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4"/>
  </p:notesMasterIdLst>
  <p:handoutMasterIdLst>
    <p:handoutMasterId r:id="rId45"/>
  </p:handoutMasterIdLst>
  <p:sldIdLst>
    <p:sldId id="478" r:id="rId5"/>
    <p:sldId id="464" r:id="rId6"/>
    <p:sldId id="497" r:id="rId7"/>
    <p:sldId id="525" r:id="rId8"/>
    <p:sldId id="498" r:id="rId9"/>
    <p:sldId id="526" r:id="rId10"/>
    <p:sldId id="499" r:id="rId11"/>
    <p:sldId id="554" r:id="rId12"/>
    <p:sldId id="527" r:id="rId13"/>
    <p:sldId id="528" r:id="rId14"/>
    <p:sldId id="556" r:id="rId15"/>
    <p:sldId id="530" r:id="rId16"/>
    <p:sldId id="531" r:id="rId17"/>
    <p:sldId id="557" r:id="rId18"/>
    <p:sldId id="532" r:id="rId19"/>
    <p:sldId id="542" r:id="rId20"/>
    <p:sldId id="555" r:id="rId21"/>
    <p:sldId id="533" r:id="rId22"/>
    <p:sldId id="534" r:id="rId23"/>
    <p:sldId id="500" r:id="rId24"/>
    <p:sldId id="535" r:id="rId25"/>
    <p:sldId id="536" r:id="rId26"/>
    <p:sldId id="537" r:id="rId27"/>
    <p:sldId id="544" r:id="rId28"/>
    <p:sldId id="545" r:id="rId29"/>
    <p:sldId id="546" r:id="rId30"/>
    <p:sldId id="547" r:id="rId31"/>
    <p:sldId id="548" r:id="rId32"/>
    <p:sldId id="549" r:id="rId33"/>
    <p:sldId id="550" r:id="rId34"/>
    <p:sldId id="541" r:id="rId35"/>
    <p:sldId id="538" r:id="rId36"/>
    <p:sldId id="551" r:id="rId37"/>
    <p:sldId id="552" r:id="rId38"/>
    <p:sldId id="539" r:id="rId39"/>
    <p:sldId id="540" r:id="rId40"/>
    <p:sldId id="553" r:id="rId41"/>
    <p:sldId id="496" r:id="rId42"/>
    <p:sldId id="446" r:id="rId43"/>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0529" autoAdjust="0"/>
  </p:normalViewPr>
  <p:slideViewPr>
    <p:cSldViewPr snapToGrid="0">
      <p:cViewPr varScale="1">
        <p:scale>
          <a:sx n="94" d="100"/>
          <a:sy n="94" d="100"/>
        </p:scale>
        <p:origin x="2694" y="78"/>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4/6/2017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4/6/2017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processing, you should treat</a:t>
            </a:r>
            <a:r>
              <a:rPr lang="en-US" baseline="0" dirty="0" smtClean="0"/>
              <a:t> error handling seriously.</a:t>
            </a:r>
          </a:p>
          <a:p>
            <a:r>
              <a:rPr lang="en-US" baseline="0" dirty="0" smtClean="0"/>
              <a:t>If the request processing failed, first need to find out if it is recoverable or not:</a:t>
            </a:r>
            <a:endParaRPr lang="en-US" dirty="0" smtClean="0"/>
          </a:p>
          <a:p>
            <a:pPr marL="171450" indent="-171450">
              <a:buFontTx/>
              <a:buChar char="-"/>
            </a:pPr>
            <a:r>
              <a:rPr lang="en-US" baseline="0" dirty="0" smtClean="0"/>
              <a:t>Recoverable errors can disappear over time, so you can try to do message redelivery after some time. For example, when integrating with external services, you can get the http code 5xx just because there was no connection to DB, it was temporary lag and after a minute, it’s gone and retry will succeed</a:t>
            </a:r>
          </a:p>
          <a:p>
            <a:pPr marL="171450" indent="-171450">
              <a:buFontTx/>
              <a:buChar char="-"/>
            </a:pPr>
            <a:r>
              <a:rPr lang="en-US" baseline="0" dirty="0" smtClean="0"/>
              <a:t>Unrecoverable errors over time do not disappear. When you request non-existing file, there is little chance it will appear </a:t>
            </a:r>
            <a:r>
              <a:rPr lang="en-US" baseline="0" dirty="0" err="1" smtClean="0"/>
              <a:t>anywhen</a:t>
            </a:r>
            <a:r>
              <a:rPr lang="en-US" baseline="0" dirty="0" smtClean="0"/>
              <a:t>. So the redelivery is useless in this case</a:t>
            </a:r>
          </a:p>
          <a:p>
            <a:pPr marL="0" indent="0">
              <a:buFontTx/>
              <a:buNone/>
            </a:pPr>
            <a:r>
              <a:rPr lang="en-US" dirty="0" smtClean="0"/>
              <a:t>Message should not disappear</a:t>
            </a:r>
            <a:r>
              <a:rPr lang="en-US" baseline="0" dirty="0" smtClean="0"/>
              <a:t> when the error happened, so we need to store it somewhere</a:t>
            </a:r>
          </a:p>
          <a:p>
            <a:pPr marL="0" indent="0">
              <a:buFontTx/>
              <a:buNone/>
            </a:pPr>
            <a:r>
              <a:rPr lang="en-US" baseline="0" dirty="0" smtClean="0"/>
              <a:t>Also when error appears, support team should be notified to immediately (or as soon as possible) to fix the issue.</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270961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Camel allows us</a:t>
            </a:r>
            <a:r>
              <a:rPr lang="en-US" baseline="0" dirty="0" smtClean="0"/>
              <a:t> to use for error handling following ways</a:t>
            </a:r>
            <a:r>
              <a:rPr lang="ru-RU" dirty="0" smtClean="0"/>
              <a:t>:</a:t>
            </a:r>
          </a:p>
          <a:p>
            <a:pPr marL="171450" indent="-171450">
              <a:buFontTx/>
              <a:buChar char="-"/>
            </a:pPr>
            <a:r>
              <a:rPr lang="en-US" dirty="0" smtClean="0"/>
              <a:t>Redelivery</a:t>
            </a:r>
            <a:r>
              <a:rPr lang="en-US" baseline="0" dirty="0" smtClean="0"/>
              <a:t> </a:t>
            </a:r>
            <a:r>
              <a:rPr lang="ru-RU" dirty="0" smtClean="0"/>
              <a:t>(</a:t>
            </a:r>
            <a:r>
              <a:rPr lang="en-US" dirty="0" smtClean="0"/>
              <a:t>for recoverable errors</a:t>
            </a:r>
            <a:r>
              <a:rPr lang="ru-RU" dirty="0" smtClean="0"/>
              <a:t>), </a:t>
            </a:r>
            <a:r>
              <a:rPr lang="en-US" dirty="0" smtClean="0"/>
              <a:t>when message is delivered by route once again by route</a:t>
            </a:r>
            <a:r>
              <a:rPr lang="ru-RU" dirty="0" smtClean="0"/>
              <a:t>. </a:t>
            </a:r>
            <a:r>
              <a:rPr lang="en-US" dirty="0" smtClean="0"/>
              <a:t>Policy of redelivery</a:t>
            </a:r>
            <a:r>
              <a:rPr lang="en-US" baseline="0" dirty="0" smtClean="0"/>
              <a:t> (when to redeliver, what will be the pause, how many times to redeliver) can be flexibly set up</a:t>
            </a:r>
          </a:p>
          <a:p>
            <a:pPr marL="171450" indent="-171450">
              <a:buFontTx/>
              <a:buChar char="-"/>
            </a:pPr>
            <a:r>
              <a:rPr lang="en-US" baseline="0" dirty="0" smtClean="0"/>
              <a:t>Not delivered messages can be rerouted to so called Dead Letter Channel. This is special route. We configure this route ourselves and decide what to do next. One of most popular ways – send all not delivered messages into special queue on broker for farther processing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137986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 this slide example of configuration of error handling</a:t>
            </a:r>
          </a:p>
          <a:p>
            <a:r>
              <a:rPr lang="en-US" dirty="0" smtClean="0"/>
              <a:t>First we define what to do when error happened</a:t>
            </a:r>
            <a:r>
              <a:rPr lang="ru-RU" baseline="0" dirty="0" smtClean="0"/>
              <a:t>:</a:t>
            </a:r>
          </a:p>
          <a:p>
            <a:pPr marL="171450" indent="-171450">
              <a:buFontTx/>
              <a:buChar char="-"/>
            </a:pPr>
            <a:r>
              <a:rPr lang="en-US" dirty="0" smtClean="0"/>
              <a:t>Camel</a:t>
            </a:r>
            <a:r>
              <a:rPr lang="en-US" baseline="0" dirty="0" smtClean="0"/>
              <a:t> tries to deliver message 2 more times (with the pause of 10 </a:t>
            </a:r>
            <a:r>
              <a:rPr lang="en-US" baseline="0" dirty="0" err="1" smtClean="0"/>
              <a:t>secs</a:t>
            </a:r>
            <a:r>
              <a:rPr lang="en-US" baseline="0" dirty="0" smtClean="0"/>
              <a:t>)</a:t>
            </a:r>
            <a:endParaRPr lang="ru-RU" baseline="0" dirty="0" smtClean="0"/>
          </a:p>
          <a:p>
            <a:pPr marL="171450" indent="-171450">
              <a:buFontTx/>
              <a:buChar char="-"/>
            </a:pPr>
            <a:r>
              <a:rPr lang="en-US" baseline="0" dirty="0" smtClean="0"/>
              <a:t>If attempts were not successful, message will be send by a route </a:t>
            </a:r>
            <a:r>
              <a:rPr lang="en-US" baseline="0" dirty="0" err="1" smtClean="0"/>
              <a:t>direct:dlc</a:t>
            </a:r>
            <a:endParaRPr lang="en-US" baseline="0" dirty="0" smtClean="0"/>
          </a:p>
          <a:p>
            <a:pPr marL="0" indent="0">
              <a:buFontTx/>
              <a:buNone/>
            </a:pPr>
            <a:r>
              <a:rPr lang="en-US" baseline="0" dirty="0" smtClean="0"/>
              <a:t>We composed this </a:t>
            </a:r>
            <a:r>
              <a:rPr lang="en-US" baseline="0" dirty="0" err="1" smtClean="0"/>
              <a:t>direct:dlc</a:t>
            </a:r>
            <a:r>
              <a:rPr lang="en-US" baseline="0" dirty="0" smtClean="0"/>
              <a:t> route in such a way that</a:t>
            </a:r>
            <a:r>
              <a:rPr lang="ru-RU" baseline="0" dirty="0" smtClean="0"/>
              <a:t>:</a:t>
            </a:r>
          </a:p>
          <a:p>
            <a:pPr marL="171450" indent="-171450">
              <a:buFontTx/>
              <a:buChar char="-"/>
            </a:pPr>
            <a:r>
              <a:rPr lang="en-US" baseline="0" dirty="0" smtClean="0"/>
              <a:t>In message we will add new header with </a:t>
            </a:r>
            <a:r>
              <a:rPr lang="en-US" baseline="0" dirty="0" err="1" smtClean="0"/>
              <a:t>stacktrace</a:t>
            </a:r>
            <a:r>
              <a:rPr lang="en-US" baseline="0" dirty="0" smtClean="0"/>
              <a:t> (for easier issue diagnostics)</a:t>
            </a:r>
            <a:endParaRPr lang="ru-RU" baseline="0" dirty="0" smtClean="0"/>
          </a:p>
          <a:p>
            <a:pPr marL="171450" indent="-171450">
              <a:buFontTx/>
              <a:buChar char="-"/>
            </a:pPr>
            <a:r>
              <a:rPr lang="en-US" baseline="0" dirty="0" smtClean="0"/>
              <a:t>Then message will be sent to support team by email</a:t>
            </a:r>
            <a:endParaRPr lang="ru-RU" baseline="0" dirty="0" smtClean="0"/>
          </a:p>
          <a:p>
            <a:pPr marL="171450" indent="-171450">
              <a:buFontTx/>
              <a:buChar char="-"/>
            </a:pPr>
            <a:r>
              <a:rPr lang="en-US" baseline="0" dirty="0" smtClean="0"/>
              <a:t>After that it will be put into queue </a:t>
            </a:r>
            <a:r>
              <a:rPr lang="en-US" baseline="0" dirty="0" err="1" smtClean="0"/>
              <a:t>dead.letter.queue</a:t>
            </a:r>
            <a:r>
              <a:rPr lang="en-US" baseline="0" dirty="0" smtClean="0"/>
              <a:t> on </a:t>
            </a:r>
            <a:r>
              <a:rPr lang="en-US" baseline="0" dirty="0" err="1" smtClean="0"/>
              <a:t>ActiveMQ</a:t>
            </a:r>
            <a:r>
              <a:rPr lang="en-US" baseline="0" dirty="0" smtClean="0"/>
              <a:t> broker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356877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Transactions are one more important tool helping to build reliable applications</a:t>
            </a:r>
          </a:p>
          <a:p>
            <a:r>
              <a:rPr lang="en-US" dirty="0" smtClean="0"/>
              <a:t>And if it’s pretty clear with</a:t>
            </a:r>
            <a:r>
              <a:rPr lang="en-US" baseline="0" dirty="0" smtClean="0"/>
              <a:t> DB transactions (if they are supported – as in relational </a:t>
            </a:r>
            <a:r>
              <a:rPr lang="en-US" baseline="0" dirty="0" err="1" smtClean="0"/>
              <a:t>Dbs</a:t>
            </a:r>
            <a:r>
              <a:rPr lang="en-US" baseline="0" dirty="0" smtClean="0"/>
              <a:t> – then in most cases they are worth to use), then do we have transactions for messages?</a:t>
            </a:r>
          </a:p>
          <a:p>
            <a:r>
              <a:rPr lang="en-US" b="1" baseline="0" dirty="0" smtClean="0"/>
              <a:t>How do you think do we?</a:t>
            </a:r>
            <a:endParaRPr lang="en-US" b="1"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362740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In JMS specification there are 4 acknowledge modes</a:t>
            </a:r>
            <a:r>
              <a:rPr lang="ru-RU" baseline="0" dirty="0" smtClean="0"/>
              <a:t>. </a:t>
            </a:r>
            <a:r>
              <a:rPr lang="en-US" baseline="0" dirty="0" smtClean="0"/>
              <a:t>Let’s take a look at each (with the exclusion of DUPS_OK_ACKNOWLEDGE – it says there could be duplicates on the same message what does not always suit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1607498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u="sng" dirty="0" smtClean="0"/>
              <a:t>Plan</a:t>
            </a:r>
            <a:r>
              <a:rPr lang="en-US" b="1" u="sng" baseline="0" dirty="0" smtClean="0"/>
              <a:t> ahead how to fix the issue?</a:t>
            </a:r>
            <a:endParaRPr lang="en-US" b="1" u="sng" dirty="0" smtClean="0"/>
          </a:p>
          <a:p>
            <a:r>
              <a:rPr lang="en-US" dirty="0" smtClean="0"/>
              <a:t>AUTO_ACKNOWLEDGE</a:t>
            </a:r>
            <a:r>
              <a:rPr lang="en-US" baseline="0" dirty="0" smtClean="0"/>
              <a:t> mode</a:t>
            </a:r>
          </a:p>
          <a:p>
            <a:r>
              <a:rPr lang="en-US" baseline="0" dirty="0" smtClean="0"/>
              <a:t>If the message is read from broker than it is delivered. As soon as it was read, it gets deleted from broker. If the message processing failed, the message is gone.</a:t>
            </a:r>
          </a:p>
          <a:p>
            <a:r>
              <a:rPr lang="en-US" baseline="0" dirty="0" smtClean="0"/>
              <a:t>To deal with simple case (network lag) we can use retry and redelivery, but what if the lights went down or consumer suddenly just died? Or the exception is NPE and is essentially not recoverable?</a:t>
            </a:r>
          </a:p>
          <a:p>
            <a:r>
              <a:rPr lang="en-US" baseline="0" dirty="0" smtClean="0"/>
              <a:t>How to fix the issue?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1497419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CLIENT_ACKNOWLEDGE mode helps here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4047938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baseline="0" dirty="0" smtClean="0"/>
              <a:t>CLIENT_ACKNOWLEDGE – message is considered to be read only after full processing. Spring JMS do this itself so when it’s passed by the route, it’s automatically  acknowledged by spring </a:t>
            </a:r>
            <a:r>
              <a:rPr lang="en-US" baseline="0" dirty="0" err="1" smtClean="0"/>
              <a:t>jms</a:t>
            </a:r>
            <a:r>
              <a:rPr lang="en-US" baseline="0" dirty="0" smtClean="0"/>
              <a:t>, you don’t need to do anything</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Ok, let’s imagine producer stores record about order in DB and sends message about order to consumer. Consumer reads record from DB and does something with it. </a:t>
            </a:r>
            <a:endParaRPr lang="ru-RU" dirty="0" smtClean="0"/>
          </a:p>
          <a:p>
            <a:r>
              <a:rPr lang="en-US" dirty="0" smtClean="0"/>
              <a:t>So,</a:t>
            </a:r>
            <a:r>
              <a:rPr lang="en-US" baseline="0" dirty="0" smtClean="0"/>
              <a:t> with flow as displayed on this slide, will it work ok? Please write to chat yes/no. Let’s do voting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216280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No. This mode solves all issues on consumer, but does not solve following issue on producer</a:t>
            </a:r>
            <a:r>
              <a:rPr lang="ru-RU" baseline="0" dirty="0" smtClean="0"/>
              <a:t>:</a:t>
            </a:r>
            <a:r>
              <a:rPr lang="en-US" baseline="0" dirty="0" smtClean="0"/>
              <a:t> in theory (and often on practice) it may happen that consumer reads record from DB faster than producer commits. Result is predictable, this order is absent in DB.</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3524562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Mode </a:t>
            </a:r>
            <a:r>
              <a:rPr lang="en-US" baseline="0" dirty="0" smtClean="0"/>
              <a:t>SESSION_TRANSACTED fixes this issue. All read messages are not accepted until fully processed (like with </a:t>
            </a:r>
            <a:r>
              <a:rPr lang="en-US" baseline="0" dirty="0" err="1" smtClean="0"/>
              <a:t>prev</a:t>
            </a:r>
            <a:r>
              <a:rPr lang="en-US" baseline="0" dirty="0" smtClean="0"/>
              <a:t> CLIENT mode)</a:t>
            </a:r>
            <a:r>
              <a:rPr lang="ru-RU" baseline="0" dirty="0" smtClean="0"/>
              <a:t>. </a:t>
            </a:r>
            <a:r>
              <a:rPr lang="en-US" baseline="0" dirty="0" smtClean="0"/>
              <a:t>In addition all sent messages will appear on broker only after transaction in DB is explicitly committed</a:t>
            </a:r>
            <a:r>
              <a:rPr lang="ru-RU" baseline="0" dirty="0" smtClean="0"/>
              <a:t>.</a:t>
            </a:r>
            <a:endParaRPr lang="ru-RU" dirty="0" smtClean="0"/>
          </a:p>
          <a:p>
            <a:r>
              <a:rPr lang="en-US" dirty="0" smtClean="0"/>
              <a:t>Also the bonus here</a:t>
            </a:r>
            <a:r>
              <a:rPr lang="ru-RU" dirty="0" smtClean="0"/>
              <a:t>:</a:t>
            </a:r>
          </a:p>
          <a:p>
            <a:r>
              <a:rPr lang="ru-RU" dirty="0" smtClean="0"/>
              <a:t>- </a:t>
            </a:r>
            <a:r>
              <a:rPr lang="en-US" dirty="0" smtClean="0"/>
              <a:t>With transaction rollback</a:t>
            </a:r>
            <a:r>
              <a:rPr lang="en-US" baseline="0" dirty="0" smtClean="0"/>
              <a:t> messages will not be sent</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51619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baseline="0" dirty="0" smtClean="0"/>
              <a:t>The main goal of this talk is share practical advices we’ve collected during work on our project that requires high reliability and fault tolerance. What issues we faced with and how we solved it.</a:t>
            </a:r>
          </a:p>
          <a:p>
            <a:pPr marL="0" indent="0">
              <a:buNone/>
            </a:pPr>
            <a:endParaRPr lang="en-US" baseline="0" dirty="0" smtClean="0"/>
          </a:p>
          <a:p>
            <a:pPr marL="0" indent="0">
              <a:buNone/>
            </a:pPr>
            <a:r>
              <a:rPr lang="en-US" baseline="0" dirty="0" smtClean="0"/>
              <a:t>So what is our plan for this talk.</a:t>
            </a:r>
          </a:p>
          <a:p>
            <a:pPr marL="0" indent="0">
              <a:buNone/>
            </a:pPr>
            <a:r>
              <a:rPr lang="en-US" baseline="0" dirty="0" smtClean="0"/>
              <a:t>If you are not familiar with Camel, hopefully short introduction gives you insight on what it is, how it helps to deal with </a:t>
            </a:r>
            <a:r>
              <a:rPr lang="en-US" baseline="0" dirty="0" err="1" smtClean="0"/>
              <a:t>async</a:t>
            </a:r>
            <a:r>
              <a:rPr lang="en-US" baseline="0" dirty="0" smtClean="0"/>
              <a:t> processing issues. If you are experienced with Camel, it may uncover some advanced tips on raising reliability of your application. Also if you are familiar with Camel, but avoid testing the parts you write in it – I hope I can convince you this is pretty easy task.</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a:t>
            </a:fld>
            <a:endParaRPr lang="en-US"/>
          </a:p>
        </p:txBody>
      </p:sp>
    </p:spTree>
    <p:extLst>
      <p:ext uri="{BB962C8B-B14F-4D97-AF65-F5344CB8AC3E}">
        <p14:creationId xmlns:p14="http://schemas.microsoft.com/office/powerpoint/2010/main" val="22464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take a look at typical scenario</a:t>
            </a:r>
          </a:p>
          <a:p>
            <a:r>
              <a:rPr lang="en-US" dirty="0" smtClean="0"/>
              <a:t>User requests some document.</a:t>
            </a:r>
            <a:r>
              <a:rPr lang="en-US" baseline="0" dirty="0" smtClean="0"/>
              <a:t> Message is sent on broker and then gets processed by Document Processor, which send another message </a:t>
            </a:r>
            <a:r>
              <a:rPr lang="en-US" baseline="0" dirty="0" err="1" smtClean="0"/>
              <a:t>notify.user</a:t>
            </a:r>
            <a:r>
              <a:rPr lang="en-US" baseline="0" dirty="0" smtClean="0"/>
              <a:t> that in turn is processed by Notify User Processor which sends an email</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13337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a:t>
            </a:r>
            <a:r>
              <a:rPr lang="en-US" baseline="0" dirty="0" smtClean="0"/>
              <a:t> we have 3 routes – as shown on a slide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374039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during message</a:t>
            </a:r>
            <a:r>
              <a:rPr lang="en-US" baseline="0" dirty="0" smtClean="0"/>
              <a:t> </a:t>
            </a:r>
            <a:r>
              <a:rPr lang="en-US" dirty="0" smtClean="0"/>
              <a:t>processing in </a:t>
            </a:r>
            <a:r>
              <a:rPr lang="en-US" baseline="0" dirty="0" smtClean="0"/>
              <a:t>Document Processor</a:t>
            </a:r>
            <a:r>
              <a:rPr lang="ru-RU" baseline="0" dirty="0" smtClean="0"/>
              <a:t> </a:t>
            </a:r>
            <a:r>
              <a:rPr lang="en-US" baseline="0" dirty="0" smtClean="0"/>
              <a:t>application will get a stop signal (</a:t>
            </a:r>
            <a:r>
              <a:rPr lang="en-US" baseline="0" dirty="0" err="1" smtClean="0"/>
              <a:t>Ctrl+c</a:t>
            </a:r>
            <a:r>
              <a:rPr lang="en-US" baseline="0" dirty="0" smtClean="0"/>
              <a:t>), then it’s clear with </a:t>
            </a:r>
            <a:r>
              <a:rPr lang="en-US" baseline="0" dirty="0" err="1" smtClean="0"/>
              <a:t>notify.user</a:t>
            </a:r>
            <a:r>
              <a:rPr lang="en-US" baseline="0" dirty="0" smtClean="0"/>
              <a:t> consuming – it will not be received by Notify User Processor. But why? It will not be received just because it will not be send – instead on attempt to send </a:t>
            </a:r>
            <a:r>
              <a:rPr lang="en-US" baseline="0" dirty="0" err="1" smtClean="0"/>
              <a:t>notify.user</a:t>
            </a:r>
            <a:r>
              <a:rPr lang="en-US" baseline="0" dirty="0" smtClean="0"/>
              <a:t> message we will get an exception</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How to handle this issue, suggestions?</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3809606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if we mark second route (with </a:t>
            </a:r>
            <a:r>
              <a:rPr lang="en-US" dirty="0" err="1" smtClean="0"/>
              <a:t>notify.user</a:t>
            </a:r>
            <a:r>
              <a:rPr lang="en-US" dirty="0" smtClean="0"/>
              <a:t> message) as deferred (with help of </a:t>
            </a:r>
            <a:r>
              <a:rPr lang="en-US" dirty="0" err="1" smtClean="0"/>
              <a:t>shutdownRoute</a:t>
            </a:r>
            <a:r>
              <a:rPr lang="en-US" dirty="0" smtClean="0"/>
              <a:t> attribute) as mentioned in DSL on this slide, then message will be delivered</a:t>
            </a:r>
            <a:r>
              <a:rPr lang="en-US" baseline="0" dirty="0" smtClean="0"/>
              <a:t> on broker, but won’t be consumed because we are shutting down. </a:t>
            </a:r>
          </a:p>
          <a:p>
            <a:r>
              <a:rPr lang="en-US" baseline="0" dirty="0" smtClean="0"/>
              <a:t>It will be processed either on another host in another consumer or on this host when we start consumer again</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254815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the next</a:t>
            </a:r>
            <a:r>
              <a:rPr lang="en-US" baseline="0" dirty="0" smtClean="0"/>
              <a:t> tip, l</a:t>
            </a:r>
            <a:r>
              <a:rPr lang="en-US" dirty="0" smtClean="0"/>
              <a:t>et’s try to</a:t>
            </a:r>
            <a:r>
              <a:rPr lang="en-US" baseline="0" dirty="0" smtClean="0"/>
              <a:t> solve following issue. You want your application to consume files from ftp. This means, read file, process it, delete it. Most probably, if you care about reliability, you have 2 instances of this application for failover. If there are two of them, they work in parallel and may read and process the same file at the same time. This is not what we want. What we want, to have only one consumer active, another should be inactive in this case. </a:t>
            </a:r>
          </a:p>
          <a:p>
            <a:r>
              <a:rPr lang="en-US" baseline="0" dirty="0" smtClean="0"/>
              <a:t>How to achieve this?</a:t>
            </a:r>
          </a:p>
          <a:p>
            <a:r>
              <a:rPr lang="en-US" b="1" u="sng" baseline="0" dirty="0" smtClean="0"/>
              <a:t>Your suggestions?</a:t>
            </a:r>
            <a:endParaRPr lang="ru-RU" b="1" u="sng"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351964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a:t>
            </a:r>
            <a:r>
              <a:rPr lang="en-US" baseline="0" dirty="0" smtClean="0"/>
              <a:t> can just disable the consuming functionality on one host with help of configuration property (so the whole ftp consuming is turned off on that host)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3462169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then,</a:t>
            </a:r>
            <a:r>
              <a:rPr lang="en-US" baseline="0" dirty="0" smtClean="0"/>
              <a:t> if the remaining host goes down, nobody is looking into ftp server – so why we ever cared for two hosts and failover?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2416050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Better solution would be to say that we</a:t>
            </a:r>
            <a:r>
              <a:rPr lang="en-US" baseline="0" dirty="0" smtClean="0"/>
              <a:t> have a kind of master/slave configuration. When the master goes down, slave detects this and becomes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199502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a:t>
            </a:r>
            <a:r>
              <a:rPr lang="en-US" baseline="0" dirty="0" smtClean="0"/>
              <a:t> can use zookeeper server for this scenario. Both master and slave register on zookeeper server. Who registered first is elected as master. Later if master goes down, slave is elected as new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4173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 framework for system integration. It helps to link different systems together establishing connections between systems called routes</a:t>
            </a:r>
            <a:r>
              <a:rPr lang="ru-RU" baseline="0" dirty="0" smtClean="0"/>
              <a:t>.</a:t>
            </a:r>
            <a:endParaRPr lang="en-US" baseline="0" dirty="0" smtClean="0"/>
          </a:p>
          <a:p>
            <a:r>
              <a:rPr lang="en-US" baseline="0" dirty="0" smtClean="0"/>
              <a:t>Simple route in camel consists of following parts:</a:t>
            </a:r>
          </a:p>
          <a:p>
            <a:pPr marL="171450" indent="-171450">
              <a:buFontTx/>
              <a:buChar char="-"/>
            </a:pPr>
            <a:r>
              <a:rPr lang="en-US" baseline="0" dirty="0" smtClean="0"/>
              <a:t>Endpoints – in source endpoint application sends a message which is transferred on the channel to the target endpoint</a:t>
            </a:r>
          </a:p>
          <a:p>
            <a:pPr marL="171450" indent="-171450">
              <a:buFontTx/>
              <a:buChar char="-"/>
            </a:pPr>
            <a:r>
              <a:rPr lang="en-US" baseline="0" dirty="0" smtClean="0"/>
              <a:t>On the way of transferring by the route, message can be intercepted, copied to another route, transformed and so on</a:t>
            </a:r>
          </a:p>
          <a:p>
            <a:pPr marL="171450" indent="-171450">
              <a:buFontTx/>
              <a:buChar char="-"/>
            </a:pPr>
            <a:r>
              <a:rPr lang="en-US" baseline="0" dirty="0" smtClean="0"/>
              <a:t>Each endpoint is implemented by camel component which abstracts a particular system</a:t>
            </a:r>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how complex should be doing such a thing?</a:t>
            </a:r>
          </a:p>
          <a:p>
            <a:r>
              <a:rPr lang="en-US" b="1" dirty="0" smtClean="0"/>
              <a:t>Your suggestions? One line, 10, 100?</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411962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solution to</a:t>
            </a:r>
            <a:r>
              <a:rPr lang="en-US" baseline="0" dirty="0" smtClean="0"/>
              <a:t> this problem is pretty simple – you would need to declare zookeeper policy bean and refer to it in route you need.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3682573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talk a bit</a:t>
            </a:r>
            <a:r>
              <a:rPr lang="en-US" baseline="0" dirty="0" smtClean="0"/>
              <a:t> about testing. When writing application for camel, we usually create different integrated parts – we create processors that consume the message at the end of route and do the logic, we write routes.</a:t>
            </a:r>
          </a:p>
          <a:p>
            <a:r>
              <a:rPr lang="en-US" baseline="0" dirty="0" smtClean="0"/>
              <a:t>What parts would you test?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4049607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Camel tries to be very lightweight framework and all parts that developer writes – mostly POJOs that could be easily tested with unit tests</a:t>
            </a:r>
          </a:p>
        </p:txBody>
      </p:sp>
      <p:sp>
        <p:nvSpPr>
          <p:cNvPr id="4" name="Номер слайда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75588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But developer writes routes as well, so it would be nice to test them too. And if routes involve broker, it would be nice to use it too to check correct integration. And it would be nice to run broker in some embedded mode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3390704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Fortunately </a:t>
            </a:r>
            <a:r>
              <a:rPr lang="en-US" dirty="0" err="1" smtClean="0"/>
              <a:t>ActiveMQ</a:t>
            </a:r>
            <a:r>
              <a:rPr lang="en-US" dirty="0" smtClean="0"/>
              <a:t> supports such working mode. On this slide we can see example of configuration</a:t>
            </a:r>
            <a:r>
              <a:rPr lang="en-US" baseline="0" dirty="0" smtClean="0"/>
              <a:t> that will automatically start broker in process of JVM. Also internal </a:t>
            </a:r>
            <a:r>
              <a:rPr lang="en-US" baseline="0" dirty="0" err="1" smtClean="0"/>
              <a:t>ActiveMQ</a:t>
            </a:r>
            <a:r>
              <a:rPr lang="en-US" baseline="0" dirty="0" smtClean="0"/>
              <a:t> database for message storing will reside in memory (so no need to clean file system after tests).</a:t>
            </a:r>
          </a:p>
          <a:p>
            <a:r>
              <a:rPr lang="en-US" baseline="0" dirty="0" smtClean="0"/>
              <a:t>No additional configuration needed.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35</a:t>
            </a:fld>
            <a:endParaRPr lang="en-US"/>
          </a:p>
        </p:txBody>
      </p:sp>
    </p:spTree>
    <p:extLst>
      <p:ext uri="{BB962C8B-B14F-4D97-AF65-F5344CB8AC3E}">
        <p14:creationId xmlns:p14="http://schemas.microsoft.com/office/powerpoint/2010/main" val="28695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Also for testing routes Camel has own mocks that allow</a:t>
            </a:r>
            <a:r>
              <a:rPr lang="en-US" baseline="0" dirty="0" smtClean="0"/>
              <a:t> to specify a mock object as endpoint, </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36</a:t>
            </a:fld>
            <a:endParaRPr lang="en-US"/>
          </a:p>
        </p:txBody>
      </p:sp>
    </p:spTree>
    <p:extLst>
      <p:ext uri="{BB962C8B-B14F-4D97-AF65-F5344CB8AC3E}">
        <p14:creationId xmlns:p14="http://schemas.microsoft.com/office/powerpoint/2010/main" val="2807010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can </a:t>
            </a:r>
            <a:r>
              <a:rPr lang="en-US" baseline="0" dirty="0" smtClean="0"/>
              <a:t>make some assertions on it and after message is processed, verify them.</a:t>
            </a:r>
          </a:p>
          <a:p>
            <a:r>
              <a:rPr lang="en-US" baseline="0" dirty="0" smtClean="0"/>
              <a:t>Also</a:t>
            </a:r>
            <a:r>
              <a:rPr lang="en-US" dirty="0" smtClean="0"/>
              <a:t> </a:t>
            </a:r>
            <a:r>
              <a:rPr lang="en-US" baseline="0" dirty="0" smtClean="0"/>
              <a:t>Camel</a:t>
            </a:r>
            <a:r>
              <a:rPr lang="ru-RU" baseline="0" dirty="0" smtClean="0"/>
              <a:t> </a:t>
            </a:r>
            <a:r>
              <a:rPr lang="en-US" baseline="0" dirty="0" smtClean="0"/>
              <a:t>supports Spring and allows to use annotations for dependency injection in test classes</a:t>
            </a:r>
          </a:p>
          <a:p>
            <a:endParaRPr lang="en-US" baseline="0" dirty="0" smtClean="0"/>
          </a:p>
          <a:p>
            <a:r>
              <a:rPr lang="en-US" baseline="0" dirty="0" smtClean="0"/>
              <a:t>So I hope I intrigued you enough to give Camel a try if you never used it or uncovered some tips with it you didn’t know about.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37</a:t>
            </a:fld>
            <a:endParaRPr lang="en-US"/>
          </a:p>
        </p:txBody>
      </p:sp>
    </p:spTree>
    <p:extLst>
      <p:ext uri="{BB962C8B-B14F-4D97-AF65-F5344CB8AC3E}">
        <p14:creationId xmlns:p14="http://schemas.microsoft.com/office/powerpoint/2010/main" val="3893870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38</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39</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Example</a:t>
            </a:r>
            <a:r>
              <a:rPr lang="en-US" baseline="0" dirty="0" smtClean="0"/>
              <a:t> of simple application is on this slide. The most of this code is boilerplate one, essential parts are in bold.</a:t>
            </a:r>
          </a:p>
          <a:p>
            <a:r>
              <a:rPr lang="en-US" baseline="0" dirty="0" smtClean="0"/>
              <a:t>It’s just 2 lines, but it does:</a:t>
            </a:r>
          </a:p>
          <a:p>
            <a:pPr marL="171450" indent="-171450">
              <a:buFontTx/>
              <a:buChar char="-"/>
            </a:pPr>
            <a:r>
              <a:rPr lang="en-US" baseline="0" dirty="0" smtClean="0"/>
              <a:t>Move all files from data/</a:t>
            </a:r>
            <a:r>
              <a:rPr lang="en-US" baseline="0" dirty="0" err="1" smtClean="0"/>
              <a:t>indir</a:t>
            </a:r>
            <a:r>
              <a:rPr lang="en-US" baseline="0" dirty="0" smtClean="0"/>
              <a:t> folder to data/</a:t>
            </a:r>
            <a:r>
              <a:rPr lang="en-US" baseline="0" dirty="0" err="1" smtClean="0"/>
              <a:t>outdir</a:t>
            </a:r>
            <a:endParaRPr lang="en-US" baseline="0" dirty="0" smtClean="0"/>
          </a:p>
          <a:p>
            <a:pPr marL="171450" indent="-171450">
              <a:buFontTx/>
              <a:buChar char="-"/>
            </a:pPr>
            <a:r>
              <a:rPr lang="en-US" baseline="0" dirty="0" smtClean="0"/>
              <a:t>If more files in data/</a:t>
            </a:r>
            <a:r>
              <a:rPr lang="en-US" baseline="0" dirty="0" err="1" smtClean="0"/>
              <a:t>indir</a:t>
            </a:r>
            <a:r>
              <a:rPr lang="en-US" baseline="0" dirty="0" smtClean="0"/>
              <a:t> will appear while application is running, file component will detect this and move them too</a:t>
            </a:r>
          </a:p>
          <a:p>
            <a:pPr marL="0" indent="0">
              <a:buFontTx/>
              <a:buNone/>
            </a:pPr>
            <a:r>
              <a:rPr lang="en-US" baseline="0" dirty="0" smtClean="0"/>
              <a:t>Here we are using file component that allows to use file system, but there are many other components – for integration with JMS, Mail, FTP, Twitter and so on. You can even write your own component</a:t>
            </a:r>
            <a:endParaRPr lang="ru-RU"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85427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Our project</a:t>
            </a:r>
            <a:r>
              <a:rPr lang="en-US" baseline="0" dirty="0" smtClean="0"/>
              <a:t> we work on, does many processing steps in </a:t>
            </a:r>
            <a:r>
              <a:rPr lang="en-US" baseline="0" dirty="0" err="1" smtClean="0"/>
              <a:t>async</a:t>
            </a:r>
            <a:r>
              <a:rPr lang="en-US" baseline="0" dirty="0" smtClean="0"/>
              <a:t> mode. And t</a:t>
            </a:r>
            <a:r>
              <a:rPr lang="en-US" dirty="0" smtClean="0"/>
              <a:t>o be prepared for</a:t>
            </a:r>
            <a:r>
              <a:rPr lang="en-US" baseline="0" dirty="0" smtClean="0"/>
              <a:t> the discussion on reliability features Camel provides us, let’s shortly revisit what </a:t>
            </a:r>
            <a:r>
              <a:rPr lang="en-US" baseline="0" dirty="0" err="1" smtClean="0"/>
              <a:t>async</a:t>
            </a:r>
            <a:r>
              <a:rPr lang="en-US" baseline="0" dirty="0" smtClean="0"/>
              <a:t> processing.</a:t>
            </a:r>
            <a:endParaRPr lang="en-US" dirty="0" smtClean="0"/>
          </a:p>
          <a:p>
            <a:r>
              <a:rPr lang="en-US" dirty="0" smtClean="0"/>
              <a:t>It’s usually </a:t>
            </a:r>
            <a:r>
              <a:rPr lang="en-US" baseline="0" dirty="0" smtClean="0"/>
              <a:t>used if the request processing requires significant time or high load.</a:t>
            </a:r>
          </a:p>
          <a:p>
            <a:r>
              <a:rPr lang="en-US" baseline="0" dirty="0" smtClean="0"/>
              <a:t>User gets immediate answer like “Your request is accepted” and all the hard work executed in background. And on completion, user is notified by email for example</a:t>
            </a:r>
            <a:endParaRPr lang="ru-RU" baseline="0" dirty="0" smtClean="0"/>
          </a:p>
          <a:p>
            <a:endParaRPr lang="en-US" baseline="0" dirty="0" smtClean="0"/>
          </a:p>
          <a:p>
            <a:r>
              <a:rPr lang="en-US" baseline="0" dirty="0" smtClean="0"/>
              <a:t>In this scheme we have</a:t>
            </a:r>
            <a:endParaRPr lang="ru-RU" baseline="0" dirty="0" smtClean="0"/>
          </a:p>
          <a:p>
            <a:pPr marL="171450" indent="-171450">
              <a:buFontTx/>
              <a:buChar char="-"/>
            </a:pPr>
            <a:r>
              <a:rPr lang="en-US" baseline="0" dirty="0" smtClean="0"/>
              <a:t>Producer who works in sync mode</a:t>
            </a:r>
          </a:p>
          <a:p>
            <a:pPr marL="171450" indent="-171450">
              <a:buFontTx/>
              <a:buChar char="-"/>
            </a:pPr>
            <a:r>
              <a:rPr lang="en-US" baseline="0" dirty="0" smtClean="0"/>
              <a:t>Consumer who works in </a:t>
            </a:r>
            <a:r>
              <a:rPr lang="en-US" baseline="0" dirty="0" err="1" smtClean="0"/>
              <a:t>async</a:t>
            </a:r>
            <a:r>
              <a:rPr lang="en-US" baseline="0" dirty="0" smtClean="0"/>
              <a:t> mode and does the heavy work</a:t>
            </a:r>
            <a:endParaRPr lang="ru-RU" baseline="0" dirty="0" smtClean="0"/>
          </a:p>
          <a:p>
            <a:pPr marL="171450" indent="-171450">
              <a:buFontTx/>
              <a:buChar char="-"/>
            </a:pPr>
            <a:endParaRPr lang="ru-RU" baseline="0" dirty="0" smtClean="0"/>
          </a:p>
          <a:p>
            <a:r>
              <a:rPr lang="en-US" baseline="0" dirty="0" smtClean="0"/>
              <a:t>What if during sync work error occurs? User will see the message from our app (</a:t>
            </a:r>
            <a:r>
              <a:rPr lang="en-US" baseline="0" dirty="0" err="1" smtClean="0"/>
              <a:t>stacktrace</a:t>
            </a:r>
            <a:r>
              <a:rPr lang="en-US" baseline="0" dirty="0" smtClean="0"/>
              <a:t>, http code 500) and will try to repeat the operation</a:t>
            </a:r>
            <a:r>
              <a:rPr lang="ru-RU" baseline="0" dirty="0" smtClean="0"/>
              <a:t>.</a:t>
            </a:r>
            <a:endParaRPr lang="en-US" baseline="0" dirty="0" smtClean="0"/>
          </a:p>
          <a:p>
            <a:endParaRPr lang="ru-RU" baseline="0" dirty="0" smtClean="0"/>
          </a:p>
          <a:p>
            <a:r>
              <a:rPr lang="en-US" baseline="0" dirty="0" smtClean="0"/>
              <a:t>The issue with </a:t>
            </a:r>
            <a:r>
              <a:rPr lang="en-US" baseline="0" dirty="0" err="1" smtClean="0"/>
              <a:t>async</a:t>
            </a:r>
            <a:r>
              <a:rPr lang="en-US" baseline="0" dirty="0" smtClean="0"/>
              <a:t> processing is that if on the </a:t>
            </a:r>
            <a:r>
              <a:rPr lang="en-US" baseline="0" dirty="0" err="1" smtClean="0"/>
              <a:t>async</a:t>
            </a:r>
            <a:r>
              <a:rPr lang="en-US" baseline="0" dirty="0" smtClean="0"/>
              <a:t> processing step in consumer an error occurs, user request will stay in unknown state and user will never know about this</a:t>
            </a:r>
            <a:r>
              <a:rPr lang="ru-RU" baseline="0" dirty="0" smtClean="0"/>
              <a:t>.</a:t>
            </a:r>
            <a:endParaRPr lang="en-US" baseline="0" dirty="0" smtClean="0"/>
          </a:p>
          <a:p>
            <a:r>
              <a:rPr lang="en-US" baseline="0" dirty="0" smtClean="0"/>
              <a:t>What even worse, we will loose the message we’ve sent (which is our context) and consumer will not be able to try to process it once again using simple retry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To mitigate this, we can introduce new component between producer and consumer called broker. Who accepts message from producer and keeps it until consumer will receive, read and acknowledge it</a:t>
            </a:r>
          </a:p>
          <a:p>
            <a:r>
              <a:rPr lang="en-US" baseline="0" dirty="0" smtClean="0"/>
              <a:t>Other benefits of using broker is:</a:t>
            </a:r>
          </a:p>
          <a:p>
            <a:pPr marL="171450" indent="-171450">
              <a:buFontTx/>
              <a:buChar char="-"/>
            </a:pPr>
            <a:r>
              <a:rPr lang="en-US" b="1" baseline="0" dirty="0" smtClean="0"/>
              <a:t>Low requirements on hardware for producer so it could be installed on separate not very </a:t>
            </a:r>
            <a:r>
              <a:rPr lang="en-US" b="1" baseline="0" dirty="0" err="1" smtClean="0"/>
              <a:t>performant</a:t>
            </a:r>
            <a:r>
              <a:rPr lang="en-US" b="1" baseline="0" dirty="0" smtClean="0"/>
              <a:t> server</a:t>
            </a:r>
          </a:p>
          <a:p>
            <a:pPr marL="171450" indent="-171450">
              <a:buFontTx/>
              <a:buChar char="-"/>
            </a:pPr>
            <a:r>
              <a:rPr lang="en-US" b="0" baseline="0" dirty="0" smtClean="0"/>
              <a:t>Usually producer generates message faster than consumer can process it, so to keep consuming messages at the same speed as producing them, we can add more consumers that will run in parallel</a:t>
            </a:r>
          </a:p>
          <a:p>
            <a:pPr marL="0" indent="0">
              <a:buFontTx/>
              <a:buNone/>
            </a:pPr>
            <a:r>
              <a:rPr lang="en-US" b="0" baseline="0" dirty="0" smtClean="0"/>
              <a:t>At the moment there are many different brokers, most popular in java world are </a:t>
            </a:r>
            <a:r>
              <a:rPr lang="en-US" b="0" baseline="0" dirty="0" err="1" smtClean="0"/>
              <a:t>activemq</a:t>
            </a:r>
            <a:r>
              <a:rPr lang="en-US" b="0" baseline="0" dirty="0" smtClean="0"/>
              <a:t> and </a:t>
            </a:r>
            <a:r>
              <a:rPr lang="en-US" b="0" baseline="0" dirty="0" err="1" smtClean="0"/>
              <a:t>hornetq</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2456747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How do you think, what camel features we can use to make our application more reliable (assume that our application sends </a:t>
            </a:r>
            <a:r>
              <a:rPr lang="en-US" b="1" dirty="0" err="1" smtClean="0"/>
              <a:t>async</a:t>
            </a:r>
            <a:r>
              <a:rPr lang="en-US" b="1" dirty="0" smtClean="0"/>
              <a:t> messages)?</a:t>
            </a:r>
          </a:p>
          <a:p>
            <a:r>
              <a:rPr lang="en-US" b="1" dirty="0" smtClean="0"/>
              <a:t>Please write</a:t>
            </a:r>
            <a:r>
              <a:rPr lang="en-US" b="1" baseline="0" dirty="0" smtClean="0"/>
              <a:t> this in chat</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helps to enable different features for making your application more reliable like the broker usage, error handling, transactions and correct shutdown. Let’s take a look what it can give us</a:t>
            </a:r>
            <a:endParaRPr lang="ru-RU" baseline="0"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25572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our project we’ve chosen</a:t>
            </a:r>
            <a:r>
              <a:rPr lang="en-US" baseline="0" dirty="0" smtClean="0"/>
              <a:t> Apache </a:t>
            </a:r>
            <a:r>
              <a:rPr lang="en-US" baseline="0" dirty="0" err="1" smtClean="0"/>
              <a:t>ActiveMQ</a:t>
            </a:r>
            <a:r>
              <a:rPr lang="en-US" baseline="0" dirty="0" smtClean="0"/>
              <a:t>. It is most popular java message broker, implements JMS and is supported by camel. Even </a:t>
            </a:r>
            <a:r>
              <a:rPr lang="en-US" baseline="0" dirty="0" err="1" smtClean="0"/>
              <a:t>activemq</a:t>
            </a:r>
            <a:r>
              <a:rPr lang="en-US" baseline="0" dirty="0" smtClean="0"/>
              <a:t> inside is implemented with camel.</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416406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smtClean="0"/>
              <a:t>Camel</a:t>
            </a:r>
          </a:p>
          <a:p>
            <a:r>
              <a:rPr lang="en-US" sz="3200" dirty="0" smtClean="0"/>
              <a:t>in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2" y="6995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Error types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Recoverable</a:t>
            </a:r>
            <a:endParaRPr kumimoji="0" lang="ru-RU"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5XX</a:t>
            </a: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Can use automatic redelivery</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lang="en-US" sz="2400" smtClean="0">
                <a:solidFill>
                  <a:sysClr val="windowText" lastClr="000000"/>
                </a:solidFill>
                <a:latin typeface="Calibri"/>
              </a:rPr>
              <a:t>Un</a:t>
            </a:r>
            <a:r>
              <a:rPr lang="en-US" sz="2400" smtClean="0">
                <a:solidFill>
                  <a:sysClr val="windowText" lastClr="000000"/>
                </a:solidFill>
                <a:latin typeface="Calibri"/>
              </a:rPr>
              <a:t>recoverable</a:t>
            </a:r>
            <a:endParaRPr lang="ru-RU" sz="2400" dirty="0">
              <a:solidFill>
                <a:sysClr val="windowText" lastClr="000000"/>
              </a:solidFill>
              <a:latin typeface="Calibri"/>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4XX</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Storing </a:t>
            </a:r>
            <a:r>
              <a:rPr lang="en-US" sz="2800" dirty="0">
                <a:solidFill>
                  <a:sysClr val="windowText" lastClr="000000"/>
                </a:solidFill>
                <a:latin typeface="Calibri"/>
              </a:rPr>
              <a:t>undelivered</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messages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Feedback to support team</a:t>
            </a:r>
            <a:endParaRPr kumimoji="0" lang="ru-RU"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86421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8024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30000"/>
              </a:lnSpc>
            </a:pPr>
            <a:r>
              <a:rPr lang="en-US" dirty="0" smtClean="0"/>
              <a:t>Redelivery</a:t>
            </a:r>
            <a:endParaRPr lang="ru-RU" dirty="0"/>
          </a:p>
          <a:p>
            <a:pPr lvl="1">
              <a:lnSpc>
                <a:spcPct val="130000"/>
              </a:lnSpc>
            </a:pPr>
            <a:r>
              <a:rPr lang="en-US" dirty="0" smtClean="0"/>
              <a:t>Recoverable errors</a:t>
            </a:r>
            <a:endParaRPr lang="ru-RU" dirty="0"/>
          </a:p>
          <a:p>
            <a:pPr lvl="1">
              <a:lnSpc>
                <a:spcPct val="130000"/>
              </a:lnSpc>
            </a:pPr>
            <a:r>
              <a:rPr lang="en-US" dirty="0" smtClean="0"/>
              <a:t>Retry message processing</a:t>
            </a:r>
            <a:endParaRPr lang="ru-RU" dirty="0"/>
          </a:p>
          <a:p>
            <a:pPr lvl="1">
              <a:lnSpc>
                <a:spcPct val="130000"/>
              </a:lnSpc>
            </a:pPr>
            <a:r>
              <a:rPr lang="en-US" dirty="0" smtClean="0"/>
              <a:t>Activated by exceptions</a:t>
            </a:r>
            <a:endParaRPr lang="en-US" dirty="0"/>
          </a:p>
          <a:p>
            <a:pPr lvl="1">
              <a:lnSpc>
                <a:spcPct val="130000"/>
              </a:lnSpc>
            </a:pPr>
            <a:r>
              <a:rPr lang="en-US" dirty="0" smtClean="0"/>
              <a:t>Flexible Redelivery Policy</a:t>
            </a:r>
            <a:endParaRPr lang="ru-RU" dirty="0"/>
          </a:p>
          <a:p>
            <a:pPr>
              <a:lnSpc>
                <a:spcPct val="130000"/>
              </a:lnSpc>
            </a:pPr>
            <a:r>
              <a:rPr lang="en-US" dirty="0" smtClean="0"/>
              <a:t>Store undelivered messages</a:t>
            </a:r>
            <a:endParaRPr lang="ru-RU" dirty="0"/>
          </a:p>
          <a:p>
            <a:pPr lvl="1">
              <a:lnSpc>
                <a:spcPct val="130000"/>
              </a:lnSpc>
            </a:pPr>
            <a:r>
              <a:rPr lang="en-US" dirty="0" smtClean="0"/>
              <a:t>Recoverable / Unrecoverable errors</a:t>
            </a:r>
            <a:endParaRPr lang="ru-RU" dirty="0"/>
          </a:p>
          <a:p>
            <a:pPr lvl="1">
              <a:lnSpc>
                <a:spcPct val="130000"/>
              </a:lnSpc>
            </a:pPr>
            <a:r>
              <a:rPr lang="en-US" dirty="0" smtClean="0"/>
              <a:t>Undelivered go to Dead Letter Channel</a:t>
            </a:r>
            <a:endParaRPr lang="en-US" dirty="0"/>
          </a:p>
          <a:p>
            <a:pPr lvl="1" indent="0">
              <a:lnSpc>
                <a:spcPct val="130000"/>
              </a:lnSpc>
              <a:buNone/>
            </a:pPr>
            <a:endParaRPr lang="ru-RU" sz="1800" dirty="0"/>
          </a:p>
        </p:txBody>
      </p:sp>
    </p:spTree>
    <p:extLst>
      <p:ext uri="{BB962C8B-B14F-4D97-AF65-F5344CB8AC3E}">
        <p14:creationId xmlns:p14="http://schemas.microsoft.com/office/powerpoint/2010/main" val="133610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Redelivery + Dead Letter Channel</a:t>
            </a:r>
            <a:endParaRPr lang="ru-RU" dirty="0"/>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 id=“error“ </a:t>
            </a:r>
            <a:r>
              <a:rPr lang="en-US" sz="1500" dirty="0" err="1">
                <a:latin typeface="Calibri" panose="020F0502020204030204" pitchFamily="34" charset="0"/>
              </a:rPr>
              <a:t>deadLetterUri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 type="</a:t>
            </a:r>
            <a:r>
              <a:rPr lang="en-US" sz="1500" dirty="0" err="1">
                <a:latin typeface="Calibri" panose="020F0502020204030204" pitchFamily="34" charset="0"/>
              </a:rPr>
              <a:t>DeadLetterChannel</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redeliveryPolicy</a:t>
            </a:r>
            <a:r>
              <a:rPr lang="en-US" sz="1500" dirty="0">
                <a:latin typeface="Calibri" panose="020F0502020204030204" pitchFamily="34" charset="0"/>
              </a:rPr>
              <a:t> </a:t>
            </a:r>
            <a:r>
              <a:rPr lang="en-US" sz="1500" b="1" dirty="0" err="1">
                <a:latin typeface="Calibri" panose="020F0502020204030204" pitchFamily="34" charset="0"/>
              </a:rPr>
              <a:t>maximumRedeliveries</a:t>
            </a:r>
            <a:r>
              <a:rPr lang="en-US" sz="1500" b="1" dirty="0">
                <a:latin typeface="Calibri" panose="020F0502020204030204" pitchFamily="34" charset="0"/>
              </a:rPr>
              <a:t>=“2" </a:t>
            </a:r>
            <a:r>
              <a:rPr lang="en-US" sz="1500" b="1" dirty="0" err="1">
                <a:latin typeface="Calibri" panose="020F0502020204030204" pitchFamily="34" charset="0"/>
              </a:rPr>
              <a:t>redeliveryDelay</a:t>
            </a:r>
            <a:r>
              <a:rPr lang="en-US" sz="1500" b="1" dirty="0">
                <a:latin typeface="Calibri" panose="020F0502020204030204" pitchFamily="34" charset="0"/>
              </a:rPr>
              <a:t>=“10000"</a:t>
            </a:r>
            <a:r>
              <a:rPr lang="en-US" sz="1500" dirty="0">
                <a:latin typeface="Calibri" panose="020F0502020204030204" pitchFamily="34" charset="0"/>
              </a:rPr>
              <a:t>/&gt;</a:t>
            </a:r>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&gt;</a:t>
            </a: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&lt;route id="</a:t>
            </a:r>
            <a:r>
              <a:rPr lang="en-US" sz="1500" dirty="0" err="1">
                <a:latin typeface="Calibri" panose="020F0502020204030204" pitchFamily="34" charset="0"/>
              </a:rPr>
              <a:t>dlc.route</a:t>
            </a:r>
            <a:r>
              <a:rPr lang="en-US" sz="1500" dirty="0">
                <a:latin typeface="Calibri" panose="020F0502020204030204" pitchFamily="34" charset="0"/>
              </a:rPr>
              <a:t>"&gt;</a:t>
            </a:r>
          </a:p>
          <a:p>
            <a:pPr marL="0" indent="0">
              <a:buNone/>
            </a:pPr>
            <a:r>
              <a:rPr lang="en-US" sz="1500" dirty="0">
                <a:latin typeface="Calibri" panose="020F0502020204030204" pitchFamily="34" charset="0"/>
              </a:rPr>
              <a:t>       &lt;from </a:t>
            </a:r>
            <a:r>
              <a:rPr lang="en-US" sz="1500" dirty="0" err="1">
                <a:latin typeface="Calibri" panose="020F0502020204030204" pitchFamily="34" charset="0"/>
              </a:rPr>
              <a:t>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 </a:t>
            </a:r>
            <a:r>
              <a:rPr lang="en-US" sz="1500" dirty="0" err="1">
                <a:latin typeface="Calibri" panose="020F0502020204030204" pitchFamily="34" charset="0"/>
              </a:rPr>
              <a:t>headerName</a:t>
            </a:r>
            <a:r>
              <a:rPr lang="en-US" sz="1500" dirty="0">
                <a:latin typeface="Calibri" panose="020F0502020204030204" pitchFamily="34" charset="0"/>
              </a:rPr>
              <a:t>="</a:t>
            </a:r>
            <a:r>
              <a:rPr lang="en-US" sz="1500" dirty="0" err="1">
                <a:latin typeface="Calibri" panose="020F0502020204030204" pitchFamily="34" charset="0"/>
              </a:rPr>
              <a:t>exceptionStacktrace</a:t>
            </a:r>
            <a:r>
              <a:rPr lang="en-US" sz="1500" dirty="0">
                <a:latin typeface="Calibri" panose="020F0502020204030204" pitchFamily="34" charset="0"/>
              </a:rPr>
              <a:t>"&gt;</a:t>
            </a:r>
          </a:p>
          <a:p>
            <a:pPr marL="0" indent="0">
              <a:buNone/>
            </a:pPr>
            <a:r>
              <a:rPr lang="en-US" sz="1500" dirty="0">
                <a:latin typeface="Calibri" panose="020F0502020204030204" pitchFamily="34" charset="0"/>
              </a:rPr>
              <a:t>	&lt;simple&gt;${</a:t>
            </a:r>
            <a:r>
              <a:rPr lang="en-US" sz="1500" dirty="0" err="1">
                <a:latin typeface="Calibri" panose="020F0502020204030204" pitchFamily="34" charset="0"/>
              </a:rPr>
              <a:t>exception.stacktrace</a:t>
            </a:r>
            <a:r>
              <a:rPr lang="en-US" sz="1500" dirty="0">
                <a:latin typeface="Calibri" panose="020F0502020204030204" pitchFamily="34" charset="0"/>
              </a:rPr>
              <a:t>}&lt;/simple&gt;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smtp</a:t>
            </a:r>
            <a:r>
              <a:rPr lang="en-US" sz="1500" b="1" dirty="0">
                <a:latin typeface="Calibri" panose="020F0502020204030204" pitchFamily="34" charset="0"/>
              </a:rPr>
              <a:t>://</a:t>
            </a:r>
            <a:r>
              <a:rPr lang="en-US" sz="1500" b="1" dirty="0" err="1">
                <a:latin typeface="Calibri" panose="020F0502020204030204" pitchFamily="34" charset="0"/>
              </a:rPr>
              <a:t>application@copyright.com?to</a:t>
            </a:r>
            <a:r>
              <a:rPr lang="en-US" sz="1500" b="1" dirty="0">
                <a:latin typeface="Calibri" panose="020F0502020204030204" pitchFamily="34" charset="0"/>
              </a:rPr>
              <a:t>=support@copyright.com”/&gt;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activemq:queue:dead.letter.queue</a:t>
            </a:r>
            <a:r>
              <a:rPr lang="en-US" sz="1500" b="1" dirty="0">
                <a:latin typeface="Calibri" panose="020F0502020204030204" pitchFamily="34" charset="0"/>
              </a:rPr>
              <a:t>"/&gt;</a:t>
            </a:r>
          </a:p>
          <a:p>
            <a:pPr marL="0" indent="0">
              <a:buNone/>
            </a:pPr>
            <a:r>
              <a:rPr lang="en-US" sz="1500" dirty="0">
                <a:latin typeface="Calibri" panose="020F0502020204030204" pitchFamily="34" charset="0"/>
              </a:rPr>
              <a:t>&lt;/route&gt;</a:t>
            </a:r>
          </a:p>
        </p:txBody>
      </p:sp>
    </p:spTree>
    <p:extLst>
      <p:ext uri="{BB962C8B-B14F-4D97-AF65-F5344CB8AC3E}">
        <p14:creationId xmlns:p14="http://schemas.microsoft.com/office/powerpoint/2010/main" val="1590775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p:txBody>
      </p:sp>
    </p:spTree>
    <p:extLst>
      <p:ext uri="{BB962C8B-B14F-4D97-AF65-F5344CB8AC3E}">
        <p14:creationId xmlns:p14="http://schemas.microsoft.com/office/powerpoint/2010/main" val="370913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a:p>
            <a:pPr lvl="1"/>
            <a:r>
              <a:rPr lang="en-US" sz="2800" dirty="0" smtClean="0"/>
              <a:t>Acknowledge modes</a:t>
            </a:r>
            <a:endParaRPr lang="en-US" sz="2800" dirty="0"/>
          </a:p>
          <a:p>
            <a:pPr lvl="2"/>
            <a:r>
              <a:rPr lang="en-US" sz="2400" dirty="0"/>
              <a:t>AUTO_ACKNOWLEDGE</a:t>
            </a:r>
          </a:p>
          <a:p>
            <a:pPr lvl="2"/>
            <a:r>
              <a:rPr lang="en-US" sz="2400" dirty="0"/>
              <a:t>CLIENT_ACKNOWLEDGE</a:t>
            </a:r>
          </a:p>
          <a:p>
            <a:pPr lvl="2"/>
            <a:r>
              <a:rPr lang="en-US" sz="2400" strike="sngStrike" dirty="0"/>
              <a:t>DUPS_OK_ACKNOWLEDGE</a:t>
            </a:r>
          </a:p>
          <a:p>
            <a:pPr lvl="2"/>
            <a:r>
              <a:rPr lang="en-US" sz="2400" dirty="0"/>
              <a:t>SESSION_TRANSACTED</a:t>
            </a:r>
            <a:endParaRPr lang="ru-RU" sz="2400" dirty="0"/>
          </a:p>
        </p:txBody>
      </p:sp>
    </p:spTree>
    <p:extLst>
      <p:ext uri="{BB962C8B-B14F-4D97-AF65-F5344CB8AC3E}">
        <p14:creationId xmlns:p14="http://schemas.microsoft.com/office/powerpoint/2010/main" val="181994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326509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sp>
        <p:nvSpPr>
          <p:cNvPr id="5" name="Объект 2"/>
          <p:cNvSpPr txBox="1">
            <a:spLocks/>
          </p:cNvSpPr>
          <p:nvPr/>
        </p:nvSpPr>
        <p:spPr>
          <a:xfrm>
            <a:off x="309581" y="4511813"/>
            <a:ext cx="6269603" cy="35138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ru-RU" dirty="0" smtClean="0">
                <a:solidFill>
                  <a:srgbClr val="FF0000"/>
                </a:solidFill>
              </a:rPr>
              <a:t>	</a:t>
            </a:r>
            <a:r>
              <a:rPr lang="en-US" dirty="0" smtClean="0">
                <a:solidFill>
                  <a:srgbClr val="FF0000"/>
                </a:solidFill>
              </a:rPr>
              <a:t>CLIENT_ACKNOWLEDGE helps</a:t>
            </a:r>
          </a:p>
          <a:p>
            <a:endParaRPr lang="ru-RU" dirty="0">
              <a:solidFill>
                <a:srgbClr val="FF0000"/>
              </a:solidFill>
            </a:endParaRPr>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190260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94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41105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8470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accent6"/>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solidFill>
                  <a:srgbClr val="FF0000"/>
                </a:solidFill>
              </a:rPr>
              <a:t>Select order (id=1)</a:t>
            </a:r>
            <a:endParaRPr lang="ru-RU" dirty="0">
              <a:solidFill>
                <a:srgbClr val="FF0000"/>
              </a:solidFill>
            </a:endParaRPr>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13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SESSION_TRANSACTED</a:t>
            </a:r>
          </a:p>
          <a:p>
            <a:pPr marL="617220" lvl="3" indent="-342900"/>
            <a:r>
              <a:rPr lang="en-US" sz="1800" dirty="0" smtClean="0"/>
              <a:t>Message is sent only after JDBC transaction commit</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0"/>
            <a:ext cx="176414" cy="169760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5" y="2727272"/>
            <a:ext cx="191859" cy="1675435"/>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20" y="2716187"/>
            <a:ext cx="152400" cy="168652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7512" y="2476500"/>
            <a:ext cx="1488"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flipH="1">
            <a:off x="5503920" y="2498806"/>
            <a:ext cx="874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36732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5"/>
            <a:ext cx="152400" cy="1656503"/>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p:nvPr/>
        </p:nvCxnSpPr>
        <p:spPr>
          <a:xfrm flipV="1">
            <a:off x="3979304" y="4007122"/>
            <a:ext cx="1448416"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666461"/>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36533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3898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434043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404682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9131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p:cNvCxnSpPr/>
          <p:nvPr/>
        </p:nvCxnSpPr>
        <p:spPr>
          <a:xfrm>
            <a:off x="975719" y="3124200"/>
            <a:ext cx="262531" cy="0"/>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1" name="Прямая соединительная линия 50"/>
          <p:cNvCxnSpPr/>
          <p:nvPr/>
        </p:nvCxnSpPr>
        <p:spPr>
          <a:xfrm flipH="1">
            <a:off x="1238250" y="3127375"/>
            <a:ext cx="3175" cy="262509"/>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3" name="Прямая соединительная линия 52"/>
          <p:cNvCxnSpPr/>
          <p:nvPr/>
        </p:nvCxnSpPr>
        <p:spPr>
          <a:xfrm flipH="1">
            <a:off x="988920" y="3393486"/>
            <a:ext cx="249330" cy="0"/>
          </a:xfrm>
          <a:prstGeom prst="line">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236962" y="3103484"/>
            <a:ext cx="1335172" cy="253916"/>
          </a:xfrm>
          <a:prstGeom prst="rect">
            <a:avLst/>
          </a:prstGeom>
          <a:noFill/>
        </p:spPr>
        <p:txBody>
          <a:bodyPr wrap="square" rtlCol="0">
            <a:spAutoFit/>
          </a:bodyPr>
          <a:lstStyle/>
          <a:p>
            <a:r>
              <a:rPr lang="en-US" sz="1050" dirty="0" smtClean="0"/>
              <a:t>request to send</a:t>
            </a:r>
            <a:endParaRPr lang="ru-RU" sz="1100" dirty="0"/>
          </a:p>
        </p:txBody>
      </p:sp>
    </p:spTree>
    <p:extLst>
      <p:ext uri="{BB962C8B-B14F-4D97-AF65-F5344CB8AC3E}">
        <p14:creationId xmlns:p14="http://schemas.microsoft.com/office/powerpoint/2010/main" val="4214445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3200" dirty="0" smtClean="0"/>
              <a:t>What is Apache Camel?</a:t>
            </a:r>
            <a:endParaRPr lang="ru-RU" sz="3200" dirty="0"/>
          </a:p>
          <a:p>
            <a:pPr marL="285750" indent="-285750">
              <a:lnSpc>
                <a:spcPct val="150000"/>
              </a:lnSpc>
              <a:buClr>
                <a:schemeClr val="accent3">
                  <a:lumMod val="75000"/>
                </a:schemeClr>
              </a:buClr>
              <a:buFont typeface="Arial" pitchFamily="34" charset="0"/>
              <a:buChar char="•"/>
            </a:pPr>
            <a:r>
              <a:rPr lang="en-US" sz="3200" dirty="0" err="1" smtClean="0"/>
              <a:t>Async</a:t>
            </a:r>
            <a:r>
              <a:rPr lang="en-US" sz="3200" dirty="0" smtClean="0"/>
              <a:t> Processing</a:t>
            </a:r>
            <a:endParaRPr lang="ru-RU" sz="3200" dirty="0"/>
          </a:p>
          <a:p>
            <a:pPr marL="285750" indent="-285750">
              <a:lnSpc>
                <a:spcPct val="150000"/>
              </a:lnSpc>
              <a:buClr>
                <a:schemeClr val="accent3">
                  <a:lumMod val="75000"/>
                </a:schemeClr>
              </a:buClr>
              <a:buFont typeface="Arial" pitchFamily="34" charset="0"/>
              <a:buChar char="•"/>
            </a:pPr>
            <a:r>
              <a:rPr lang="en-US" sz="3200" dirty="0" smtClean="0"/>
              <a:t>Reliability with Camel</a:t>
            </a:r>
          </a:p>
          <a:p>
            <a:pPr marL="285750" indent="-285750">
              <a:lnSpc>
                <a:spcPct val="150000"/>
              </a:lnSpc>
              <a:buClr>
                <a:schemeClr val="accent3">
                  <a:lumMod val="75000"/>
                </a:schemeClr>
              </a:buClr>
              <a:buFont typeface="Arial" pitchFamily="34" charset="0"/>
              <a:buChar char="•"/>
            </a:pPr>
            <a:r>
              <a:rPr lang="en-US" sz="3200" dirty="0" smtClean="0"/>
              <a:t>Testing with Camel</a:t>
            </a:r>
            <a:endParaRPr lang="ru-RU" sz="2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shutdown the application server</a:t>
            </a:r>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exception</a:t>
            </a:r>
            <a:endParaRPr lang="ru-RU" sz="1800" dirty="0" smtClean="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Tree>
    <p:extLst>
      <p:ext uri="{BB962C8B-B14F-4D97-AF65-F5344CB8AC3E}">
        <p14:creationId xmlns:p14="http://schemas.microsoft.com/office/powerpoint/2010/main" val="2490955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Tree>
    <p:extLst>
      <p:ext uri="{BB962C8B-B14F-4D97-AF65-F5344CB8AC3E}">
        <p14:creationId xmlns:p14="http://schemas.microsoft.com/office/powerpoint/2010/main" val="506904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2" name="TextBox 1"/>
          <p:cNvSpPr txBox="1"/>
          <p:nvPr/>
        </p:nvSpPr>
        <p:spPr>
          <a:xfrm>
            <a:off x="4200017" y="1767920"/>
            <a:ext cx="431528" cy="584775"/>
          </a:xfrm>
          <a:prstGeom prst="rect">
            <a:avLst/>
          </a:prstGeom>
          <a:noFill/>
        </p:spPr>
        <p:txBody>
          <a:bodyPr wrap="none" rtlCol="0">
            <a:spAutoFit/>
          </a:bodyPr>
          <a:lstStyle/>
          <a:p>
            <a:r>
              <a:rPr lang="en-US" sz="3200" b="1" dirty="0" smtClean="0">
                <a:solidFill>
                  <a:srgbClr val="FF0000"/>
                </a:solidFill>
              </a:rPr>
              <a:t>X</a:t>
            </a:r>
            <a:endParaRPr lang="ru-RU" b="1" dirty="0">
              <a:solidFill>
                <a:srgbClr val="FF0000"/>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0899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3"/>
          <p:cNvSpPr>
            <a:spLocks noChangeArrowheads="1"/>
          </p:cNvSpPr>
          <p:nvPr/>
        </p:nvSpPr>
        <p:spPr bwMode="auto">
          <a:xfrm>
            <a:off x="58923" y="3984575"/>
            <a:ext cx="7492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&lt;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route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id</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producer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shutdownRoute</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Defer</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i="0" u="none" strike="noStrike" cap="none" normalizeH="0" baseline="0" dirty="0" smtClean="0">
                <a:ln>
                  <a:noFill/>
                </a:ln>
                <a:solidFill>
                  <a:schemeClr val="tx1"/>
                </a:solidFill>
                <a:effectLst/>
                <a:latin typeface="Arial Unicode MS" pitchFamily="34" charset="-128"/>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&lt;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to</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uri</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activemq</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queue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/&gt;</a:t>
            </a:r>
            <a:endParaRPr kumimoji="0" lang="ru-RU"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6821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FTP 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8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a:t>FTP </a:t>
            </a:r>
            <a:r>
              <a:rPr lang="en-US" dirty="0" smtClean="0"/>
              <a:t>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219133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a:t>FTP </a:t>
            </a:r>
            <a:r>
              <a:rPr lang="en-US" dirty="0" smtClean="0"/>
              <a:t>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197194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30401" y="2159881"/>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4231960" y="4359978"/>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31927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90" y="2242055"/>
            <a:ext cx="882092" cy="882092"/>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1255113" y="1965069"/>
            <a:ext cx="1442108"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1254540" y="2926477"/>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933477"/>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2937035"/>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6834" y="2376393"/>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2248612" y="4397400"/>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2895138" y="1116527"/>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pic>
        <p:nvPicPr>
          <p:cNvPr id="2052" name="Picture 4" descr="Картинки по запросу zookee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181" y="1465604"/>
            <a:ext cx="1281338" cy="18215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79723" y="3287182"/>
            <a:ext cx="1874231" cy="523220"/>
          </a:xfrm>
          <a:prstGeom prst="rect">
            <a:avLst/>
          </a:prstGeom>
          <a:noFill/>
        </p:spPr>
        <p:txBody>
          <a:bodyPr wrap="none" rtlCol="0">
            <a:spAutoFit/>
          </a:bodyPr>
          <a:lstStyle/>
          <a:p>
            <a:r>
              <a:rPr lang="en-US" sz="2800" dirty="0" smtClean="0"/>
              <a:t>Zookeeper</a:t>
            </a:r>
            <a:endParaRPr lang="ru-RU" sz="2800" dirty="0"/>
          </a:p>
        </p:txBody>
      </p:sp>
      <p:sp>
        <p:nvSpPr>
          <p:cNvPr id="14" name="Стрелка вправо 13"/>
          <p:cNvSpPr/>
          <p:nvPr/>
        </p:nvSpPr>
        <p:spPr>
          <a:xfrm rot="20317815">
            <a:off x="4289560" y="2968458"/>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8918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12" name="Овал 11"/>
          <p:cNvSpPr/>
          <p:nvPr/>
        </p:nvSpPr>
        <p:spPr>
          <a:xfrm>
            <a:off x="681749" y="2169412"/>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ru-RU" dirty="0"/>
          </a:p>
        </p:txBody>
      </p:sp>
      <p:sp>
        <p:nvSpPr>
          <p:cNvPr id="13" name="Овал 12"/>
          <p:cNvSpPr/>
          <p:nvPr/>
        </p:nvSpPr>
        <p:spPr>
          <a:xfrm>
            <a:off x="5399367" y="2176669"/>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174824" y="3738769"/>
            <a:ext cx="1842820" cy="833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1</a:t>
            </a:r>
            <a:endParaRPr lang="en-US" sz="2000" b="1" dirty="0" smtClean="0"/>
          </a:p>
        </p:txBody>
      </p:sp>
      <p:sp>
        <p:nvSpPr>
          <p:cNvPr id="15" name="Прямоугольник 14"/>
          <p:cNvSpPr/>
          <p:nvPr/>
        </p:nvSpPr>
        <p:spPr>
          <a:xfrm>
            <a:off x="4909930" y="3757219"/>
            <a:ext cx="1818861" cy="8147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2</a:t>
            </a:r>
            <a:endParaRPr lang="ru-RU" sz="2000" b="1" dirty="0"/>
          </a:p>
        </p:txBody>
      </p:sp>
      <p:sp>
        <p:nvSpPr>
          <p:cNvPr id="16" name="Прямоугольник 15"/>
          <p:cNvSpPr/>
          <p:nvPr/>
        </p:nvSpPr>
        <p:spPr>
          <a:xfrm>
            <a:off x="1540565" y="2405269"/>
            <a:ext cx="3858802"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Channel</a:t>
            </a:r>
            <a:endParaRPr lang="ru-RU" b="1" dirty="0">
              <a:solidFill>
                <a:schemeClr val="tx1"/>
              </a:solidFill>
            </a:endParaRPr>
          </a:p>
        </p:txBody>
      </p:sp>
      <p:sp>
        <p:nvSpPr>
          <p:cNvPr id="17" name="Стрелка вправо 16"/>
          <p:cNvSpPr/>
          <p:nvPr/>
        </p:nvSpPr>
        <p:spPr>
          <a:xfrm>
            <a:off x="2351367" y="1871869"/>
            <a:ext cx="1981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8" name="Группа 17"/>
          <p:cNvGrpSpPr/>
          <p:nvPr/>
        </p:nvGrpSpPr>
        <p:grpSpPr>
          <a:xfrm>
            <a:off x="2732367" y="1334840"/>
            <a:ext cx="1143000" cy="533400"/>
            <a:chOff x="3886200" y="3276600"/>
            <a:chExt cx="1143000" cy="533400"/>
          </a:xfrm>
        </p:grpSpPr>
        <p:sp>
          <p:nvSpPr>
            <p:cNvPr id="19" name="Прямоугольник 18"/>
            <p:cNvSpPr/>
            <p:nvPr/>
          </p:nvSpPr>
          <p:spPr>
            <a:xfrm>
              <a:off x="3886200" y="3276600"/>
              <a:ext cx="1143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H="1">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51284" y="882664"/>
            <a:ext cx="1305165" cy="461665"/>
          </a:xfrm>
          <a:prstGeom prst="rect">
            <a:avLst/>
          </a:prstGeom>
          <a:noFill/>
        </p:spPr>
        <p:txBody>
          <a:bodyPr wrap="none" rtlCol="0">
            <a:spAutoFit/>
          </a:bodyPr>
          <a:lstStyle/>
          <a:p>
            <a:r>
              <a:rPr lang="en-US" sz="2400" dirty="0" smtClean="0"/>
              <a:t>Message</a:t>
            </a:r>
            <a:endParaRPr lang="ru-RU" sz="2400" dirty="0"/>
          </a:p>
        </p:txBody>
      </p:sp>
      <p:cxnSp>
        <p:nvCxnSpPr>
          <p:cNvPr id="23" name="Прямая соединительная линия 22"/>
          <p:cNvCxnSpPr>
            <a:stCxn id="12" idx="4"/>
            <a:endCxn id="14" idx="0"/>
          </p:cNvCxnSpPr>
          <p:nvPr/>
        </p:nvCxnSpPr>
        <p:spPr>
          <a:xfrm flipH="1">
            <a:off x="1096234" y="3007612"/>
            <a:ext cx="4615" cy="73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3" idx="4"/>
            <a:endCxn id="15" idx="0"/>
          </p:cNvCxnSpPr>
          <p:nvPr/>
        </p:nvCxnSpPr>
        <p:spPr>
          <a:xfrm>
            <a:off x="5818467" y="3014869"/>
            <a:ext cx="894" cy="7423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4000" y="1841681"/>
            <a:ext cx="1903528" cy="523220"/>
          </a:xfrm>
          <a:prstGeom prst="rect">
            <a:avLst/>
          </a:prstGeom>
          <a:noFill/>
        </p:spPr>
        <p:txBody>
          <a:bodyPr wrap="square" rtlCol="0">
            <a:spAutoFit/>
          </a:bodyPr>
          <a:lstStyle/>
          <a:p>
            <a:r>
              <a:rPr lang="en-US" b="1" dirty="0" smtClean="0"/>
              <a:t>Endpoint 1</a:t>
            </a:r>
            <a:endParaRPr lang="ru-RU" b="1" dirty="0"/>
          </a:p>
          <a:p>
            <a:endParaRPr lang="ru-RU" b="1" dirty="0"/>
          </a:p>
        </p:txBody>
      </p:sp>
      <p:sp>
        <p:nvSpPr>
          <p:cNvPr id="26" name="TextBox 25"/>
          <p:cNvSpPr txBox="1"/>
          <p:nvPr/>
        </p:nvSpPr>
        <p:spPr>
          <a:xfrm>
            <a:off x="5378770" y="1829730"/>
            <a:ext cx="1205851" cy="523220"/>
          </a:xfrm>
          <a:prstGeom prst="rect">
            <a:avLst/>
          </a:prstGeom>
          <a:noFill/>
        </p:spPr>
        <p:txBody>
          <a:bodyPr wrap="square" rtlCol="0">
            <a:spAutoFit/>
          </a:bodyPr>
          <a:lstStyle/>
          <a:p>
            <a:r>
              <a:rPr lang="en-US" b="1" dirty="0" smtClean="0"/>
              <a:t>Endpoint 2</a:t>
            </a:r>
            <a:endParaRPr lang="ru-RU" b="1" dirty="0"/>
          </a:p>
          <a:p>
            <a:endParaRPr lang="ru-RU" b="1"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sp>
        <p:nvSpPr>
          <p:cNvPr id="2" name="TextBox 1"/>
          <p:cNvSpPr txBox="1"/>
          <p:nvPr/>
        </p:nvSpPr>
        <p:spPr>
          <a:xfrm>
            <a:off x="304800" y="2249716"/>
            <a:ext cx="3568606" cy="954107"/>
          </a:xfrm>
          <a:prstGeom prst="rect">
            <a:avLst/>
          </a:prstGeom>
          <a:noFill/>
        </p:spPr>
        <p:txBody>
          <a:bodyPr wrap="none" rtlCol="0">
            <a:spAutoFit/>
          </a:bodyPr>
          <a:lstStyle/>
          <a:p>
            <a:r>
              <a:rPr lang="en-US" sz="2800" dirty="0" smtClean="0"/>
              <a:t>The Master is dead. </a:t>
            </a:r>
          </a:p>
          <a:p>
            <a:r>
              <a:rPr lang="en-US" sz="2800" dirty="0" smtClean="0"/>
              <a:t>Long live the Master!</a:t>
            </a:r>
            <a:endParaRPr lang="ru-RU" sz="2800" dirty="0"/>
          </a:p>
        </p:txBody>
      </p:sp>
    </p:spTree>
    <p:extLst>
      <p:ext uri="{BB962C8B-B14F-4D97-AF65-F5344CB8AC3E}">
        <p14:creationId xmlns:p14="http://schemas.microsoft.com/office/powerpoint/2010/main" val="3854738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Route Policy for failover</a:t>
            </a:r>
            <a:endParaRPr lang="en-US" b="1" dirty="0"/>
          </a:p>
        </p:txBody>
      </p:sp>
      <p:sp>
        <p:nvSpPr>
          <p:cNvPr id="4" name="Объект 2"/>
          <p:cNvSpPr>
            <a:spLocks noGrp="1"/>
          </p:cNvSpPr>
          <p:nvPr>
            <p:ph idx="1"/>
          </p:nvPr>
        </p:nvSpPr>
        <p:spPr>
          <a:xfrm>
            <a:off x="142875" y="800100"/>
            <a:ext cx="6457950" cy="4876800"/>
          </a:xfrm>
        </p:spPr>
        <p:txBody>
          <a:bodyPr>
            <a:normAutofit/>
          </a:bodyPr>
          <a:lstStyle/>
          <a:p>
            <a:pPr marL="0" indent="0">
              <a:lnSpc>
                <a:spcPct val="200000"/>
              </a:lnSpc>
              <a:buNone/>
            </a:pPr>
            <a:endParaRPr lang="ru-RU" sz="1600" dirty="0" smtClean="0"/>
          </a:p>
        </p:txBody>
      </p:sp>
      <p:sp>
        <p:nvSpPr>
          <p:cNvPr id="5" name="Прямоугольник 4"/>
          <p:cNvSpPr/>
          <p:nvPr/>
        </p:nvSpPr>
        <p:spPr>
          <a:xfrm>
            <a:off x="142875" y="1340644"/>
            <a:ext cx="6631998" cy="3631763"/>
          </a:xfrm>
          <a:prstGeom prst="rect">
            <a:avLst/>
          </a:prstGeom>
        </p:spPr>
        <p:txBody>
          <a:bodyPr wrap="square">
            <a:spAutoFit/>
          </a:bodyPr>
          <a:lstStyle/>
          <a:p>
            <a:pPr>
              <a:lnSpc>
                <a:spcPct val="150000"/>
              </a:lnSpc>
            </a:pPr>
            <a:r>
              <a:rPr lang="en-US" sz="1600" dirty="0"/>
              <a:t> &lt;bean </a:t>
            </a:r>
            <a:r>
              <a:rPr lang="en-US" sz="1600" dirty="0" smtClean="0"/>
              <a:t>id="</a:t>
            </a:r>
            <a:r>
              <a:rPr lang="en-US" sz="1600" dirty="0" err="1" smtClean="0"/>
              <a:t>zPolicy</a:t>
            </a:r>
            <a:r>
              <a:rPr lang="en-US" sz="1600" dirty="0" smtClean="0"/>
              <a:t>"</a:t>
            </a:r>
            <a:r>
              <a:rPr lang="en-US" sz="1600" dirty="0"/>
              <a:t>	</a:t>
            </a:r>
            <a:r>
              <a:rPr lang="en-US" sz="1600" dirty="0" smtClean="0"/>
              <a:t> class</a:t>
            </a:r>
            <a:r>
              <a:rPr lang="en-US" sz="1600" dirty="0"/>
              <a:t>="</a:t>
            </a:r>
            <a:r>
              <a:rPr lang="en-US" dirty="0" smtClean="0"/>
              <a:t>org.apache.camel.component.zookeeper.policy.ZooKeeperRoutePolicy</a:t>
            </a:r>
            <a:r>
              <a:rPr lang="en-US" sz="1600" dirty="0" smtClean="0"/>
              <a:t>"</a:t>
            </a:r>
            <a:endParaRPr lang="en-US" sz="1600" dirty="0"/>
          </a:p>
          <a:p>
            <a:pPr>
              <a:lnSpc>
                <a:spcPct val="150000"/>
              </a:lnSpc>
            </a:pPr>
            <a:r>
              <a:rPr lang="en-US" sz="1600" dirty="0"/>
              <a:t>        </a:t>
            </a:r>
            <a:r>
              <a:rPr lang="en-US" sz="1600" dirty="0" smtClean="0"/>
              <a:t>c:uri="</a:t>
            </a:r>
            <a:r>
              <a:rPr lang="en-US" sz="1600" b="1" dirty="0" smtClean="0"/>
              <a:t>zookeeper:localhost:2161/myApp</a:t>
            </a:r>
            <a:r>
              <a:rPr lang="en-US" sz="1600" dirty="0" smtClean="0"/>
              <a:t>" </a:t>
            </a:r>
          </a:p>
          <a:p>
            <a:pPr>
              <a:lnSpc>
                <a:spcPct val="150000"/>
              </a:lnSpc>
            </a:pPr>
            <a:r>
              <a:rPr lang="en-US" sz="1600" dirty="0"/>
              <a:t> </a:t>
            </a:r>
            <a:r>
              <a:rPr lang="en-US" sz="1600" dirty="0" smtClean="0"/>
              <a:t>       c:enabledCount="</a:t>
            </a:r>
            <a:r>
              <a:rPr lang="en-US" sz="1600" b="1" dirty="0" smtClean="0"/>
              <a:t>1</a:t>
            </a:r>
            <a:r>
              <a:rPr lang="en-US" sz="1600" dirty="0" smtClean="0"/>
              <a:t>"/&gt;</a:t>
            </a:r>
          </a:p>
          <a:p>
            <a:pPr>
              <a:lnSpc>
                <a:spcPct val="150000"/>
              </a:lnSpc>
            </a:pPr>
            <a:endParaRPr lang="en-US" sz="1600" dirty="0" smtClean="0"/>
          </a:p>
          <a:p>
            <a:pPr>
              <a:lnSpc>
                <a:spcPct val="150000"/>
              </a:lnSpc>
            </a:pPr>
            <a:r>
              <a:rPr lang="en-US" sz="1600" dirty="0"/>
              <a:t> </a:t>
            </a:r>
            <a:r>
              <a:rPr lang="en-US" sz="1600" dirty="0" smtClean="0"/>
              <a:t> &lt;route </a:t>
            </a:r>
            <a:r>
              <a:rPr lang="en-US" sz="1600" b="1" u="sng" dirty="0" err="1"/>
              <a:t>routePolicyRef</a:t>
            </a:r>
            <a:r>
              <a:rPr lang="en-US" sz="1600" b="1" u="sng" dirty="0"/>
              <a:t>="</a:t>
            </a:r>
            <a:r>
              <a:rPr lang="en-US" sz="1600" b="1" u="sng" dirty="0" err="1" smtClean="0"/>
              <a:t>zPolicy</a:t>
            </a:r>
            <a:r>
              <a:rPr lang="en-US" sz="1600" b="1" u="sng" dirty="0"/>
              <a:t>"</a:t>
            </a:r>
            <a:r>
              <a:rPr lang="en-US" sz="1600" dirty="0" smtClean="0"/>
              <a:t>&gt;</a:t>
            </a:r>
          </a:p>
          <a:p>
            <a:pPr>
              <a:lnSpc>
                <a:spcPct val="150000"/>
              </a:lnSpc>
            </a:pPr>
            <a:r>
              <a:rPr lang="en-US" sz="1600" dirty="0"/>
              <a:t>	</a:t>
            </a:r>
            <a:r>
              <a:rPr lang="en-US" sz="1600" dirty="0" smtClean="0"/>
              <a:t>&lt;from </a:t>
            </a:r>
            <a:r>
              <a:rPr lang="en-US" sz="1600" dirty="0" err="1" smtClean="0"/>
              <a:t>uri</a:t>
            </a:r>
            <a:r>
              <a:rPr lang="en-US" sz="1600" dirty="0" smtClean="0"/>
              <a:t>=“ftp”/&gt;</a:t>
            </a:r>
          </a:p>
          <a:p>
            <a:pPr>
              <a:lnSpc>
                <a:spcPct val="150000"/>
              </a:lnSpc>
            </a:pPr>
            <a:r>
              <a:rPr lang="en-US" sz="1600" dirty="0"/>
              <a:t>	</a:t>
            </a:r>
            <a:r>
              <a:rPr lang="en-US" sz="1600" dirty="0" smtClean="0"/>
              <a:t>&lt;to </a:t>
            </a:r>
            <a:r>
              <a:rPr lang="en-US" sz="1600" dirty="0" err="1" smtClean="0"/>
              <a:t>uri</a:t>
            </a:r>
            <a:r>
              <a:rPr lang="en-US" sz="1600" dirty="0" smtClean="0"/>
              <a:t>=“</a:t>
            </a:r>
            <a:r>
              <a:rPr lang="en-US" sz="1600" dirty="0" err="1" smtClean="0"/>
              <a:t>bean:myProcessor</a:t>
            </a:r>
            <a:r>
              <a:rPr lang="en-US" sz="1600" dirty="0" smtClean="0"/>
              <a:t>”/&gt;</a:t>
            </a:r>
          </a:p>
          <a:p>
            <a:pPr>
              <a:lnSpc>
                <a:spcPct val="150000"/>
              </a:lnSpc>
            </a:pPr>
            <a:r>
              <a:rPr lang="en-US" sz="1600" dirty="0"/>
              <a:t> </a:t>
            </a:r>
            <a:r>
              <a:rPr lang="en-US" sz="1600" dirty="0" smtClean="0"/>
              <a:t> &lt;/route&gt;</a:t>
            </a:r>
          </a:p>
          <a:p>
            <a:endParaRPr lang="en-US" dirty="0" smtClean="0"/>
          </a:p>
        </p:txBody>
      </p:sp>
    </p:spTree>
    <p:extLst>
      <p:ext uri="{BB962C8B-B14F-4D97-AF65-F5344CB8AC3E}">
        <p14:creationId xmlns:p14="http://schemas.microsoft.com/office/powerpoint/2010/main" val="2767795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 name="Объект 1"/>
          <p:cNvSpPr>
            <a:spLocks noGrp="1"/>
          </p:cNvSpPr>
          <p:nvPr>
            <p:ph idx="1"/>
          </p:nvPr>
        </p:nvSpPr>
        <p:spPr/>
        <p:txBody>
          <a:bodyPr/>
          <a:lstStyle/>
          <a:p>
            <a:endParaRPr lang="ru-RU"/>
          </a:p>
        </p:txBody>
      </p:sp>
    </p:spTree>
    <p:extLst>
      <p:ext uri="{BB962C8B-B14F-4D97-AF65-F5344CB8AC3E}">
        <p14:creationId xmlns:p14="http://schemas.microsoft.com/office/powerpoint/2010/main" val="12318225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p:txBody>
      </p:sp>
    </p:spTree>
    <p:extLst>
      <p:ext uri="{BB962C8B-B14F-4D97-AF65-F5344CB8AC3E}">
        <p14:creationId xmlns:p14="http://schemas.microsoft.com/office/powerpoint/2010/main" val="1769104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lnSpcReduction="10000"/>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a:p>
            <a:pPr>
              <a:lnSpc>
                <a:spcPct val="150000"/>
              </a:lnSpc>
            </a:pPr>
            <a:r>
              <a:rPr lang="en-US" sz="3200" dirty="0" smtClean="0"/>
              <a:t> Route </a:t>
            </a:r>
            <a:r>
              <a:rPr lang="en-US" sz="3200" dirty="0" err="1" smtClean="0"/>
              <a:t>config</a:t>
            </a:r>
            <a:r>
              <a:rPr lang="en-US" sz="3200" dirty="0" smtClean="0"/>
              <a:t> requires testing too</a:t>
            </a:r>
            <a:endParaRPr lang="ru-RU" sz="3200" dirty="0" smtClean="0"/>
          </a:p>
          <a:p>
            <a:pPr lvl="1">
              <a:lnSpc>
                <a:spcPct val="150000"/>
              </a:lnSpc>
            </a:pPr>
            <a:r>
              <a:rPr lang="en-US" sz="2800" dirty="0" smtClean="0"/>
              <a:t>Integration if possible</a:t>
            </a:r>
            <a:endParaRPr lang="ru-RU" sz="2800" dirty="0" smtClean="0"/>
          </a:p>
          <a:p>
            <a:pPr lvl="2">
              <a:lnSpc>
                <a:spcPct val="150000"/>
              </a:lnSpc>
            </a:pPr>
            <a:r>
              <a:rPr lang="en-US" sz="2400" dirty="0" smtClean="0"/>
              <a:t>With embedded broker</a:t>
            </a:r>
            <a:endParaRPr lang="ru-RU" sz="2400" dirty="0"/>
          </a:p>
        </p:txBody>
      </p:sp>
    </p:spTree>
    <p:extLst>
      <p:ext uri="{BB962C8B-B14F-4D97-AF65-F5344CB8AC3E}">
        <p14:creationId xmlns:p14="http://schemas.microsoft.com/office/powerpoint/2010/main" val="4240325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Embedded </a:t>
            </a:r>
            <a:r>
              <a:rPr lang="en-US" b="1" dirty="0" err="1" smtClean="0"/>
              <a:t>ActiveMQ</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6" name="Объект 2"/>
          <p:cNvSpPr>
            <a:spLocks noGrp="1"/>
          </p:cNvSpPr>
          <p:nvPr>
            <p:ph idx="1"/>
          </p:nvPr>
        </p:nvSpPr>
        <p:spPr>
          <a:xfrm>
            <a:off x="210457" y="878422"/>
            <a:ext cx="6647543" cy="3664549"/>
          </a:xfrm>
        </p:spPr>
        <p:txBody>
          <a:bodyPr>
            <a:noAutofit/>
          </a:bodyPr>
          <a:lstStyle/>
          <a:p>
            <a:pPr marL="0" indent="0">
              <a:lnSpc>
                <a:spcPct val="100000"/>
              </a:lnSpc>
              <a:spcAft>
                <a:spcPts val="0"/>
              </a:spcAft>
              <a:buNone/>
            </a:pPr>
            <a:r>
              <a:rPr lang="en-US" dirty="0" smtClean="0"/>
              <a:t>&lt;</a:t>
            </a:r>
            <a:r>
              <a:rPr lang="en-US" dirty="0"/>
              <a:t>bean id="</a:t>
            </a:r>
            <a:r>
              <a:rPr lang="en-US" dirty="0" err="1"/>
              <a:t>activemq</a:t>
            </a:r>
            <a:r>
              <a:rPr lang="en-US" dirty="0"/>
              <a:t>" class</a:t>
            </a:r>
            <a:r>
              <a:rPr lang="en-US" dirty="0" smtClean="0"/>
              <a:t>="</a:t>
            </a:r>
            <a:r>
              <a:rPr lang="en-US" dirty="0" err="1" smtClean="0"/>
              <a:t>ActiveMQComponent</a:t>
            </a:r>
            <a:r>
              <a:rPr lang="en-US" dirty="0" smtClean="0"/>
              <a:t>“</a:t>
            </a:r>
          </a:p>
          <a:p>
            <a:pPr marL="0" indent="0">
              <a:lnSpc>
                <a:spcPct val="100000"/>
              </a:lnSpc>
              <a:spcAft>
                <a:spcPts val="0"/>
              </a:spcAft>
              <a:buNone/>
            </a:pPr>
            <a:r>
              <a:rPr lang="en-US" dirty="0"/>
              <a:t>    &lt;property name="</a:t>
            </a:r>
            <a:r>
              <a:rPr lang="en-US" dirty="0" err="1" smtClean="0"/>
              <a:t>connectionFactory</a:t>
            </a:r>
            <a:r>
              <a:rPr lang="en-US" dirty="0" smtClean="0"/>
              <a:t>"&gt; </a:t>
            </a:r>
          </a:p>
          <a:p>
            <a:pPr marL="0" indent="0">
              <a:lnSpc>
                <a:spcPct val="100000"/>
              </a:lnSpc>
              <a:spcAft>
                <a:spcPts val="0"/>
              </a:spcAft>
              <a:buNone/>
            </a:pPr>
            <a:r>
              <a:rPr lang="en-US" dirty="0"/>
              <a:t>        &lt;bean </a:t>
            </a:r>
            <a:r>
              <a:rPr lang="en-US" dirty="0" smtClean="0"/>
              <a:t>class="</a:t>
            </a:r>
            <a:r>
              <a:rPr lang="en-US" dirty="0" err="1" smtClean="0"/>
              <a:t>ActiveMQConnectionFactory</a:t>
            </a:r>
            <a:r>
              <a:rPr lang="en-US" dirty="0" smtClean="0"/>
              <a:t>"</a:t>
            </a:r>
            <a:endParaRPr lang="en-US" dirty="0"/>
          </a:p>
          <a:p>
            <a:pPr marL="0" indent="0">
              <a:lnSpc>
                <a:spcPct val="100000"/>
              </a:lnSpc>
              <a:spcAft>
                <a:spcPts val="0"/>
              </a:spcAft>
              <a:buNone/>
            </a:pPr>
            <a:r>
              <a:rPr lang="en-US" dirty="0" smtClean="0"/>
              <a:t>   </a:t>
            </a:r>
            <a:r>
              <a:rPr lang="en-US" dirty="0"/>
              <a:t>        </a:t>
            </a:r>
            <a:r>
              <a:rPr lang="en-US" dirty="0" smtClean="0"/>
              <a:t>p:brokerURL="</a:t>
            </a:r>
            <a:r>
              <a:rPr lang="en-US" b="1" dirty="0"/>
              <a:t>vm://myBroker?broker.persistent=false</a:t>
            </a:r>
            <a:r>
              <a:rPr lang="en-US" dirty="0"/>
              <a:t>" /&gt;</a:t>
            </a:r>
          </a:p>
          <a:p>
            <a:pPr marL="0" indent="0">
              <a:lnSpc>
                <a:spcPct val="100000"/>
              </a:lnSpc>
              <a:spcAft>
                <a:spcPts val="0"/>
              </a:spcAft>
              <a:buNone/>
            </a:pPr>
            <a:r>
              <a:rPr lang="en-US" dirty="0"/>
              <a:t>   </a:t>
            </a:r>
            <a:r>
              <a:rPr lang="en-US" dirty="0" smtClean="0"/>
              <a:t>     &lt;/</a:t>
            </a:r>
            <a:r>
              <a:rPr lang="en-US" dirty="0"/>
              <a:t>bean&gt;</a:t>
            </a:r>
          </a:p>
          <a:p>
            <a:pPr marL="0" indent="0">
              <a:lnSpc>
                <a:spcPct val="100000"/>
              </a:lnSpc>
              <a:spcAft>
                <a:spcPts val="0"/>
              </a:spcAft>
              <a:buNone/>
            </a:pPr>
            <a:r>
              <a:rPr lang="en-US" dirty="0" smtClean="0"/>
              <a:t>    &lt;/property&gt;</a:t>
            </a:r>
          </a:p>
          <a:p>
            <a:pPr marL="0" indent="0">
              <a:lnSpc>
                <a:spcPct val="100000"/>
              </a:lnSpc>
              <a:spcAft>
                <a:spcPts val="0"/>
              </a:spcAft>
              <a:buNone/>
            </a:pPr>
            <a:r>
              <a:rPr lang="en-US" dirty="0" smtClean="0"/>
              <a:t>&lt;/</a:t>
            </a:r>
            <a:r>
              <a:rPr lang="en-US" dirty="0"/>
              <a:t>bean</a:t>
            </a:r>
            <a:r>
              <a:rPr lang="en-US" dirty="0" smtClean="0"/>
              <a:t>&gt;</a:t>
            </a:r>
          </a:p>
          <a:p>
            <a:pPr marL="0" indent="0">
              <a:lnSpc>
                <a:spcPct val="100000"/>
              </a:lnSpc>
              <a:spcAft>
                <a:spcPts val="0"/>
              </a:spcAft>
              <a:buNone/>
            </a:pPr>
            <a:endParaRPr lang="en-US" sz="2000" dirty="0"/>
          </a:p>
          <a:p>
            <a:r>
              <a:rPr lang="en-US" sz="2000" dirty="0" smtClean="0"/>
              <a:t>Broker is auto-started on tests run</a:t>
            </a:r>
            <a:endParaRPr lang="ru-RU" sz="2000" dirty="0" smtClean="0"/>
          </a:p>
          <a:p>
            <a:r>
              <a:rPr lang="en-US" sz="2000" dirty="0" smtClean="0"/>
              <a:t>No need in any additional </a:t>
            </a:r>
            <a:r>
              <a:rPr lang="en-US" sz="2000" dirty="0" err="1" smtClean="0"/>
              <a:t>config</a:t>
            </a:r>
            <a:endParaRPr lang="ru-RU" sz="2000" dirty="0" smtClean="0"/>
          </a:p>
          <a:p>
            <a:pPr lvl="1"/>
            <a:r>
              <a:rPr lang="en-US" sz="1800" dirty="0" smtClean="0"/>
              <a:t>Queues creates on-the-fly</a:t>
            </a:r>
            <a:endParaRPr lang="ru-RU" sz="1800" dirty="0" smtClean="0"/>
          </a:p>
          <a:p>
            <a:pPr lvl="1"/>
            <a:r>
              <a:rPr lang="en-US" sz="1800" dirty="0" smtClean="0"/>
              <a:t>Messages DB created on-the-fly (stored in RAM)</a:t>
            </a:r>
            <a:endParaRPr lang="ru-RU" sz="1800" dirty="0"/>
          </a:p>
        </p:txBody>
      </p:sp>
    </p:spTree>
    <p:extLst>
      <p:ext uri="{BB962C8B-B14F-4D97-AF65-F5344CB8AC3E}">
        <p14:creationId xmlns:p14="http://schemas.microsoft.com/office/powerpoint/2010/main" val="3356732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r>
              <a:rPr lang="en-US" sz="2900" dirty="0" smtClean="0"/>
              <a:t> Mocks can replace endpoints with mock-objects</a:t>
            </a:r>
          </a:p>
          <a:p>
            <a:pPr marL="349250" lvl="1" indent="0">
              <a:buFont typeface="Arial"/>
              <a:buNone/>
            </a:pPr>
            <a:r>
              <a:rPr lang="en-US" sz="2500" dirty="0" smtClean="0"/>
              <a:t>&lt;from </a:t>
            </a:r>
            <a:r>
              <a:rPr lang="en-US" sz="2500" dirty="0" err="1" smtClean="0"/>
              <a:t>uri</a:t>
            </a:r>
            <a:r>
              <a:rPr lang="en-US" sz="2500" dirty="0" smtClean="0"/>
              <a:t>=“</a:t>
            </a:r>
            <a:r>
              <a:rPr lang="en-US" sz="2500" dirty="0" err="1" smtClean="0"/>
              <a:t>direct:start</a:t>
            </a:r>
            <a:r>
              <a:rPr lang="en-US" sz="2500" dirty="0" smtClean="0"/>
              <a:t>”&gt;</a:t>
            </a:r>
          </a:p>
          <a:p>
            <a:pPr marL="349250" lvl="1" indent="0">
              <a:buFont typeface="Arial"/>
              <a:buNone/>
            </a:pPr>
            <a:r>
              <a:rPr lang="en-US" sz="2500" dirty="0" smtClean="0"/>
              <a:t>&lt;to </a:t>
            </a:r>
            <a:r>
              <a:rPr lang="en-US" sz="2500" dirty="0" err="1" smtClean="0"/>
              <a:t>uri</a:t>
            </a:r>
            <a:r>
              <a:rPr lang="en-US" sz="2500" dirty="0" smtClean="0"/>
              <a:t>=“</a:t>
            </a:r>
            <a:r>
              <a:rPr lang="en-US" sz="2500" dirty="0" err="1" smtClean="0"/>
              <a:t>mock:result</a:t>
            </a:r>
            <a:r>
              <a:rPr lang="en-US" sz="2500" dirty="0" smtClean="0"/>
              <a:t>”&gt;</a:t>
            </a:r>
          </a:p>
        </p:txBody>
      </p:sp>
    </p:spTree>
    <p:extLst>
      <p:ext uri="{BB962C8B-B14F-4D97-AF65-F5344CB8AC3E}">
        <p14:creationId xmlns:p14="http://schemas.microsoft.com/office/powerpoint/2010/main" val="1474917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fontScale="77500" lnSpcReduction="20000"/>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2900" dirty="0" smtClean="0"/>
              <a:t> …and make assertions</a:t>
            </a:r>
          </a:p>
          <a:p>
            <a:pPr marL="228600" indent="0">
              <a:buFont typeface="Arial"/>
              <a:buNone/>
            </a:pPr>
            <a:r>
              <a:rPr lang="en-US" sz="2200" dirty="0" smtClean="0"/>
              <a:t> @</a:t>
            </a:r>
            <a:r>
              <a:rPr lang="en-US" sz="2200" dirty="0" err="1" smtClean="0"/>
              <a:t>EndpointInject</a:t>
            </a:r>
            <a:r>
              <a:rPr lang="en-US" sz="2200" dirty="0" smtClean="0"/>
              <a:t>(</a:t>
            </a:r>
            <a:r>
              <a:rPr lang="en-US" sz="2200" dirty="0" err="1" smtClean="0"/>
              <a:t>uri</a:t>
            </a:r>
            <a:r>
              <a:rPr lang="en-US" sz="2200" dirty="0" smtClean="0"/>
              <a:t>="</a:t>
            </a:r>
            <a:r>
              <a:rPr lang="en-US" sz="2200" dirty="0" err="1" smtClean="0"/>
              <a:t>mock:result</a:t>
            </a:r>
            <a:r>
              <a:rPr lang="en-US" sz="2200" dirty="0" smtClean="0"/>
              <a:t>") </a:t>
            </a:r>
          </a:p>
          <a:p>
            <a:pPr marL="228600" indent="0">
              <a:buFont typeface="Arial"/>
              <a:buNone/>
            </a:pPr>
            <a:r>
              <a:rPr lang="en-US" sz="2200" dirty="0"/>
              <a:t> </a:t>
            </a:r>
            <a:r>
              <a:rPr lang="en-US" sz="2200" dirty="0" smtClean="0"/>
              <a:t> </a:t>
            </a:r>
            <a:r>
              <a:rPr lang="en-US" sz="2200" dirty="0" err="1" smtClean="0"/>
              <a:t>MockEndpoint</a:t>
            </a:r>
            <a:r>
              <a:rPr lang="en-US" sz="2200" dirty="0" smtClean="0"/>
              <a:t> endpoint;</a:t>
            </a:r>
          </a:p>
          <a:p>
            <a:pPr marL="228600" indent="0">
              <a:buFont typeface="Arial"/>
              <a:buNone/>
            </a:pPr>
            <a:r>
              <a:rPr lang="en-US" sz="2200" dirty="0" smtClean="0"/>
              <a:t> @Produce(</a:t>
            </a:r>
            <a:r>
              <a:rPr lang="en-US" sz="2200" dirty="0" err="1" smtClean="0"/>
              <a:t>uri</a:t>
            </a:r>
            <a:r>
              <a:rPr lang="en-US" sz="2200" dirty="0" smtClean="0"/>
              <a:t>="</a:t>
            </a:r>
            <a:r>
              <a:rPr lang="en-US" sz="2200" dirty="0" err="1" smtClean="0"/>
              <a:t>direct:start</a:t>
            </a:r>
            <a:r>
              <a:rPr lang="en-US" sz="2200" dirty="0" smtClean="0"/>
              <a:t>") </a:t>
            </a:r>
          </a:p>
          <a:p>
            <a:pPr marL="228600" indent="0">
              <a:buFont typeface="Arial"/>
              <a:buNone/>
            </a:pPr>
            <a:r>
              <a:rPr lang="en-US" sz="2200" dirty="0"/>
              <a:t> </a:t>
            </a:r>
            <a:r>
              <a:rPr lang="en-US" sz="2200" dirty="0" smtClean="0"/>
              <a:t> </a:t>
            </a:r>
            <a:r>
              <a:rPr lang="en-US" sz="2200" dirty="0" err="1" smtClean="0"/>
              <a:t>ProducerTemplate</a:t>
            </a:r>
            <a:r>
              <a:rPr lang="en-US" sz="2200" dirty="0" smtClean="0"/>
              <a:t> </a:t>
            </a:r>
            <a:r>
              <a:rPr lang="en-US" sz="2200" dirty="0" err="1" smtClean="0"/>
              <a:t>tpl</a:t>
            </a:r>
            <a:r>
              <a:rPr lang="en-US" sz="2200" dirty="0" smtClean="0"/>
              <a:t>;</a:t>
            </a:r>
          </a:p>
          <a:p>
            <a:pPr marL="228600" indent="0">
              <a:buFont typeface="Arial"/>
              <a:buNone/>
            </a:pPr>
            <a:r>
              <a:rPr lang="en-US" sz="2200" dirty="0" smtClean="0"/>
              <a:t> @Test public void </a:t>
            </a:r>
            <a:r>
              <a:rPr lang="en-US" sz="2200" dirty="0" err="1" smtClean="0"/>
              <a:t>testSendMessage</a:t>
            </a:r>
            <a:r>
              <a:rPr lang="en-US" sz="2200" dirty="0" smtClean="0"/>
              <a:t>()  {</a:t>
            </a:r>
          </a:p>
          <a:p>
            <a:pPr marL="228600" indent="0">
              <a:buFont typeface="Arial"/>
              <a:buNone/>
            </a:pPr>
            <a:r>
              <a:rPr lang="en-US" sz="2200" dirty="0" smtClean="0"/>
              <a:t>        String body = "&lt;matched/&gt;";</a:t>
            </a:r>
          </a:p>
          <a:p>
            <a:pPr marL="228600" indent="0">
              <a:buFont typeface="Arial"/>
              <a:buNone/>
            </a:pPr>
            <a:r>
              <a:rPr lang="en-US" sz="2200" dirty="0" smtClean="0"/>
              <a:t>        </a:t>
            </a:r>
            <a:r>
              <a:rPr lang="en-US" sz="2200" dirty="0" err="1" smtClean="0"/>
              <a:t>endpoint.expectedBodiesReceived</a:t>
            </a:r>
            <a:r>
              <a:rPr lang="en-US" sz="2200" dirty="0" smtClean="0"/>
              <a:t>(body);</a:t>
            </a:r>
          </a:p>
          <a:p>
            <a:pPr marL="228600" indent="0">
              <a:buFont typeface="Arial"/>
              <a:buNone/>
            </a:pPr>
            <a:r>
              <a:rPr lang="en-US" sz="2200" dirty="0" smtClean="0"/>
              <a:t>        </a:t>
            </a:r>
            <a:r>
              <a:rPr lang="en-US" sz="2200" dirty="0" err="1" smtClean="0"/>
              <a:t>tpl.sendBody</a:t>
            </a:r>
            <a:r>
              <a:rPr lang="en-US" sz="2200" dirty="0" smtClean="0"/>
              <a:t>(</a:t>
            </a:r>
            <a:r>
              <a:rPr lang="en-US" sz="2200" dirty="0" err="1" smtClean="0"/>
              <a:t>expectedBody</a:t>
            </a:r>
            <a:r>
              <a:rPr lang="en-US" sz="2200" dirty="0" smtClean="0"/>
              <a:t>);</a:t>
            </a:r>
          </a:p>
          <a:p>
            <a:pPr marL="228600" indent="0">
              <a:buFont typeface="Arial"/>
              <a:buNone/>
            </a:pPr>
            <a:r>
              <a:rPr lang="en-US" sz="2200" dirty="0" smtClean="0"/>
              <a:t>        </a:t>
            </a:r>
            <a:r>
              <a:rPr lang="en-US" sz="2200" dirty="0" err="1" smtClean="0"/>
              <a:t>endpoint.assertIsSatisfied</a:t>
            </a:r>
            <a:r>
              <a:rPr lang="en-US" sz="2200" dirty="0" smtClean="0"/>
              <a:t>();</a:t>
            </a:r>
          </a:p>
          <a:p>
            <a:pPr marL="228600" indent="0">
              <a:buFont typeface="Arial"/>
              <a:buNone/>
            </a:pPr>
            <a:r>
              <a:rPr lang="en-US" sz="2200" dirty="0" smtClean="0"/>
              <a:t>    }</a:t>
            </a:r>
            <a:endParaRPr lang="ru-RU" sz="2600" dirty="0"/>
          </a:p>
        </p:txBody>
      </p:sp>
    </p:spTree>
    <p:extLst>
      <p:ext uri="{BB962C8B-B14F-4D97-AF65-F5344CB8AC3E}">
        <p14:creationId xmlns:p14="http://schemas.microsoft.com/office/powerpoint/2010/main" val="2349207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57546" y="215757"/>
            <a:ext cx="5496674" cy="4458985"/>
          </a:xfrm>
          <a:prstGeom prst="rect">
            <a:avLst/>
          </a:prstGeom>
          <a:blipFill dpi="0" rotWithShape="1">
            <a:blip r:embed="rId3">
              <a:alphaModFix amt="46000"/>
            </a:blip>
            <a:srcRect/>
            <a:stretch>
              <a:fillRect/>
            </a:stretch>
          </a:blipFill>
          <a:effectLst>
            <a:outerShdw blurRad="40000" dist="23000" dir="5400000" rotWithShape="0">
              <a:srgbClr val="000000">
                <a:alpha val="35000"/>
              </a:srgbClr>
            </a:outerShdw>
            <a:softEdge rad="292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 name="TextBox 3"/>
          <p:cNvSpPr txBox="1"/>
          <p:nvPr/>
        </p:nvSpPr>
        <p:spPr>
          <a:xfrm>
            <a:off x="1765300" y="3958119"/>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2" name="Прямоугольник 1"/>
          <p:cNvSpPr/>
          <p:nvPr/>
        </p:nvSpPr>
        <p:spPr>
          <a:xfrm>
            <a:off x="124239" y="699516"/>
            <a:ext cx="6609521" cy="3988528"/>
          </a:xfrm>
          <a:prstGeom prst="rect">
            <a:avLst/>
          </a:prstGeom>
        </p:spPr>
        <p:txBody>
          <a:bodyPr wrap="square">
            <a:spAutoFit/>
          </a:bodyPr>
          <a:lstStyle/>
          <a:p>
            <a:pPr>
              <a:lnSpc>
                <a:spcPct val="130000"/>
              </a:lnSpc>
            </a:pPr>
            <a:r>
              <a:rPr lang="en-US" dirty="0">
                <a:latin typeface="Consolas"/>
              </a:rPr>
              <a:t>public class </a:t>
            </a:r>
            <a:r>
              <a:rPr lang="en-US" dirty="0" err="1">
                <a:latin typeface="Consolas"/>
              </a:rPr>
              <a:t>FileCopierWithCamel</a:t>
            </a:r>
            <a:r>
              <a:rPr lang="en-US" dirty="0">
                <a:latin typeface="Consolas"/>
              </a:rPr>
              <a:t> {</a:t>
            </a:r>
          </a:p>
          <a:p>
            <a:pPr>
              <a:lnSpc>
                <a:spcPct val="130000"/>
              </a:lnSpc>
            </a:pPr>
            <a:r>
              <a:rPr lang="en-US" dirty="0">
                <a:latin typeface="Consolas"/>
              </a:rPr>
              <a:t>    public static void main(String </a:t>
            </a:r>
            <a:r>
              <a:rPr lang="en-US" dirty="0" err="1">
                <a:latin typeface="Consolas"/>
              </a:rPr>
              <a:t>args</a:t>
            </a:r>
            <a:r>
              <a:rPr lang="en-US" dirty="0">
                <a:latin typeface="Consolas"/>
              </a:rPr>
              <a:t>[]) throws Exception {</a:t>
            </a:r>
          </a:p>
          <a:p>
            <a:pPr>
              <a:lnSpc>
                <a:spcPct val="130000"/>
              </a:lnSpc>
            </a:pPr>
            <a:r>
              <a:rPr lang="en-US" dirty="0">
                <a:latin typeface="Consolas"/>
              </a:rPr>
              <a:t>        </a:t>
            </a:r>
            <a:r>
              <a:rPr lang="en-US" dirty="0" err="1">
                <a:latin typeface="Consolas"/>
              </a:rPr>
              <a:t>CamelContext</a:t>
            </a:r>
            <a:r>
              <a:rPr lang="en-US" dirty="0">
                <a:latin typeface="Consolas"/>
              </a:rPr>
              <a:t> context = new </a:t>
            </a:r>
            <a:r>
              <a:rPr lang="en-US" dirty="0" err="1">
                <a:latin typeface="Consolas"/>
              </a:rPr>
              <a:t>DefaultCamelContext</a:t>
            </a:r>
            <a:r>
              <a:rPr lang="en-US" dirty="0">
                <a:latin typeface="Consolas"/>
              </a:rPr>
              <a:t>();</a:t>
            </a:r>
          </a:p>
          <a:p>
            <a:pPr>
              <a:lnSpc>
                <a:spcPct val="130000"/>
              </a:lnSpc>
            </a:pPr>
            <a:r>
              <a:rPr lang="en-US" dirty="0">
                <a:latin typeface="Consolas"/>
              </a:rPr>
              <a:t>        </a:t>
            </a:r>
            <a:r>
              <a:rPr lang="en-US" dirty="0" err="1">
                <a:latin typeface="Consolas"/>
              </a:rPr>
              <a:t>context.addRoutes</a:t>
            </a:r>
            <a:r>
              <a:rPr lang="en-US" dirty="0">
                <a:latin typeface="Consolas"/>
              </a:rPr>
              <a:t>(new </a:t>
            </a:r>
            <a:r>
              <a:rPr lang="en-US" dirty="0" err="1">
                <a:latin typeface="Consolas"/>
              </a:rPr>
              <a:t>RouteBuilder</a:t>
            </a:r>
            <a:r>
              <a:rPr lang="en-US" dirty="0">
                <a:latin typeface="Consolas"/>
              </a:rPr>
              <a:t>() {</a:t>
            </a:r>
          </a:p>
          <a:p>
            <a:pPr>
              <a:lnSpc>
                <a:spcPct val="130000"/>
              </a:lnSpc>
            </a:pPr>
            <a:r>
              <a:rPr lang="en-US" dirty="0">
                <a:latin typeface="Consolas"/>
              </a:rPr>
              <a:t>            @Override public void configure() {</a:t>
            </a:r>
          </a:p>
          <a:p>
            <a:pPr>
              <a:lnSpc>
                <a:spcPct val="130000"/>
              </a:lnSpc>
            </a:pPr>
            <a:r>
              <a:rPr lang="en-US" b="1" dirty="0">
                <a:latin typeface="Consolas"/>
              </a:rPr>
              <a:t>                from("file:data/indir?</a:t>
            </a:r>
            <a:r>
              <a:rPr lang="en-US" b="1" u="sng" dirty="0">
                <a:latin typeface="Consolas"/>
              </a:rPr>
              <a:t>delete</a:t>
            </a:r>
            <a:r>
              <a:rPr lang="en-US" b="1" dirty="0">
                <a:latin typeface="Consolas"/>
              </a:rPr>
              <a:t>=true")</a:t>
            </a:r>
          </a:p>
          <a:p>
            <a:pPr>
              <a:lnSpc>
                <a:spcPct val="130000"/>
              </a:lnSpc>
            </a:pPr>
            <a:r>
              <a:rPr lang="en-US" b="1" dirty="0">
                <a:latin typeface="Consolas"/>
              </a:rPr>
              <a:t>                .to("file:data/outdir");</a:t>
            </a:r>
          </a:p>
          <a:p>
            <a:pPr>
              <a:lnSpc>
                <a:spcPct val="130000"/>
              </a:lnSpc>
            </a:pPr>
            <a:r>
              <a:rPr lang="en-US" dirty="0">
                <a:latin typeface="Consolas"/>
              </a:rPr>
              <a:t>            }</a:t>
            </a:r>
          </a:p>
          <a:p>
            <a:pPr>
              <a:lnSpc>
                <a:spcPct val="130000"/>
              </a:lnSpc>
            </a:pPr>
            <a:r>
              <a:rPr lang="en-US" dirty="0">
                <a:latin typeface="Consolas"/>
              </a:rPr>
              <a:t>        });</a:t>
            </a:r>
          </a:p>
          <a:p>
            <a:pPr>
              <a:lnSpc>
                <a:spcPct val="130000"/>
              </a:lnSpc>
            </a:pPr>
            <a:r>
              <a:rPr lang="en-US" dirty="0">
                <a:latin typeface="Consolas"/>
              </a:rPr>
              <a:t>        </a:t>
            </a:r>
            <a:r>
              <a:rPr lang="en-US" dirty="0" err="1">
                <a:latin typeface="Consolas"/>
              </a:rPr>
              <a:t>context.start</a:t>
            </a:r>
            <a:r>
              <a:rPr lang="en-US" dirty="0">
                <a:latin typeface="Consolas"/>
              </a:rPr>
              <a:t>();</a:t>
            </a:r>
          </a:p>
          <a:p>
            <a:pPr>
              <a:lnSpc>
                <a:spcPct val="130000"/>
              </a:lnSpc>
            </a:pPr>
            <a:r>
              <a:rPr lang="en-US" dirty="0">
                <a:latin typeface="Consolas"/>
              </a:rPr>
              <a:t>        </a:t>
            </a:r>
            <a:r>
              <a:rPr lang="en-US" dirty="0" err="1">
                <a:latin typeface="Consolas"/>
              </a:rPr>
              <a:t>Thread.sleep</a:t>
            </a:r>
            <a:r>
              <a:rPr lang="en-US" dirty="0">
                <a:latin typeface="Consolas"/>
              </a:rPr>
              <a:t>(10000);</a:t>
            </a:r>
          </a:p>
          <a:p>
            <a:pPr>
              <a:lnSpc>
                <a:spcPct val="130000"/>
              </a:lnSpc>
            </a:pPr>
            <a:r>
              <a:rPr lang="en-US" dirty="0">
                <a:latin typeface="Consolas"/>
              </a:rPr>
              <a:t>        </a:t>
            </a:r>
            <a:r>
              <a:rPr lang="en-US" dirty="0" err="1">
                <a:latin typeface="Consolas"/>
              </a:rPr>
              <a:t>context.stop</a:t>
            </a:r>
            <a:r>
              <a:rPr lang="en-US" dirty="0">
                <a:latin typeface="Consolas"/>
              </a:rPr>
              <a:t>();</a:t>
            </a:r>
          </a:p>
          <a:p>
            <a:pPr>
              <a:lnSpc>
                <a:spcPct val="130000"/>
              </a:lnSpc>
            </a:pPr>
            <a:r>
              <a:rPr lang="en-US" dirty="0">
                <a:latin typeface="Consolas"/>
              </a:rPr>
              <a:t>    }</a:t>
            </a:r>
          </a:p>
          <a:p>
            <a:pPr>
              <a:lnSpc>
                <a:spcPct val="130000"/>
              </a:lnSpc>
            </a:pPr>
            <a:r>
              <a:rPr lang="en-US" dirty="0">
                <a:latin typeface="Consolas"/>
              </a:rPr>
              <a:t>}</a:t>
            </a:r>
            <a:endParaRPr lang="ru-RU" dirty="0"/>
          </a:p>
        </p:txBody>
      </p:sp>
    </p:spTree>
    <p:extLst>
      <p:ext uri="{BB962C8B-B14F-4D97-AF65-F5344CB8AC3E}">
        <p14:creationId xmlns:p14="http://schemas.microsoft.com/office/powerpoint/2010/main" val="353253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4" name="Прямоугольник 3"/>
          <p:cNvSpPr/>
          <p:nvPr/>
        </p:nvSpPr>
        <p:spPr>
          <a:xfrm>
            <a:off x="9872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Producer</a:t>
            </a:r>
            <a:endParaRPr lang="ru-RU" sz="3600" dirty="0"/>
          </a:p>
        </p:txBody>
      </p:sp>
      <p:sp>
        <p:nvSpPr>
          <p:cNvPr id="5" name="Прямоугольник 4"/>
          <p:cNvSpPr/>
          <p:nvPr/>
        </p:nvSpPr>
        <p:spPr>
          <a:xfrm>
            <a:off x="43400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Consumer</a:t>
            </a:r>
            <a:endParaRPr lang="ru-RU" sz="3600" dirty="0"/>
          </a:p>
        </p:txBody>
      </p:sp>
      <p:cxnSp>
        <p:nvCxnSpPr>
          <p:cNvPr id="6" name="Прямая со стрелкой 5"/>
          <p:cNvCxnSpPr>
            <a:stCxn id="4" idx="3"/>
            <a:endCxn id="5" idx="1"/>
          </p:cNvCxnSpPr>
          <p:nvPr/>
        </p:nvCxnSpPr>
        <p:spPr>
          <a:xfrm>
            <a:off x="3197087" y="3634409"/>
            <a:ext cx="114300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416247" y="3265077"/>
            <a:ext cx="753732" cy="369332"/>
          </a:xfrm>
          <a:prstGeom prst="rect">
            <a:avLst/>
          </a:prstGeom>
          <a:noFill/>
        </p:spPr>
        <p:txBody>
          <a:bodyPr wrap="none" rtlCol="0">
            <a:spAutoFit/>
          </a:bodyPr>
          <a:lstStyle/>
          <a:p>
            <a:r>
              <a:rPr lang="en-US" sz="1800" dirty="0" err="1" smtClean="0"/>
              <a:t>async</a:t>
            </a:r>
            <a:endParaRPr lang="ru-RU" dirty="0"/>
          </a:p>
        </p:txBody>
      </p:sp>
      <p:cxnSp>
        <p:nvCxnSpPr>
          <p:cNvPr id="8" name="Прямая со стрелкой 7"/>
          <p:cNvCxnSpPr/>
          <p:nvPr/>
        </p:nvCxnSpPr>
        <p:spPr>
          <a:xfrm>
            <a:off x="225287" y="3265077"/>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Прямая соединительная линия 8"/>
          <p:cNvCxnSpPr/>
          <p:nvPr/>
        </p:nvCxnSpPr>
        <p:spPr>
          <a:xfrm flipH="1">
            <a:off x="225287" y="4015409"/>
            <a:ext cx="762000" cy="0"/>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225286" y="927165"/>
            <a:ext cx="642399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smtClean="0"/>
              <a:t>Fast response to user</a:t>
            </a:r>
            <a:endParaRPr lang="ru-RU" sz="2400" dirty="0"/>
          </a:p>
          <a:p>
            <a:pPr marL="285750" indent="-285750">
              <a:lnSpc>
                <a:spcPct val="150000"/>
              </a:lnSpc>
              <a:buFont typeface="Arial" panose="020B0604020202020204" pitchFamily="34" charset="0"/>
              <a:buChar char="•"/>
            </a:pPr>
            <a:r>
              <a:rPr lang="en-US" sz="2400" dirty="0" smtClean="0"/>
              <a:t>Work in background</a:t>
            </a:r>
            <a:endParaRPr lang="ru-RU" sz="2400" dirty="0"/>
          </a:p>
          <a:p>
            <a:pPr marL="285750" indent="-285750">
              <a:lnSpc>
                <a:spcPct val="150000"/>
              </a:lnSpc>
              <a:buFont typeface="Arial" panose="020B0604020202020204" pitchFamily="34" charset="0"/>
              <a:buChar char="•"/>
            </a:pPr>
            <a:r>
              <a:rPr lang="en-US" sz="2400" dirty="0" smtClean="0"/>
              <a:t>Notify user on completion</a:t>
            </a:r>
            <a:endParaRPr lang="ru-RU"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10" name="Прямоугольник 9"/>
          <p:cNvSpPr/>
          <p:nvPr/>
        </p:nvSpPr>
        <p:spPr>
          <a:xfrm>
            <a:off x="225286" y="927165"/>
            <a:ext cx="6423991" cy="1938992"/>
          </a:xfrm>
          <a:prstGeom prst="rect">
            <a:avLst/>
          </a:prstGeom>
        </p:spPr>
        <p:txBody>
          <a:bodyPr wrap="square">
            <a:spAutoFit/>
          </a:bodyPr>
          <a:lstStyle/>
          <a:p>
            <a:pPr marL="457200" indent="-457200">
              <a:buFont typeface="Arial" panose="020B0604020202020204" pitchFamily="34" charset="0"/>
              <a:buChar char="•"/>
            </a:pPr>
            <a:r>
              <a:rPr lang="en-US" sz="2400" dirty="0" smtClean="0"/>
              <a:t>Reliability</a:t>
            </a:r>
            <a:r>
              <a:rPr lang="ru-RU" sz="2400" dirty="0" smtClean="0"/>
              <a:t>, </a:t>
            </a:r>
            <a:r>
              <a:rPr lang="en-US" sz="2400" dirty="0"/>
              <a:t>failover</a:t>
            </a:r>
            <a:endParaRPr lang="ru-RU" sz="2400" dirty="0"/>
          </a:p>
          <a:p>
            <a:pPr marL="457200" indent="-457200">
              <a:buFont typeface="Arial" panose="020B0604020202020204" pitchFamily="34" charset="0"/>
              <a:buChar char="•"/>
            </a:pPr>
            <a:r>
              <a:rPr lang="en-US" sz="2400" dirty="0"/>
              <a:t>Low requirements</a:t>
            </a:r>
            <a:endParaRPr lang="ru-RU" sz="2400" dirty="0"/>
          </a:p>
          <a:p>
            <a:pPr marL="457200" indent="-457200">
              <a:buFont typeface="Arial" panose="020B0604020202020204" pitchFamily="34" charset="0"/>
              <a:buChar char="•"/>
            </a:pPr>
            <a:r>
              <a:rPr lang="en-US" sz="2400" dirty="0" smtClean="0"/>
              <a:t>Consumer scaling</a:t>
            </a:r>
            <a:endParaRPr lang="ru-RU" sz="2400" dirty="0"/>
          </a:p>
          <a:p>
            <a:pPr marL="457200" indent="-457200">
              <a:buFont typeface="Arial" panose="020B0604020202020204" pitchFamily="34" charset="0"/>
              <a:buChar char="•"/>
            </a:pPr>
            <a:endParaRPr lang="en-US" sz="2400" dirty="0"/>
          </a:p>
          <a:p>
            <a:r>
              <a:rPr lang="en-US" sz="2400" dirty="0" smtClean="0"/>
              <a:t>Brokers</a:t>
            </a:r>
            <a:r>
              <a:rPr lang="ru-RU" sz="2400" dirty="0" smtClean="0"/>
              <a:t>: </a:t>
            </a:r>
            <a:r>
              <a:rPr lang="en-US" sz="2400" dirty="0" err="1"/>
              <a:t>ActiveMQ</a:t>
            </a:r>
            <a:r>
              <a:rPr lang="en-US" sz="2400" dirty="0"/>
              <a:t>, </a:t>
            </a:r>
            <a:r>
              <a:rPr lang="en-US" sz="2400" dirty="0" err="1"/>
              <a:t>HornetQ</a:t>
            </a:r>
            <a:endParaRPr lang="ru-RU" sz="2400" dirty="0"/>
          </a:p>
        </p:txBody>
      </p:sp>
      <p:sp>
        <p:nvSpPr>
          <p:cNvPr id="11" name="Прямоугольник 10"/>
          <p:cNvSpPr/>
          <p:nvPr/>
        </p:nvSpPr>
        <p:spPr>
          <a:xfrm>
            <a:off x="705678" y="3037560"/>
            <a:ext cx="174316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Producer</a:t>
            </a:r>
            <a:endParaRPr lang="ru-RU" sz="3600" dirty="0"/>
          </a:p>
        </p:txBody>
      </p:sp>
      <p:sp>
        <p:nvSpPr>
          <p:cNvPr id="12" name="Прямоугольник 11"/>
          <p:cNvSpPr/>
          <p:nvPr/>
        </p:nvSpPr>
        <p:spPr>
          <a:xfrm>
            <a:off x="4814453" y="3008531"/>
            <a:ext cx="1834824"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Consumer</a:t>
            </a:r>
            <a:endParaRPr lang="ru-RU" sz="3600" dirty="0"/>
          </a:p>
        </p:txBody>
      </p:sp>
      <p:cxnSp>
        <p:nvCxnSpPr>
          <p:cNvPr id="13" name="Прямая со стрелкой 12"/>
          <p:cNvCxnSpPr>
            <a:stCxn id="11" idx="3"/>
          </p:cNvCxnSpPr>
          <p:nvPr/>
        </p:nvCxnSpPr>
        <p:spPr>
          <a:xfrm>
            <a:off x="2448838" y="3723360"/>
            <a:ext cx="61904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406018" y="3354028"/>
            <a:ext cx="704680" cy="369332"/>
          </a:xfrm>
          <a:prstGeom prst="rect">
            <a:avLst/>
          </a:prstGeom>
          <a:noFill/>
        </p:spPr>
        <p:txBody>
          <a:bodyPr wrap="none" rtlCol="0">
            <a:spAutoFit/>
          </a:bodyPr>
          <a:lstStyle/>
          <a:p>
            <a:r>
              <a:rPr lang="en-US" dirty="0" err="1" smtClean="0"/>
              <a:t>async</a:t>
            </a:r>
            <a:endParaRPr lang="ru-RU" dirty="0"/>
          </a:p>
        </p:txBody>
      </p:sp>
      <p:cxnSp>
        <p:nvCxnSpPr>
          <p:cNvPr id="15" name="Прямая со стрелкой 14"/>
          <p:cNvCxnSpPr/>
          <p:nvPr/>
        </p:nvCxnSpPr>
        <p:spPr>
          <a:xfrm>
            <a:off x="215349" y="3354028"/>
            <a:ext cx="490329" cy="159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Прямая соединительная линия 15"/>
          <p:cNvCxnSpPr/>
          <p:nvPr/>
        </p:nvCxnSpPr>
        <p:spPr>
          <a:xfrm flipH="1" flipV="1">
            <a:off x="215349" y="4104360"/>
            <a:ext cx="490329" cy="20379"/>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7" name="Блок-схема: магнитный диск 16"/>
          <p:cNvSpPr/>
          <p:nvPr/>
        </p:nvSpPr>
        <p:spPr>
          <a:xfrm>
            <a:off x="3044571" y="3008531"/>
            <a:ext cx="1307332" cy="1371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Broker</a:t>
            </a:r>
            <a:endParaRPr lang="ru-RU" sz="3200" dirty="0"/>
          </a:p>
        </p:txBody>
      </p:sp>
      <p:sp>
        <p:nvSpPr>
          <p:cNvPr id="18" name="TextBox 17"/>
          <p:cNvSpPr txBox="1"/>
          <p:nvPr/>
        </p:nvSpPr>
        <p:spPr>
          <a:xfrm>
            <a:off x="4274903" y="3344249"/>
            <a:ext cx="704680" cy="369332"/>
          </a:xfrm>
          <a:prstGeom prst="rect">
            <a:avLst/>
          </a:prstGeom>
          <a:noFill/>
        </p:spPr>
        <p:txBody>
          <a:bodyPr wrap="none" rtlCol="0">
            <a:spAutoFit/>
          </a:bodyPr>
          <a:lstStyle/>
          <a:p>
            <a:r>
              <a:rPr lang="en-US" dirty="0" err="1" smtClean="0"/>
              <a:t>async</a:t>
            </a:r>
            <a:endParaRPr lang="ru-RU" dirty="0"/>
          </a:p>
        </p:txBody>
      </p:sp>
      <p:cxnSp>
        <p:nvCxnSpPr>
          <p:cNvPr id="19" name="Прямая со стрелкой 18"/>
          <p:cNvCxnSpPr>
            <a:stCxn id="17" idx="4"/>
            <a:endCxn id="12" idx="1"/>
          </p:cNvCxnSpPr>
          <p:nvPr/>
        </p:nvCxnSpPr>
        <p:spPr>
          <a:xfrm>
            <a:off x="4351903" y="3694331"/>
            <a:ext cx="46255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6414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with Camel</a:t>
            </a:r>
            <a:endParaRPr lang="en-US" dirty="0"/>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with Camel</a:t>
            </a:r>
            <a:endParaRPr lang="en-US" dirty="0"/>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smtClean="0"/>
              <a:t> Using broker for messages</a:t>
            </a:r>
            <a:endParaRPr lang="en-US" sz="2800" b="1" u="sng" dirty="0"/>
          </a:p>
          <a:p>
            <a:pPr>
              <a:lnSpc>
                <a:spcPct val="200000"/>
              </a:lnSpc>
              <a:buClr>
                <a:schemeClr val="accent3">
                  <a:lumMod val="75000"/>
                </a:schemeClr>
              </a:buClr>
              <a:buFont typeface="Arial" pitchFamily="34" charset="0"/>
              <a:buChar char="•"/>
            </a:pPr>
            <a:r>
              <a:rPr lang="en-US" sz="2800" b="1" dirty="0"/>
              <a:t> </a:t>
            </a:r>
            <a:r>
              <a:rPr lang="en-US" sz="2800" b="1" dirty="0" smtClean="0"/>
              <a:t>Error handling</a:t>
            </a:r>
            <a:endParaRPr lang="ru-RU" sz="2800" b="1" dirty="0"/>
          </a:p>
          <a:p>
            <a:pPr>
              <a:lnSpc>
                <a:spcPct val="200000"/>
              </a:lnSpc>
              <a:buClr>
                <a:schemeClr val="accent3">
                  <a:lumMod val="75000"/>
                </a:schemeClr>
              </a:buClr>
              <a:buFont typeface="Arial" pitchFamily="34" charset="0"/>
              <a:buChar char="•"/>
            </a:pPr>
            <a:r>
              <a:rPr lang="en-US" sz="2800" b="1" dirty="0" smtClean="0"/>
              <a:t> Using transactions</a:t>
            </a:r>
            <a:endParaRPr lang="en-US" sz="2800" b="1" dirty="0"/>
          </a:p>
          <a:p>
            <a:pPr>
              <a:lnSpc>
                <a:spcPct val="200000"/>
              </a:lnSpc>
              <a:buClr>
                <a:schemeClr val="accent3">
                  <a:lumMod val="75000"/>
                </a:schemeClr>
              </a:buClr>
              <a:buFont typeface="Arial" pitchFamily="34" charset="0"/>
              <a:buChar char="•"/>
            </a:pPr>
            <a:r>
              <a:rPr lang="en-US" sz="2800" b="1" dirty="0"/>
              <a:t> </a:t>
            </a:r>
            <a:r>
              <a:rPr lang="en-US" sz="2800" b="1" dirty="0" smtClean="0"/>
              <a:t>Shutdown application properly</a:t>
            </a:r>
            <a:endParaRPr lang="en-US" sz="2800" b="1" dirty="0"/>
          </a:p>
        </p:txBody>
      </p:sp>
    </p:spTree>
    <p:extLst>
      <p:ext uri="{BB962C8B-B14F-4D97-AF65-F5344CB8AC3E}">
        <p14:creationId xmlns:p14="http://schemas.microsoft.com/office/powerpoint/2010/main" val="210711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a:t>broker for messages</a:t>
            </a:r>
            <a:endParaRPr lang="en-US" b="1" u="sng" dirty="0"/>
          </a:p>
        </p:txBody>
      </p:sp>
      <p:sp>
        <p:nvSpPr>
          <p:cNvPr id="4" name="Объект 2"/>
          <p:cNvSpPr>
            <a:spLocks noGrp="1"/>
          </p:cNvSpPr>
          <p:nvPr>
            <p:ph idx="1"/>
          </p:nvPr>
        </p:nvSpPr>
        <p:spPr>
          <a:xfrm>
            <a:off x="278296" y="3196259"/>
            <a:ext cx="8229600" cy="2373313"/>
          </a:xfrm>
        </p:spPr>
        <p:txBody>
          <a:bodyPr>
            <a:normAutofit/>
          </a:bodyPr>
          <a:lstStyle/>
          <a:p>
            <a:r>
              <a:rPr lang="en-US" sz="2000" dirty="0" smtClean="0"/>
              <a:t>JMS</a:t>
            </a:r>
          </a:p>
          <a:p>
            <a:r>
              <a:rPr lang="en-US" sz="2000" dirty="0" smtClean="0"/>
              <a:t>Apache Camel supports Apache </a:t>
            </a:r>
            <a:r>
              <a:rPr lang="en-US" sz="2000" dirty="0" err="1" smtClean="0"/>
              <a:t>ActiveMQ</a:t>
            </a:r>
            <a:endParaRPr lang="en-US" sz="2000" dirty="0" smtClean="0"/>
          </a:p>
          <a:p>
            <a:pPr lvl="1"/>
            <a:r>
              <a:rPr lang="en-US" sz="1800" dirty="0" err="1" smtClean="0"/>
              <a:t>ActiveMQ</a:t>
            </a:r>
            <a:r>
              <a:rPr lang="en-US" sz="1800" dirty="0" smtClean="0"/>
              <a:t> implemented with</a:t>
            </a:r>
            <a:r>
              <a:rPr lang="ru-RU" sz="1800" dirty="0" smtClean="0"/>
              <a:t> </a:t>
            </a:r>
            <a:r>
              <a:rPr lang="en-US" sz="1800" dirty="0" smtClean="0"/>
              <a:t>Camel</a:t>
            </a:r>
            <a:endParaRPr lang="ru-RU" sz="18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6" r="-1006"/>
          <a:stretch/>
        </p:blipFill>
        <p:spPr bwMode="auto">
          <a:xfrm>
            <a:off x="3163497" y="891209"/>
            <a:ext cx="2057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8600" y="1447800"/>
            <a:ext cx="2664897" cy="830997"/>
          </a:xfrm>
          <a:prstGeom prst="rect">
            <a:avLst/>
          </a:prstGeom>
          <a:noFill/>
        </p:spPr>
        <p:txBody>
          <a:bodyPr wrap="none" rtlCol="0">
            <a:spAutoFit/>
          </a:bodyPr>
          <a:lstStyle/>
          <a:p>
            <a:r>
              <a:rPr lang="en-US" sz="4800" dirty="0" err="1" smtClean="0"/>
              <a:t>ActiveMQ</a:t>
            </a:r>
            <a:endParaRPr lang="ru-RU" sz="4800" dirty="0"/>
          </a:p>
        </p:txBody>
      </p:sp>
    </p:spTree>
    <p:extLst>
      <p:ext uri="{BB962C8B-B14F-4D97-AF65-F5344CB8AC3E}">
        <p14:creationId xmlns:p14="http://schemas.microsoft.com/office/powerpoint/2010/main" val="288716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23309</TotalTime>
  <Words>2976</Words>
  <Application>Microsoft Office PowerPoint</Application>
  <PresentationFormat>Custom</PresentationFormat>
  <Paragraphs>421</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 Unicode MS</vt:lpstr>
      <vt:lpstr>Arial</vt:lpstr>
      <vt:lpstr>Arial Black</vt:lpstr>
      <vt:lpstr>Calibri</vt:lpstr>
      <vt:lpstr>Consolas</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Vitali Kviatkouski</cp:lastModifiedBy>
  <cp:revision>1280</cp:revision>
  <cp:lastPrinted>2014-07-09T13:30:36Z</cp:lastPrinted>
  <dcterms:created xsi:type="dcterms:W3CDTF">2014-07-08T13:27:24Z</dcterms:created>
  <dcterms:modified xsi:type="dcterms:W3CDTF">2017-04-06T08:47:05Z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