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0"/>
  </p:notesMasterIdLst>
  <p:handoutMasterIdLst>
    <p:handoutMasterId r:id="rId31"/>
  </p:handoutMasterIdLst>
  <p:sldIdLst>
    <p:sldId id="452" r:id="rId6"/>
    <p:sldId id="271" r:id="rId7"/>
    <p:sldId id="400" r:id="rId8"/>
    <p:sldId id="460" r:id="rId9"/>
    <p:sldId id="461" r:id="rId10"/>
    <p:sldId id="462" r:id="rId11"/>
    <p:sldId id="459" r:id="rId12"/>
    <p:sldId id="463" r:id="rId13"/>
    <p:sldId id="464" r:id="rId14"/>
    <p:sldId id="465" r:id="rId15"/>
    <p:sldId id="466" r:id="rId16"/>
    <p:sldId id="471" r:id="rId17"/>
    <p:sldId id="467" r:id="rId18"/>
    <p:sldId id="472" r:id="rId19"/>
    <p:sldId id="468" r:id="rId20"/>
    <p:sldId id="473" r:id="rId21"/>
    <p:sldId id="469" r:id="rId22"/>
    <p:sldId id="474" r:id="rId23"/>
    <p:sldId id="470" r:id="rId24"/>
    <p:sldId id="475" r:id="rId25"/>
    <p:sldId id="476" r:id="rId26"/>
    <p:sldId id="477" r:id="rId27"/>
    <p:sldId id="478" r:id="rId28"/>
    <p:sldId id="47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 autoAdjust="0"/>
    <p:restoredTop sz="66896" autoAdjust="0"/>
  </p:normalViewPr>
  <p:slideViewPr>
    <p:cSldViewPr snapToGrid="0">
      <p:cViewPr>
        <p:scale>
          <a:sx n="75" d="100"/>
          <a:sy n="75" d="100"/>
        </p:scale>
        <p:origin x="-120" y="-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10-20T22:06:46.038" idx="2">
    <p:pos x="10" y="10"/>
    <p:text>пересмотреть разговор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день.</a:t>
            </a:r>
          </a:p>
          <a:p>
            <a:r>
              <a:rPr lang="ru-RU" dirty="0" smtClean="0"/>
              <a:t>Меня зовут Виталий. И сегодня мы поговорим о таком</a:t>
            </a:r>
            <a:r>
              <a:rPr lang="ru-RU" baseline="0" dirty="0" smtClean="0"/>
              <a:t> подходе к построению архитектуры как </a:t>
            </a:r>
            <a:r>
              <a:rPr lang="ru-RU" baseline="0" dirty="0" err="1" smtClean="0"/>
              <a:t>микросервисы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принимается решение о том как достигнуть цели создания своего приложения.</a:t>
            </a:r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презентация будет состоять из двух частей.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первой мы поговорим о том: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Что такое </a:t>
            </a:r>
            <a:r>
              <a:rPr lang="ru-RU" dirty="0" err="1" smtClean="0"/>
              <a:t>микросервисы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????</a:t>
            </a:r>
            <a:r>
              <a:rPr lang="ru-RU" baseline="0" dirty="0" smtClean="0"/>
              <a:t> </a:t>
            </a:r>
            <a:r>
              <a:rPr lang="ru-RU" dirty="0" smtClean="0"/>
              <a:t>О</a:t>
            </a:r>
            <a:r>
              <a:rPr lang="ru-RU" baseline="0" dirty="0" smtClean="0"/>
              <a:t> том, как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ориентироваться на бизнес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О</a:t>
            </a:r>
            <a:r>
              <a:rPr lang="ru-RU" baseline="0" dirty="0" smtClean="0"/>
              <a:t> подходе к построению инфраструктуры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мы рассмотрим практический подход к дизайну </a:t>
            </a:r>
            <a:r>
              <a:rPr lang="ru-RU" baseline="0" dirty="0" err="1" smtClean="0"/>
              <a:t>микросервисов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Презентация называется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на практике неспроста – со всеми нюансами описанными здесь наша команда столкнулась на ???практике ???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Итак, что же такое </a:t>
            </a:r>
            <a:r>
              <a:rPr lang="ru-RU" dirty="0" err="1" smtClean="0"/>
              <a:t>микросервисы</a:t>
            </a:r>
            <a:r>
              <a:rPr lang="ru-RU" dirty="0" smtClean="0"/>
              <a:t>? </a:t>
            </a:r>
          </a:p>
          <a:p>
            <a:r>
              <a:rPr lang="ru-RU" dirty="0" smtClean="0"/>
              <a:t>Традиционно </a:t>
            </a:r>
            <a:r>
              <a:rPr lang="ru-RU" baseline="0" dirty="0" smtClean="0"/>
              <a:t>вся реализуемая система, вся логика упаковывается в одно большое приложение. Такое приложение называется монолитным приложением, потому что разрабатывается, выпускается и </a:t>
            </a:r>
            <a:r>
              <a:rPr lang="ru-RU" baseline="0" dirty="0" err="1" smtClean="0"/>
              <a:t>деплоится</a:t>
            </a:r>
            <a:r>
              <a:rPr lang="ru-RU" baseline="0" dirty="0" smtClean="0"/>
              <a:t> оно единым целым.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напротив, вся система представляет собой набор сервисов, которые достаточно слабо связаны друг с другом и потому могут разрабатываться и </a:t>
            </a:r>
            <a:r>
              <a:rPr lang="ru-RU" baseline="0" dirty="0" err="1" smtClean="0"/>
              <a:t>деплоиться</a:t>
            </a:r>
            <a:r>
              <a:rPr lang="ru-RU" baseline="0" dirty="0" smtClean="0"/>
              <a:t> отдельно друг от друга.</a:t>
            </a:r>
            <a:endParaRPr lang="ru-RU" dirty="0" smtClean="0"/>
          </a:p>
          <a:p>
            <a:r>
              <a:rPr lang="ru-RU" dirty="0" smtClean="0"/>
              <a:t>Этот подход к архитектуре формировался и</a:t>
            </a:r>
            <a:r>
              <a:rPr lang="ru-RU" baseline="0" dirty="0" smtClean="0"/>
              <a:t> применялся в том или ином виде на продолжении многих лет, но более-менее подробно был описан сравнительно недавно.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en-US" dirty="0" smtClean="0"/>
              <a:t>Copyright</a:t>
            </a:r>
            <a:r>
              <a:rPr lang="en-US" baseline="0" dirty="0" smtClean="0"/>
              <a:t> Clearance Center </a:t>
            </a:r>
            <a:r>
              <a:rPr lang="ru-RU" baseline="0" dirty="0" smtClean="0"/>
              <a:t>наша команда разработала приложение которое называется </a:t>
            </a:r>
            <a:r>
              <a:rPr lang="en-US" baseline="0" dirty="0" err="1" smtClean="0"/>
              <a:t>Rightslink</a:t>
            </a:r>
            <a:r>
              <a:rPr lang="en-US" baseline="0" dirty="0" smtClean="0"/>
              <a:t> for Open Access (ROA</a:t>
            </a:r>
            <a:r>
              <a:rPr lang="ru-RU" baseline="0" dirty="0" smtClean="0"/>
              <a:t> сокращенно). Оно позволяет оплачивать публикацию авторами статей в журналах под открытыми лицензиями. И для 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РОА создавалось по монолитной архитектуре, то вся эта функциональность включалась бы в приложение в качестве кода или библиотек.</a:t>
            </a:r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en-US" baseline="0" dirty="0" smtClean="0"/>
              <a:t>Copyright Clearance Center </a:t>
            </a:r>
            <a:r>
              <a:rPr lang="ru-RU" baseline="0" dirty="0" smtClean="0"/>
              <a:t>создавался по монолитной архитектуре, то РОА 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РОА как и другие части</a:t>
            </a:r>
            <a:r>
              <a:rPr lang="ru-RU" baseline="0" dirty="0" smtClean="0"/>
              <a:t> системы </a:t>
            </a:r>
            <a:r>
              <a:rPr lang="en-US" baseline="0" dirty="0" smtClean="0"/>
              <a:t>Copyright Clearance Center</a:t>
            </a:r>
            <a:r>
              <a:rPr lang="ru-RU" baseline="0" dirty="0" smtClean="0"/>
              <a:t> были 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особенности: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Инфраструктура,</a:t>
            </a:r>
            <a:r>
              <a:rPr lang="ru-RU" baseline="0" dirty="0" smtClean="0"/>
              <a:t> в силу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сервисов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что исключит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50000"/>
            </a:schemeClr>
          </a:fgClr>
          <a:bgClr>
            <a:schemeClr val="accent5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3517310" cy="360099"/>
          </a:xfrm>
        </p:spPr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14425" y="2075578"/>
            <a:ext cx="6910388" cy="1114151"/>
          </a:xfrm>
        </p:spPr>
        <p:txBody>
          <a:bodyPr/>
          <a:lstStyle/>
          <a:p>
            <a:pPr algn="ctr"/>
            <a:r>
              <a:rPr lang="ru-RU" dirty="0" err="1" smtClean="0"/>
              <a:t>Микросервисы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на практике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4921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/>
            <a:r>
              <a:rPr lang="en-US" sz="2800" b="1" dirty="0" smtClean="0"/>
              <a:t>Continuous Integration</a:t>
            </a:r>
          </a:p>
          <a:p>
            <a:pPr lvl="2"/>
            <a:r>
              <a:rPr lang="en-US" sz="2000" dirty="0" smtClean="0"/>
              <a:t>Jenkins</a:t>
            </a:r>
          </a:p>
          <a:p>
            <a:pPr lvl="2"/>
            <a:r>
              <a:rPr lang="ru-RU" sz="2000" dirty="0" smtClean="0"/>
              <a:t>Выделенное окружение разработчика</a:t>
            </a:r>
            <a:endParaRPr lang="en-US" sz="2000" dirty="0" smtClean="0"/>
          </a:p>
          <a:p>
            <a:pPr lvl="1"/>
            <a:r>
              <a:rPr lang="en-US" sz="2400" b="1" dirty="0" smtClean="0"/>
              <a:t>One-button Deployment</a:t>
            </a:r>
          </a:p>
          <a:p>
            <a:pPr lvl="1"/>
            <a:r>
              <a:rPr lang="en-US" sz="2400" b="1" dirty="0" smtClean="0"/>
              <a:t>Database Evolution</a:t>
            </a:r>
            <a:endParaRPr lang="ru-RU" sz="2400" b="1" dirty="0" smtClean="0"/>
          </a:p>
          <a:p>
            <a:pPr lvl="2"/>
            <a:r>
              <a:rPr lang="ru-RU" sz="2000" dirty="0" smtClean="0"/>
              <a:t>Создание структур БД</a:t>
            </a:r>
            <a:endParaRPr lang="en-US" sz="2000" dirty="0" smtClean="0"/>
          </a:p>
          <a:p>
            <a:pPr lvl="2"/>
            <a:r>
              <a:rPr lang="ru-RU" sz="2000" dirty="0" smtClean="0"/>
              <a:t>Миграция данных</a:t>
            </a:r>
          </a:p>
          <a:p>
            <a:pPr lvl="2"/>
            <a:r>
              <a:rPr lang="ru-RU" sz="2000" dirty="0" smtClean="0"/>
              <a:t>Автоматическое выполнение</a:t>
            </a:r>
            <a:endParaRPr lang="en-US" sz="2000" dirty="0" smtClean="0"/>
          </a:p>
          <a:p>
            <a:pPr lvl="1"/>
            <a:r>
              <a:rPr lang="en-US" sz="24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r>
              <a:rPr lang="ru-RU" sz="2800" b="1" dirty="0"/>
              <a:t>Разные технологии для разных целей</a:t>
            </a:r>
          </a:p>
          <a:p>
            <a:pPr lvl="1"/>
            <a:r>
              <a:rPr lang="ru-RU" sz="2400" dirty="0"/>
              <a:t>Фреймворки</a:t>
            </a:r>
          </a:p>
          <a:p>
            <a:pPr lvl="1"/>
            <a:r>
              <a:rPr lang="ru-RU" sz="2400" dirty="0" smtClean="0"/>
              <a:t>Базы Данных</a:t>
            </a:r>
            <a:endParaRPr lang="en-US" sz="2400" dirty="0"/>
          </a:p>
          <a:p>
            <a:r>
              <a:rPr lang="ru-RU" sz="2800" b="1" dirty="0"/>
              <a:t>Архитектурные решения</a:t>
            </a:r>
          </a:p>
          <a:p>
            <a:r>
              <a:rPr lang="ru-RU" sz="2800" b="1" dirty="0"/>
              <a:t>Но единая платформа</a:t>
            </a:r>
          </a:p>
          <a:p>
            <a:pPr lvl="1">
              <a:buFontTx/>
              <a:buChar char="-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FontTx/>
              <a:buChar char="-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FontTx/>
              <a:buChar char="-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24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Разные хранилища данных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		- </a:t>
            </a:r>
            <a:r>
              <a:rPr lang="en-US" sz="2800" dirty="0"/>
              <a:t>polyglot persistence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	- </a:t>
            </a:r>
            <a:r>
              <a:rPr lang="en-US" sz="2800" dirty="0"/>
              <a:t>Mongo/</a:t>
            </a:r>
            <a:r>
              <a:rPr lang="en-US" sz="2800" dirty="0" err="1"/>
              <a:t>Postgres</a:t>
            </a:r>
            <a:r>
              <a:rPr lang="en-US" sz="2800" dirty="0"/>
              <a:t>/</a:t>
            </a:r>
            <a:r>
              <a:rPr lang="en-US" sz="2800" dirty="0" err="1"/>
              <a:t>Lucene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/>
            <a:r>
              <a:rPr lang="en-US" sz="2400" dirty="0"/>
              <a:t>REST</a:t>
            </a:r>
          </a:p>
          <a:p>
            <a:pPr lvl="1"/>
            <a:r>
              <a:rPr lang="en-US" sz="2400" dirty="0"/>
              <a:t>Messaging </a:t>
            </a:r>
          </a:p>
          <a:p>
            <a:pPr lvl="2"/>
            <a:r>
              <a:rPr lang="en-US" sz="2400" dirty="0"/>
              <a:t>JMS</a:t>
            </a:r>
          </a:p>
          <a:p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/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50" y="5877272"/>
            <a:ext cx="1652450" cy="98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/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/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логирование</a:t>
            </a:r>
            <a:endParaRPr lang="en-US" sz="3000" dirty="0" smtClean="0"/>
          </a:p>
          <a:p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/>
            <a:r>
              <a:rPr lang="ru-RU" sz="3000" dirty="0" smtClean="0"/>
              <a:t>Ручное</a:t>
            </a:r>
          </a:p>
          <a:p>
            <a:pPr lvl="2"/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pPr lvl="1"/>
            <a:r>
              <a:rPr lang="ru-RU" sz="3000" dirty="0" smtClean="0"/>
              <a:t>Автоматическое</a:t>
            </a:r>
            <a:endParaRPr lang="en-US" sz="3000" dirty="0" smtClean="0"/>
          </a:p>
          <a:p>
            <a:pPr lvl="2"/>
            <a:r>
              <a:rPr lang="en-US" sz="2600" dirty="0" smtClean="0"/>
              <a:t>High Availability (Load balancing)</a:t>
            </a:r>
          </a:p>
          <a:p>
            <a:pPr lvl="2"/>
            <a:r>
              <a:rPr lang="ru-RU" sz="2600" dirty="0" smtClean="0"/>
              <a:t>Автоматическая повторная попытка (</a:t>
            </a:r>
            <a:r>
              <a:rPr lang="en-US" sz="2600" dirty="0" smtClean="0"/>
              <a:t>Redelivery)</a:t>
            </a:r>
          </a:p>
          <a:p>
            <a:endParaRPr lang="ru-RU" sz="3400" u="sng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Что такое </a:t>
            </a:r>
            <a:r>
              <a:rPr lang="ru-RU" sz="3600" dirty="0" err="1"/>
              <a:t>микросервисы</a:t>
            </a:r>
            <a:r>
              <a:rPr lang="ru-RU" sz="3600" dirty="0"/>
              <a:t>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Ориентация на бизнес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Инфраструктура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b="1" dirty="0"/>
              <a:t>Дизайн </a:t>
            </a:r>
            <a:r>
              <a:rPr lang="ru-RU" sz="3600" b="1" dirty="0" err="1" smtClean="0"/>
              <a:t>микросервисов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обычно</a:t>
            </a:r>
            <a:r>
              <a:rPr lang="en-US" sz="3600" dirty="0" smtClean="0"/>
              <a:t> 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обычно</a:t>
            </a:r>
            <a:r>
              <a:rPr lang="en-US" sz="3600" dirty="0" smtClean="0"/>
              <a:t> R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76256" y="27901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796136" y="31409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1045" y="26084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355976" y="27901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43651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796136" y="45435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796136" y="48315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21045" y="41834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355976" y="43651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Синхронное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Максимально </a:t>
            </a:r>
            <a:r>
              <a:rPr lang="ru-RU" sz="3600" dirty="0" smtClean="0"/>
              <a:t>быстро</a:t>
            </a:r>
            <a:endParaRPr lang="en-US" sz="3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Использовать </a:t>
            </a:r>
            <a:r>
              <a:rPr lang="ru-RU" sz="3600" dirty="0" smtClean="0"/>
              <a:t>кэш</a:t>
            </a:r>
            <a:endParaRPr lang="en-US" sz="3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Асинхронное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/>
              <a:t>Отложенная обработка</a:t>
            </a:r>
            <a:endParaRPr lang="en-US" sz="32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Возвращаем </a:t>
            </a:r>
            <a:r>
              <a:rPr lang="en-US" sz="2800" dirty="0"/>
              <a:t>ID, </a:t>
            </a:r>
            <a:r>
              <a:rPr lang="ru-RU" sz="2800" dirty="0"/>
              <a:t>работа в фоне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Нужно хранилище</a:t>
            </a:r>
            <a:endParaRPr lang="en-US" sz="24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Хранение входных и выходных данных</a:t>
            </a:r>
          </a:p>
          <a:p>
            <a:pPr marL="1600200" lvl="3" indent="-22860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000" dirty="0" err="1"/>
              <a:t>Дупликаты</a:t>
            </a:r>
            <a:r>
              <a:rPr lang="ru-RU" sz="2000" dirty="0"/>
              <a:t>, но необходимы для диагностики</a:t>
            </a:r>
            <a:endParaRPr lang="en-US" sz="20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Получение статуса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Get Status REST</a:t>
            </a: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Асинхронное извещение по завершению обработки</a:t>
            </a:r>
            <a:endParaRPr lang="en-US" sz="24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75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523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восстановлению данных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u="sng" dirty="0">
                <a:latin typeface="Trebuchet MS" pitchFamily="34" charset="0"/>
              </a:rPr>
              <a:t>Show on our application</a:t>
            </a: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Определить как восстанавливать данные</a:t>
            </a:r>
            <a:endParaRPr lang="en-US" sz="32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сервера</a:t>
            </a:r>
            <a:endParaRPr lang="en-US" sz="28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115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1156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Queue 1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5720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1957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3280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7322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478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115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1485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2286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4518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46126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839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26694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7718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8815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71800" y="6109243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</a:t>
            </a:r>
            <a:r>
              <a:rPr lang="ru-RU" dirty="0" smtClean="0"/>
              <a:t>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40335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 </a:t>
            </a:r>
            <a:r>
              <a:rPr lang="ru-RU" sz="2800" dirty="0" smtClean="0"/>
              <a:t>      команд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      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1975" y="1271042"/>
            <a:ext cx="5038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		системы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	    разработки</a:t>
            </a:r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Практики </a:t>
            </a:r>
            <a:r>
              <a:rPr lang="en-US" sz="2800" dirty="0" err="1"/>
              <a:t>DevOps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 marL="0" indent="0">
              <a:buNone/>
            </a:pPr>
            <a:r>
              <a:rPr lang="en-US" sz="3200" dirty="0" smtClean="0"/>
              <a:t>- </a:t>
            </a:r>
            <a:r>
              <a:rPr lang="ru-RU" sz="3200" dirty="0" smtClean="0"/>
              <a:t>Разные </a:t>
            </a:r>
            <a:r>
              <a:rPr lang="ru-RU" sz="3200" dirty="0" smtClean="0"/>
              <a:t>сервисы </a:t>
            </a:r>
            <a:r>
              <a:rPr lang="ru-RU" sz="3200" dirty="0" smtClean="0"/>
              <a:t>под разные нужды</a:t>
            </a:r>
            <a:endParaRPr lang="en-US" sz="32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ru-RU" sz="2800" dirty="0" smtClean="0"/>
              <a:t>отчеты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ru-RU" sz="2800" dirty="0" smtClean="0"/>
              <a:t>кредитки</a:t>
            </a:r>
          </a:p>
          <a:p>
            <a:pPr>
              <a:buFontTx/>
              <a:buChar char="-"/>
            </a:pPr>
            <a:r>
              <a:rPr lang="ru-RU" sz="3200" dirty="0" smtClean="0"/>
              <a:t>Отдельные команды</a:t>
            </a:r>
          </a:p>
          <a:p>
            <a:pPr lvl="1">
              <a:buFontTx/>
              <a:buChar char="-"/>
            </a:pPr>
            <a:r>
              <a:rPr lang="ru-RU" sz="2400" dirty="0" smtClean="0"/>
              <a:t>Поддержка на </a:t>
            </a:r>
            <a:r>
              <a:rPr lang="ru-RU" sz="2400" dirty="0" err="1" smtClean="0"/>
              <a:t>продакшене</a:t>
            </a:r>
            <a:endParaRPr lang="ru-RU" sz="2400" dirty="0" smtClean="0"/>
          </a:p>
          <a:p>
            <a:pPr lvl="2">
              <a:buFontTx/>
              <a:buChar char="-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Абстрагироваться от инфраструктуры</a:t>
            </a:r>
          </a:p>
          <a:p>
            <a:r>
              <a:rPr lang="ru-RU" sz="2800" b="1" dirty="0" smtClean="0"/>
              <a:t>Выровнять инфраструктуру окружений</a:t>
            </a:r>
            <a:endParaRPr lang="en-US" sz="2800" b="1" dirty="0" smtClean="0"/>
          </a:p>
          <a:p>
            <a:pPr lvl="1"/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</a:p>
          <a:p>
            <a:pPr lvl="1"/>
            <a:endParaRPr lang="ru-RU" sz="2400" dirty="0" smtClean="0"/>
          </a:p>
          <a:p>
            <a:r>
              <a:rPr lang="ru-RU" sz="2800" b="1" dirty="0" smtClean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20607</TotalTime>
  <Words>1466</Words>
  <Application>Microsoft Office PowerPoint</Application>
  <PresentationFormat>Экран (4:3)</PresentationFormat>
  <Paragraphs>312</Paragraphs>
  <Slides>24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kelt</cp:lastModifiedBy>
  <cp:revision>1010</cp:revision>
  <cp:lastPrinted>2014-07-09T13:30:36Z</cp:lastPrinted>
  <dcterms:created xsi:type="dcterms:W3CDTF">2014-07-08T13:27:24Z</dcterms:created>
  <dcterms:modified xsi:type="dcterms:W3CDTF">2015-10-20T20:38:35Z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