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83" r:id="rId3"/>
    <p:sldId id="279" r:id="rId4"/>
    <p:sldId id="264" r:id="rId5"/>
    <p:sldId id="265" r:id="rId6"/>
    <p:sldId id="266" r:id="rId7"/>
    <p:sldId id="267" r:id="rId8"/>
    <p:sldId id="270" r:id="rId9"/>
    <p:sldId id="257" r:id="rId10"/>
    <p:sldId id="258" r:id="rId11"/>
    <p:sldId id="272" r:id="rId12"/>
    <p:sldId id="259" r:id="rId13"/>
    <p:sldId id="260" r:id="rId14"/>
    <p:sldId id="261" r:id="rId15"/>
    <p:sldId id="262" r:id="rId16"/>
    <p:sldId id="263" r:id="rId17"/>
    <p:sldId id="268" r:id="rId18"/>
    <p:sldId id="269" r:id="rId19"/>
    <p:sldId id="282" r:id="rId20"/>
    <p:sldId id="274" r:id="rId21"/>
    <p:sldId id="273" r:id="rId22"/>
    <p:sldId id="275" r:id="rId23"/>
    <p:sldId id="276" r:id="rId24"/>
    <p:sldId id="280" r:id="rId25"/>
    <p:sldId id="281" r:id="rId26"/>
    <p:sldId id="277" r:id="rId27"/>
    <p:sldId id="278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84" autoAdjust="0"/>
  </p:normalViewPr>
  <p:slideViewPr>
    <p:cSldViewPr>
      <p:cViewPr>
        <p:scale>
          <a:sx n="100" d="100"/>
          <a:sy n="100" d="100"/>
        </p:scale>
        <p:origin x="1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EA5-CE74-4989-9F99-34613937E7A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CEFB-6CF0-43DF-B98C-127CB14CB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59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http://tohtml.com/xml/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2CEFB-6CF0-43DF-B98C-127CB14CBA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61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Шутка</a:t>
            </a:r>
            <a:r>
              <a:rPr lang="ru-RU" baseline="0" dirty="0" smtClean="0"/>
              <a:t> про звездочку в конце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2CEFB-6CF0-43DF-B98C-127CB14CBA6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0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846640" cy="1163960"/>
          </a:xfrm>
        </p:spPr>
        <p:txBody>
          <a:bodyPr/>
          <a:lstStyle/>
          <a:p>
            <a:r>
              <a:rPr lang="en-US" dirty="0" err="1" smtClean="0"/>
              <a:t>MyBatis</a:t>
            </a:r>
            <a:r>
              <a:rPr lang="en-US" dirty="0" smtClean="0"/>
              <a:t> </a:t>
            </a:r>
            <a:r>
              <a:rPr lang="ru-RU" dirty="0" smtClean="0"/>
              <a:t>на практике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48064" y="4941168"/>
            <a:ext cx="3312368" cy="694928"/>
          </a:xfrm>
        </p:spPr>
        <p:txBody>
          <a:bodyPr/>
          <a:lstStyle/>
          <a:p>
            <a:r>
              <a:rPr lang="ru-RU" dirty="0" smtClean="0"/>
              <a:t>Виталий Квятковский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Где использовать </a:t>
            </a:r>
            <a:r>
              <a:rPr lang="en-US" dirty="0" smtClean="0"/>
              <a:t>$?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i="1" dirty="0" smtClean="0"/>
              <a:t>Где нельзя использовать параметр</a:t>
            </a:r>
          </a:p>
          <a:p>
            <a:pPr lvl="1"/>
            <a:r>
              <a:rPr lang="en-US" sz="2400" dirty="0" smtClean="0"/>
              <a:t>select * from users order by ${field}</a:t>
            </a:r>
          </a:p>
          <a:p>
            <a:r>
              <a:rPr lang="ru-RU" sz="2400" b="1" i="1" dirty="0" smtClean="0"/>
              <a:t>Для конфигурационных настроек</a:t>
            </a:r>
          </a:p>
          <a:p>
            <a:pPr lvl="1"/>
            <a:r>
              <a:rPr lang="en-US" sz="2400" dirty="0"/>
              <a:t>select * from ${schema}.users</a:t>
            </a:r>
          </a:p>
          <a:p>
            <a:pPr lvl="1"/>
            <a:r>
              <a:rPr lang="ru-RU" sz="2400" dirty="0" smtClean="0"/>
              <a:t>Одна константа на всё приложение</a:t>
            </a:r>
            <a:endParaRPr lang="en-US" sz="2400" dirty="0" smtClean="0"/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/>
              <a:t>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configuration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dirty="0">
              <a:ea typeface="Calibri"/>
              <a:cs typeface="Times New Roman"/>
            </a:endParaRPr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properties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dirty="0">
              <a:ea typeface="Calibri"/>
              <a:cs typeface="Times New Roman"/>
            </a:endParaRPr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name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schema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value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secur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dirty="0">
              <a:ea typeface="Calibri"/>
              <a:cs typeface="Times New Roman"/>
            </a:endParaRPr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ru-RU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properties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dirty="0">
              <a:ea typeface="Calibri"/>
              <a:cs typeface="Times New Roman"/>
            </a:endParaRPr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configuration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dirty="0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7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Tip #2: </a:t>
            </a:r>
            <a:br>
              <a:rPr lang="en-US" dirty="0" smtClean="0"/>
            </a:br>
            <a:r>
              <a:rPr lang="ru-RU" sz="8000" dirty="0" smtClean="0"/>
              <a:t>Аудит и блокировка</a:t>
            </a:r>
            <a:r>
              <a:rPr lang="en-US" sz="10700" dirty="0" smtClean="0"/>
              <a:t>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32952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Аудит и блокировка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658534"/>
              </p:ext>
            </p:extLst>
          </p:nvPr>
        </p:nvGraphicFramePr>
        <p:xfrm>
          <a:off x="2771800" y="1556792"/>
          <a:ext cx="3456384" cy="27649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6384"/>
              </a:tblGrid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CREATED_BY_USER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UPDATED_BY_USER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CREATED_DATETIME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UPDATED_DATETIME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RECORD_VERSION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>
            <a:off x="6228184" y="1556792"/>
            <a:ext cx="720080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123728" y="2708920"/>
            <a:ext cx="566645" cy="1080120"/>
          </a:xfrm>
          <a:prstGeom prst="leftBrace">
            <a:avLst>
              <a:gd name="adj1" fmla="val 8333"/>
              <a:gd name="adj2" fmla="val 4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64738" y="1619798"/>
            <a:ext cx="1220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Аудит, </a:t>
            </a:r>
          </a:p>
          <a:p>
            <a:r>
              <a:rPr lang="ru-RU" sz="2800" dirty="0" smtClean="0"/>
              <a:t>Кто?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39810" y="2925814"/>
            <a:ext cx="1061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/>
              <a:t>Аудит, </a:t>
            </a:r>
          </a:p>
          <a:p>
            <a:pPr algn="r"/>
            <a:r>
              <a:rPr lang="ru-RU" sz="2400" dirty="0" smtClean="0"/>
              <a:t>Когда?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3" y="5263064"/>
            <a:ext cx="409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Оптимистическая блокировка</a:t>
            </a:r>
            <a:endParaRPr lang="ru-RU" sz="2400" dirty="0"/>
          </a:p>
        </p:txBody>
      </p:sp>
      <p:cxnSp>
        <p:nvCxnSpPr>
          <p:cNvPr id="11" name="Прямая со стрелкой 10"/>
          <p:cNvCxnSpPr>
            <a:stCxn id="9" idx="0"/>
          </p:cNvCxnSpPr>
          <p:nvPr/>
        </p:nvCxnSpPr>
        <p:spPr>
          <a:xfrm flipH="1" flipV="1">
            <a:off x="5580112" y="4077072"/>
            <a:ext cx="175660" cy="118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Аудит: Общий предок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>
                <a:solidFill>
                  <a:srgbClr val="800000"/>
                </a:solidFill>
              </a:rPr>
              <a:t>public </a:t>
            </a:r>
            <a:r>
              <a:rPr lang="en-US" b="1" dirty="0">
                <a:solidFill>
                  <a:srgbClr val="800000"/>
                </a:solidFill>
              </a:rPr>
              <a:t>class </a:t>
            </a:r>
            <a:r>
              <a:rPr lang="en-US" dirty="0" err="1"/>
              <a:t>AuditableEntity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333399"/>
                </a:solidFill>
              </a:rPr>
              <a:t>createdByUser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333399"/>
                </a:solidFill>
              </a:rPr>
              <a:t>updatedByUser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Date</a:t>
            </a:r>
            <a:r>
              <a:rPr lang="en-US" b="1" dirty="0"/>
              <a:t> </a:t>
            </a:r>
            <a:r>
              <a:rPr lang="en-US" dirty="0" err="1">
                <a:solidFill>
                  <a:srgbClr val="333399"/>
                </a:solidFill>
              </a:rPr>
              <a:t>createdDatetime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Date</a:t>
            </a:r>
            <a:r>
              <a:rPr lang="en-US" b="1" dirty="0"/>
              <a:t> </a:t>
            </a:r>
            <a:r>
              <a:rPr lang="en-US" dirty="0" err="1">
                <a:solidFill>
                  <a:srgbClr val="333399"/>
                </a:solidFill>
              </a:rPr>
              <a:t>updatedDatetime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b="1" dirty="0"/>
              <a:t> </a:t>
            </a:r>
            <a:r>
              <a:rPr lang="en-US" dirty="0" smtClean="0">
                <a:solidFill>
                  <a:srgbClr val="333399"/>
                </a:solidFill>
              </a:rPr>
              <a:t>version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Аудит: Базовая </a:t>
            </a:r>
            <a:r>
              <a:rPr lang="en-US" dirty="0" err="1" smtClean="0"/>
              <a:t>resultMap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204864"/>
            <a:ext cx="8568952" cy="4248472"/>
          </a:xfrm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createDate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created_datetime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updateDate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updated_datetime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createUser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created_by_user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updateUser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updated_by_user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version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record_version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0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50106"/>
          </a:xfrm>
        </p:spPr>
        <p:txBody>
          <a:bodyPr/>
          <a:lstStyle/>
          <a:p>
            <a:r>
              <a:rPr lang="ru-RU" dirty="0" smtClean="0"/>
              <a:t>Аудит: Наследование </a:t>
            </a:r>
            <a:r>
              <a:rPr lang="en-US" dirty="0" err="1" smtClean="0"/>
              <a:t>ResultMap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226084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userMap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	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extends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name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name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0447" y="1916832"/>
            <a:ext cx="820891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2400" dirty="0">
              <a:ea typeface="Calibri"/>
              <a:cs typeface="Times New Roman"/>
            </a:endParaRPr>
          </a:p>
        </p:txBody>
      </p:sp>
      <p:cxnSp>
        <p:nvCxnSpPr>
          <p:cNvPr id="6" name="Прямая со стрелкой 5"/>
          <p:cNvCxnSpPr>
            <a:stCxn id="3" idx="0"/>
            <a:endCxn id="4" idx="2"/>
          </p:cNvCxnSpPr>
          <p:nvPr/>
        </p:nvCxnSpPr>
        <p:spPr>
          <a:xfrm flipV="1">
            <a:off x="4582344" y="2433897"/>
            <a:ext cx="12559" cy="7070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9004" y="258187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mapping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352928" cy="1143000"/>
          </a:xfrm>
        </p:spPr>
        <p:txBody>
          <a:bodyPr/>
          <a:lstStyle/>
          <a:p>
            <a:pPr algn="ctr"/>
            <a:r>
              <a:rPr lang="ru-RU" dirty="0" smtClean="0"/>
              <a:t>Аудит: </a:t>
            </a:r>
            <a:r>
              <a:rPr lang="en-US" dirty="0" smtClean="0"/>
              <a:t>Custom </a:t>
            </a:r>
            <a:r>
              <a:rPr lang="en-US" dirty="0" err="1" smtClean="0"/>
              <a:t>SqlSessionFactory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0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UserAuditSessionTemplate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smtClean="0">
                <a:solidFill>
                  <a:srgbClr val="800000"/>
                </a:solidFill>
              </a:rPr>
              <a:t>                     extends</a:t>
            </a:r>
            <a:r>
              <a:rPr lang="en-US" dirty="0" smtClean="0"/>
              <a:t> </a:t>
            </a:r>
            <a:r>
              <a:rPr lang="en-US" dirty="0" err="1"/>
              <a:t>SqlSessionTemplate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</a:rPr>
              <a:t>      public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BB7977"/>
                </a:solidFill>
              </a:rPr>
              <a:t>int</a:t>
            </a:r>
            <a:r>
              <a:rPr lang="en-US" dirty="0"/>
              <a:t> insert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b="1" dirty="0">
                <a:solidFill>
                  <a:srgbClr val="BB7977"/>
                </a:solidFill>
              </a:rPr>
              <a:t>String</a:t>
            </a:r>
            <a:r>
              <a:rPr lang="en-US" dirty="0"/>
              <a:t> statement</a:t>
            </a:r>
            <a:r>
              <a:rPr lang="en-US" dirty="0">
                <a:solidFill>
                  <a:srgbClr val="80803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BB7977"/>
                </a:solidFill>
              </a:rPr>
              <a:t>Object</a:t>
            </a:r>
            <a:r>
              <a:rPr lang="en-US" dirty="0"/>
              <a:t> parameter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</a:rPr>
              <a:t>           if</a:t>
            </a:r>
            <a:r>
              <a:rPr lang="en-US" dirty="0" smtClean="0"/>
              <a:t> 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dirty="0"/>
              <a:t>parameter </a:t>
            </a:r>
            <a:r>
              <a:rPr lang="en-US" b="1" dirty="0" err="1">
                <a:solidFill>
                  <a:srgbClr val="800000"/>
                </a:solidFill>
              </a:rPr>
              <a:t>instanceof</a:t>
            </a:r>
            <a:r>
              <a:rPr lang="en-US" dirty="0"/>
              <a:t> </a:t>
            </a:r>
            <a:r>
              <a:rPr lang="en-US" b="1" u="sng" dirty="0" err="1"/>
              <a:t>AuditableEntity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 err="1" smtClean="0"/>
              <a:t>AuditableEntity</a:t>
            </a:r>
            <a:r>
              <a:rPr lang="en-US" dirty="0" smtClean="0"/>
              <a:t>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>
                <a:solidFill>
                  <a:srgbClr val="80803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b="1" u="sng" dirty="0" err="1"/>
              <a:t>AuditableEntity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/>
              <a:t> parameter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param</a:t>
            </a:r>
            <a:r>
              <a:rPr lang="en-US" dirty="0" err="1" smtClean="0">
                <a:solidFill>
                  <a:srgbClr val="808030"/>
                </a:solidFill>
              </a:rPr>
              <a:t>.</a:t>
            </a:r>
            <a:r>
              <a:rPr lang="en-US" b="1" u="sng" dirty="0" err="1" smtClean="0"/>
              <a:t>setCreateUser</a:t>
            </a:r>
            <a:r>
              <a:rPr lang="en-US" dirty="0" smtClean="0">
                <a:solidFill>
                  <a:srgbClr val="808030"/>
                </a:solidFill>
              </a:rPr>
              <a:t>(</a:t>
            </a:r>
            <a:r>
              <a:rPr lang="en-US" dirty="0" smtClean="0"/>
              <a:t>username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800080"/>
                </a:solidFill>
              </a:rPr>
              <a:t>           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smtClean="0">
                <a:solidFill>
                  <a:srgbClr val="800000"/>
                </a:solidFill>
              </a:rPr>
              <a:t>          return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800000"/>
                </a:solidFill>
              </a:rPr>
              <a:t>super</a:t>
            </a:r>
            <a:r>
              <a:rPr lang="en-US" dirty="0" err="1">
                <a:solidFill>
                  <a:srgbClr val="808030"/>
                </a:solidFill>
              </a:rPr>
              <a:t>.</a:t>
            </a:r>
            <a:r>
              <a:rPr lang="en-US" dirty="0" err="1"/>
              <a:t>insert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dirty="0"/>
              <a:t>statement</a:t>
            </a:r>
            <a:r>
              <a:rPr lang="en-US" dirty="0">
                <a:solidFill>
                  <a:srgbClr val="808030"/>
                </a:solidFill>
              </a:rPr>
              <a:t>,</a:t>
            </a:r>
            <a:r>
              <a:rPr lang="en-US" dirty="0"/>
              <a:t> parameter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80000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BB7977"/>
                </a:solidFill>
              </a:rPr>
              <a:t>int</a:t>
            </a:r>
            <a:r>
              <a:rPr lang="en-US" dirty="0"/>
              <a:t> update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b="1" dirty="0">
                <a:solidFill>
                  <a:srgbClr val="BB7977"/>
                </a:solidFill>
              </a:rPr>
              <a:t>String</a:t>
            </a:r>
            <a:r>
              <a:rPr lang="en-US" dirty="0"/>
              <a:t> statement</a:t>
            </a:r>
            <a:r>
              <a:rPr lang="en-US" dirty="0">
                <a:solidFill>
                  <a:srgbClr val="80803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BB7977"/>
                </a:solidFill>
              </a:rPr>
              <a:t>Object</a:t>
            </a:r>
            <a:r>
              <a:rPr lang="en-US" dirty="0"/>
              <a:t> parameter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  <a:r>
              <a:rPr lang="en-US" dirty="0"/>
              <a:t> … </a:t>
            </a:r>
            <a:r>
              <a:rPr lang="en-US" dirty="0">
                <a:solidFill>
                  <a:srgbClr val="80008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Аудит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insert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insertPerson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insert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into person (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created_datetime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	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Times New Roman"/>
              </a:rPr>
              <a:t>created_by_user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values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	now(),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#{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Times New Roman"/>
              </a:rPr>
              <a:t>created_by_user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}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ru-RU" sz="2400" dirty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insert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algn="ctr"/>
            <a:r>
              <a:rPr lang="ru-RU" dirty="0" smtClean="0"/>
              <a:t>Оптимистическая блокировка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3707904" y="1556792"/>
            <a:ext cx="1296144" cy="43924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59303" y="2590931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47663" y="122811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259468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 2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8" idx="2"/>
          </p:cNvCxnSpPr>
          <p:nvPr/>
        </p:nvCxnSpPr>
        <p:spPr>
          <a:xfrm flipH="1">
            <a:off x="2015387" y="1597442"/>
            <a:ext cx="1" cy="4783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9" idx="2"/>
          </p:cNvCxnSpPr>
          <p:nvPr/>
        </p:nvCxnSpPr>
        <p:spPr>
          <a:xfrm>
            <a:off x="6551893" y="162880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015387" y="1916832"/>
            <a:ext cx="1692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7724" y="1547500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transaction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004048" y="1916832"/>
            <a:ext cx="1547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0032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 transaction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259303" y="414908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815505" y="2562487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815505" y="414908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2028082" y="3645024"/>
            <a:ext cx="1679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87724" y="3293152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= 100$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031879" y="3284984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= 100$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5031879" y="3654316"/>
            <a:ext cx="1520014" cy="8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2000193" y="5373216"/>
            <a:ext cx="1707711" cy="8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961280" y="5381384"/>
            <a:ext cx="1610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99812" y="5003884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+ 20 = 120$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715436" y="5003884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+ 80 = 180$</a:t>
            </a:r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2021647" y="5661248"/>
            <a:ext cx="1881061" cy="8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1720" y="5363924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>
            <a:off x="4572000" y="5877272"/>
            <a:ext cx="19798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41382" y="550794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195736" y="60932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180$</a:t>
            </a:r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57877" y="61001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120$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63273" y="62667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200$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773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algn="ctr"/>
            <a:r>
              <a:rPr lang="ru-RU" dirty="0" smtClean="0"/>
              <a:t>Оптимистическая блокировка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000" dirty="0" smtClean="0">
                <a:solidFill>
                  <a:srgbClr val="A65700"/>
                </a:solidFill>
              </a:rPr>
              <a:t>&lt;</a:t>
            </a:r>
            <a:r>
              <a:rPr lang="en-US" sz="3000" dirty="0" smtClean="0">
                <a:solidFill>
                  <a:srgbClr val="5F5035"/>
                </a:solidFill>
              </a:rPr>
              <a:t>update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rgbClr val="274796"/>
                </a:solidFill>
              </a:rPr>
              <a:t>id</a:t>
            </a:r>
            <a:r>
              <a:rPr lang="en-US" sz="3000" dirty="0" smtClean="0">
                <a:solidFill>
                  <a:srgbClr val="808030"/>
                </a:solidFill>
              </a:rPr>
              <a:t>=</a:t>
            </a:r>
            <a:r>
              <a:rPr lang="en-US" sz="3000" dirty="0" smtClean="0">
                <a:solidFill>
                  <a:srgbClr val="800000"/>
                </a:solidFill>
              </a:rPr>
              <a:t>"</a:t>
            </a:r>
            <a:r>
              <a:rPr lang="en-US" sz="3000" dirty="0" err="1" smtClean="0">
                <a:solidFill>
                  <a:srgbClr val="0000E6"/>
                </a:solidFill>
              </a:rPr>
              <a:t>updatePerson</a:t>
            </a:r>
            <a:r>
              <a:rPr lang="en-US" sz="3000" dirty="0" smtClean="0">
                <a:solidFill>
                  <a:srgbClr val="800000"/>
                </a:solidFill>
              </a:rPr>
              <a:t>"</a:t>
            </a:r>
            <a:r>
              <a:rPr lang="en-US" sz="3000" dirty="0" smtClean="0">
                <a:solidFill>
                  <a:srgbClr val="A657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smtClean="0"/>
              <a:t>    update person set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name = #{name},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= 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+ 1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where 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= #{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2800" dirty="0" smtClean="0">
                <a:solidFill>
                  <a:srgbClr val="A65700"/>
                </a:solidFill>
              </a:rPr>
              <a:t>&lt;/</a:t>
            </a:r>
            <a:r>
              <a:rPr lang="en-US" sz="2800" dirty="0" smtClean="0">
                <a:solidFill>
                  <a:srgbClr val="5F5035"/>
                </a:solidFill>
              </a:rPr>
              <a:t>update</a:t>
            </a:r>
            <a:r>
              <a:rPr lang="en-US" sz="2800" dirty="0" smtClean="0">
                <a:solidFill>
                  <a:srgbClr val="A65700"/>
                </a:solidFill>
              </a:rPr>
              <a:t>&gt;</a:t>
            </a:r>
            <a:endParaRPr lang="en-US" sz="2800" dirty="0">
              <a:solidFill>
                <a:srgbClr val="A65700"/>
              </a:solidFill>
            </a:endParaRPr>
          </a:p>
          <a:p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" y="4309121"/>
            <a:ext cx="8229600" cy="221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updated = </a:t>
            </a:r>
            <a:r>
              <a:rPr lang="en-US" sz="2800" dirty="0" err="1" smtClean="0"/>
              <a:t>session.update</a:t>
            </a:r>
            <a:r>
              <a:rPr lang="en-US" sz="2800" dirty="0" smtClean="0"/>
              <a:t>(“</a:t>
            </a:r>
            <a:r>
              <a:rPr lang="en-US" sz="2800" dirty="0" err="1" smtClean="0"/>
              <a:t>updatePerson</a:t>
            </a:r>
            <a:r>
              <a:rPr lang="en-US" sz="2800" dirty="0" smtClean="0"/>
              <a:t>”, person);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if (updated == 0)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/>
              <a:t>	</a:t>
            </a:r>
            <a:r>
              <a:rPr lang="en-US" sz="2800" dirty="0" smtClean="0"/>
              <a:t>throw new </a:t>
            </a:r>
            <a:r>
              <a:rPr lang="en-US" sz="2800" dirty="0" err="1" smtClean="0"/>
              <a:t>OptimisticLockingFailureException</a:t>
            </a:r>
            <a:r>
              <a:rPr lang="en-US" sz="2800" dirty="0" smtClean="0"/>
              <a:t>();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25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Введение</a:t>
            </a:r>
            <a:endParaRPr lang="en-US" sz="3600" dirty="0" smtClean="0"/>
          </a:p>
          <a:p>
            <a:r>
              <a:rPr lang="en-US" sz="3600" dirty="0" smtClean="0"/>
              <a:t>Getting Started</a:t>
            </a:r>
          </a:p>
          <a:p>
            <a:r>
              <a:rPr lang="en-US" sz="3600" dirty="0" smtClean="0"/>
              <a:t>Tips</a:t>
            </a:r>
          </a:p>
          <a:p>
            <a:pPr lvl="1"/>
            <a:r>
              <a:rPr lang="en-US" sz="3600" dirty="0" smtClean="0"/>
              <a:t>Tip#1</a:t>
            </a:r>
          </a:p>
          <a:p>
            <a:pPr lvl="1"/>
            <a:r>
              <a:rPr lang="en-US" sz="3600" dirty="0" smtClean="0"/>
              <a:t>Tip#2</a:t>
            </a:r>
          </a:p>
          <a:p>
            <a:pPr lvl="1"/>
            <a:r>
              <a:rPr lang="en-US" sz="3600" dirty="0" smtClean="0"/>
              <a:t>Tip#3</a:t>
            </a:r>
          </a:p>
          <a:p>
            <a:pPr lvl="1"/>
            <a:r>
              <a:rPr lang="en-US" sz="3600" dirty="0" smtClean="0"/>
              <a:t>Tip#4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22576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Tip #</a:t>
            </a:r>
            <a:r>
              <a:rPr lang="ru-RU" dirty="0" smtClean="0"/>
              <a:t>3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sz="8000" dirty="0" err="1" smtClean="0"/>
              <a:t>Маппинг</a:t>
            </a:r>
            <a:r>
              <a:rPr lang="en-US" sz="10700" dirty="0" smtClean="0"/>
              <a:t>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127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* </a:t>
            </a:r>
          </a:p>
          <a:p>
            <a:pPr marL="0" indent="0">
              <a:buNone/>
            </a:pPr>
            <a:r>
              <a:rPr lang="en-US" sz="2800" dirty="0" smtClean="0"/>
              <a:t>from person </a:t>
            </a:r>
          </a:p>
          <a:p>
            <a:pPr marL="0" indent="0">
              <a:buNone/>
            </a:pPr>
            <a:r>
              <a:rPr lang="en-US" sz="2800" dirty="0" smtClean="0"/>
              <a:t>order by ${</a:t>
            </a:r>
            <a:r>
              <a:rPr lang="en-US" sz="2800" dirty="0" err="1" smtClean="0"/>
              <a:t>sortField</a:t>
            </a:r>
            <a:r>
              <a:rPr lang="en-US" sz="2800" dirty="0" smtClean="0"/>
              <a:t>}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3861048"/>
            <a:ext cx="7848872" cy="1756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4000" dirty="0" smtClean="0"/>
              <a:t>Что если пользователь выбирает сам по какому полю объекта сортировать?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697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ru-RU" sz="3200" dirty="0" smtClean="0"/>
              <a:t>Необходимо знать </a:t>
            </a:r>
            <a:r>
              <a:rPr lang="ru-RU" sz="3200" dirty="0" err="1" smtClean="0"/>
              <a:t>маппинг</a:t>
            </a:r>
            <a:endParaRPr lang="ru-RU" sz="3200" dirty="0" smtClean="0"/>
          </a:p>
          <a:p>
            <a:pPr lvl="1"/>
            <a:r>
              <a:rPr lang="ru-RU" sz="3200" dirty="0" err="1" smtClean="0"/>
              <a:t>ПолеОбъекта</a:t>
            </a:r>
            <a:r>
              <a:rPr lang="ru-RU" sz="3200" dirty="0" smtClean="0"/>
              <a:t>    -</a:t>
            </a:r>
            <a:r>
              <a:rPr lang="en-US" sz="3200" dirty="0" smtClean="0"/>
              <a:t>&gt; </a:t>
            </a:r>
            <a:r>
              <a:rPr lang="ru-RU" sz="3200" dirty="0" smtClean="0"/>
              <a:t>   </a:t>
            </a:r>
            <a:r>
              <a:rPr lang="ru-RU" sz="3200" dirty="0" err="1" smtClean="0"/>
              <a:t>СтолбецТаблицы</a:t>
            </a:r>
            <a:endParaRPr lang="ru-RU" sz="3200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98323" y="3284984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Уже есть готовый </a:t>
            </a:r>
            <a:r>
              <a:rPr lang="ru-RU" dirty="0" err="1" smtClean="0"/>
              <a:t>маппинг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A65700"/>
                </a:solidFill>
              </a:rPr>
              <a:t>&lt;</a:t>
            </a:r>
            <a:r>
              <a:rPr lang="en-US" sz="2800" dirty="0" err="1">
                <a:solidFill>
                  <a:srgbClr val="5F5035"/>
                </a:solidFill>
              </a:rPr>
              <a:t>resultMap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type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>
                <a:solidFill>
                  <a:srgbClr val="0000E6"/>
                </a:solidFill>
              </a:rPr>
              <a:t>Person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id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 err="1">
                <a:solidFill>
                  <a:srgbClr val="0000E6"/>
                </a:solidFill>
              </a:rPr>
              <a:t>PersonMap</a:t>
            </a:r>
            <a:r>
              <a:rPr lang="en-US" sz="2800" dirty="0" smtClean="0">
                <a:solidFill>
                  <a:srgbClr val="800000"/>
                </a:solidFill>
              </a:rPr>
              <a:t>"</a:t>
            </a:r>
            <a:r>
              <a:rPr lang="en-US" sz="2800" dirty="0" smtClean="0">
                <a:solidFill>
                  <a:srgbClr val="A657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A65700"/>
                </a:solidFill>
              </a:rPr>
              <a:t> </a:t>
            </a:r>
            <a:r>
              <a:rPr lang="en-US" sz="2800" dirty="0" smtClean="0">
                <a:solidFill>
                  <a:srgbClr val="A65700"/>
                </a:solidFill>
              </a:rPr>
              <a:t>  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A65700"/>
                </a:solidFill>
              </a:rPr>
              <a:t>&lt;</a:t>
            </a:r>
            <a:r>
              <a:rPr lang="en-US" sz="2800" dirty="0">
                <a:solidFill>
                  <a:srgbClr val="5F5035"/>
                </a:solidFill>
              </a:rPr>
              <a:t>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property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>
                <a:solidFill>
                  <a:srgbClr val="0000E6"/>
                </a:solidFill>
              </a:rPr>
              <a:t>id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column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 err="1">
                <a:solidFill>
                  <a:srgbClr val="0000E6"/>
                </a:solidFill>
              </a:rPr>
              <a:t>person_id</a:t>
            </a:r>
            <a:r>
              <a:rPr lang="en-US" sz="2800" dirty="0" smtClean="0">
                <a:solidFill>
                  <a:srgbClr val="800000"/>
                </a:solidFill>
              </a:rPr>
              <a:t>"</a:t>
            </a:r>
            <a:r>
              <a:rPr lang="en-US" sz="2800" dirty="0" smtClean="0">
                <a:solidFill>
                  <a:srgbClr val="A657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A65700"/>
                </a:solidFill>
              </a:rPr>
              <a:t> </a:t>
            </a:r>
            <a:r>
              <a:rPr lang="en-US" sz="2800" dirty="0" smtClean="0">
                <a:solidFill>
                  <a:srgbClr val="A65700"/>
                </a:solidFill>
              </a:rPr>
              <a:t>  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A65700"/>
                </a:solidFill>
              </a:rPr>
              <a:t>&lt;</a:t>
            </a:r>
            <a:r>
              <a:rPr lang="en-US" sz="2800" dirty="0">
                <a:solidFill>
                  <a:srgbClr val="5F5035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property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>
                <a:solidFill>
                  <a:srgbClr val="0000E6"/>
                </a:solidFill>
              </a:rPr>
              <a:t>name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column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 err="1">
                <a:solidFill>
                  <a:srgbClr val="0000E6"/>
                </a:solidFill>
              </a:rPr>
              <a:t>person_name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>
                <a:solidFill>
                  <a:srgbClr val="A65700"/>
                </a:solidFill>
              </a:rPr>
              <a:t>/&gt;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A65700"/>
                </a:solidFill>
              </a:rPr>
              <a:t>&lt;/</a:t>
            </a:r>
            <a:r>
              <a:rPr lang="en-US" sz="2800" dirty="0" err="1">
                <a:solidFill>
                  <a:srgbClr val="5F5035"/>
                </a:solidFill>
              </a:rPr>
              <a:t>resultMap</a:t>
            </a:r>
            <a:r>
              <a:rPr lang="en-US" sz="2800" dirty="0">
                <a:solidFill>
                  <a:srgbClr val="A65700"/>
                </a:solidFill>
              </a:rPr>
              <a:t>&gt;</a:t>
            </a:r>
            <a:endParaRPr lang="ru-RU" dirty="0" smtClean="0"/>
          </a:p>
          <a:p>
            <a:pPr marL="457200" lvl="1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2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MappedStatement</a:t>
            </a:r>
            <a:r>
              <a:rPr lang="en-US" sz="2400" dirty="0"/>
              <a:t> </a:t>
            </a:r>
            <a:r>
              <a:rPr lang="en-US" sz="2400" dirty="0" err="1"/>
              <a:t>ms</a:t>
            </a:r>
            <a:r>
              <a:rPr lang="en-US" sz="2400" dirty="0"/>
              <a:t> = </a:t>
            </a:r>
            <a:r>
              <a:rPr lang="en-US" sz="2400" dirty="0" err="1"/>
              <a:t>config.getMappedStatement</a:t>
            </a:r>
            <a:r>
              <a:rPr lang="en-US" sz="2400" dirty="0"/>
              <a:t>(statement)</a:t>
            </a:r>
            <a:r>
              <a:rPr lang="en-US" sz="2400" dirty="0">
                <a:solidFill>
                  <a:srgbClr val="808030"/>
                </a:solidFill>
              </a:rPr>
              <a:t>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ResultMapping</a:t>
            </a:r>
            <a:r>
              <a:rPr lang="en-US" sz="2400" dirty="0"/>
              <a:t> m : </a:t>
            </a: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                       </a:t>
            </a:r>
            <a:r>
              <a:rPr lang="en-US" sz="2400" dirty="0" err="1" smtClean="0"/>
              <a:t>ms.getResultMaps</a:t>
            </a:r>
            <a:r>
              <a:rPr lang="en-US" sz="2400" dirty="0"/>
              <a:t>().get(0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                                    .</a:t>
            </a:r>
            <a:r>
              <a:rPr lang="en-US" sz="2400" dirty="0" err="1"/>
              <a:t>getPropertyResultMappings</a:t>
            </a:r>
            <a:r>
              <a:rPr lang="en-US" sz="2400" dirty="0"/>
              <a:t>()) </a:t>
            </a:r>
            <a:r>
              <a:rPr lang="en-US" sz="2400" dirty="0">
                <a:solidFill>
                  <a:srgbClr val="800080"/>
                </a:solidFill>
              </a:rPr>
              <a:t>{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800000"/>
                </a:solidFill>
              </a:rPr>
              <a:t>	</a:t>
            </a:r>
            <a:r>
              <a:rPr lang="en-US" sz="2400" b="1" dirty="0" smtClean="0">
                <a:solidFill>
                  <a:srgbClr val="800000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 err="1"/>
              <a:t>m</a:t>
            </a:r>
            <a:r>
              <a:rPr lang="en-US" sz="2400" dirty="0" err="1">
                <a:solidFill>
                  <a:srgbClr val="808030"/>
                </a:solidFill>
              </a:rPr>
              <a:t>.</a:t>
            </a:r>
            <a:r>
              <a:rPr lang="en-US" sz="2400" dirty="0" err="1"/>
              <a:t>getProperty</a:t>
            </a:r>
            <a:r>
              <a:rPr lang="en-US" sz="2400" dirty="0">
                <a:solidFill>
                  <a:srgbClr val="808030"/>
                </a:solidFill>
              </a:rPr>
              <a:t>().</a:t>
            </a:r>
            <a:r>
              <a:rPr lang="en-US" sz="2400" dirty="0"/>
              <a:t>equals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 err="1"/>
              <a:t>userEnteredSortField</a:t>
            </a:r>
            <a:r>
              <a:rPr lang="en-US" sz="2400" dirty="0" smtClean="0">
                <a:solidFill>
                  <a:srgbClr val="808030"/>
                </a:solidFill>
              </a:rPr>
              <a:t>))</a:t>
            </a:r>
            <a:r>
              <a:rPr lang="en-US" sz="2400" dirty="0" smtClean="0"/>
              <a:t> 		      		</a:t>
            </a:r>
            <a:r>
              <a:rPr lang="en-US" sz="2400" b="1" dirty="0" smtClean="0">
                <a:solidFill>
                  <a:srgbClr val="800000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>
                <a:solidFill>
                  <a:srgbClr val="808030"/>
                </a:solidFill>
              </a:rPr>
              <a:t>.</a:t>
            </a:r>
            <a:r>
              <a:rPr lang="en-US" sz="2400" dirty="0" err="1"/>
              <a:t>getColumn</a:t>
            </a:r>
            <a:r>
              <a:rPr lang="en-US" sz="2400" dirty="0" smtClean="0">
                <a:solidFill>
                  <a:srgbClr val="808030"/>
                </a:solidFill>
              </a:rPr>
              <a:t>()</a:t>
            </a:r>
            <a:r>
              <a:rPr lang="en-US" sz="2400" dirty="0" smtClean="0">
                <a:solidFill>
                  <a:srgbClr val="800080"/>
                </a:solidFill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rgbClr val="800080"/>
                </a:solidFill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913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Tip #</a:t>
            </a:r>
            <a:r>
              <a:rPr lang="ru-RU" dirty="0" smtClean="0"/>
              <a:t>4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8000" dirty="0" smtClean="0"/>
              <a:t>Spring </a:t>
            </a:r>
            <a:r>
              <a:rPr lang="en-US" sz="8000" dirty="0" err="1" smtClean="0"/>
              <a:t>MyBatis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29612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Spring </a:t>
            </a:r>
            <a:r>
              <a:rPr lang="en-US" dirty="0" err="1" smtClean="0"/>
              <a:t>MyBatis</a:t>
            </a:r>
            <a:r>
              <a:rPr lang="ru-RU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000" dirty="0" smtClean="0"/>
              <a:t>Spring Framework </a:t>
            </a:r>
            <a:r>
              <a:rPr lang="ru-RU" sz="4000" dirty="0" smtClean="0"/>
              <a:t>помогает</a:t>
            </a:r>
          </a:p>
          <a:p>
            <a:pPr lvl="1">
              <a:lnSpc>
                <a:spcPct val="200000"/>
              </a:lnSpc>
            </a:pPr>
            <a:r>
              <a:rPr lang="ru-RU" sz="4000" dirty="0" smtClean="0"/>
              <a:t>Конфигурировать </a:t>
            </a:r>
            <a:r>
              <a:rPr lang="en-US" sz="4000" dirty="0" err="1" smtClean="0"/>
              <a:t>SqlSession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r>
              <a:rPr lang="ru-RU" sz="4000" dirty="0" smtClean="0"/>
              <a:t>Управлять транзакциями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59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1026" name="Picture 2" descr="Картинки по запросу вопрос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089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6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AutoShape 2" descr="Картинки по запросу Mybat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артинки по запросу Mybat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Картинки по запросу Mybati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Картинки по запросу Mybati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Картинки по запросу bati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4" descr="Картинки по запросу bati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64" name="Picture 16" descr="http://www.biodiversityexplorer.org/birds/malaconotidae/images/6181capebatis1_327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31146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0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MyBatis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 </a:t>
            </a:r>
            <a:r>
              <a:rPr lang="en-US" sz="3600" dirty="0" smtClean="0"/>
              <a:t>+ Legacy DB</a:t>
            </a:r>
          </a:p>
          <a:p>
            <a:pPr marL="0" indent="0">
              <a:buNone/>
            </a:pPr>
            <a:r>
              <a:rPr lang="ru-RU" sz="3600" dirty="0" smtClean="0"/>
              <a:t> </a:t>
            </a:r>
            <a:r>
              <a:rPr lang="en-US" sz="3600" dirty="0" smtClean="0"/>
              <a:t>+ </a:t>
            </a:r>
            <a:r>
              <a:rPr lang="ru-RU" sz="3600" dirty="0" smtClean="0"/>
              <a:t>Легковесный и быстрый</a:t>
            </a:r>
          </a:p>
          <a:p>
            <a:pPr marL="0" indent="0">
              <a:buNone/>
            </a:pPr>
            <a:r>
              <a:rPr lang="ru-RU" sz="3600" dirty="0" smtClean="0"/>
              <a:t> + Легко освоить</a:t>
            </a:r>
          </a:p>
          <a:p>
            <a:pPr marL="0" indent="0">
              <a:buNone/>
            </a:pPr>
            <a:r>
              <a:rPr lang="ru-RU" sz="3600" dirty="0" smtClean="0"/>
              <a:t> + Чистый </a:t>
            </a:r>
            <a:r>
              <a:rPr lang="en-US" sz="3600" dirty="0" smtClean="0"/>
              <a:t>SQL</a:t>
            </a:r>
          </a:p>
          <a:p>
            <a:pPr marL="114300" indent="0">
              <a:buNone/>
            </a:pPr>
            <a:r>
              <a:rPr lang="ru-RU" sz="3600" dirty="0" smtClean="0"/>
              <a:t>- Больше кода</a:t>
            </a:r>
          </a:p>
          <a:p>
            <a:pPr marL="114300" indent="0">
              <a:buNone/>
            </a:pPr>
            <a:r>
              <a:rPr lang="ru-RU" sz="3600" dirty="0" smtClean="0"/>
              <a:t>- Сложнее поддерживать несколько БД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2334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Getting Started with </a:t>
            </a:r>
            <a:r>
              <a:rPr lang="en-US" dirty="0" err="1" smtClean="0">
                <a:latin typeface="+mn-lt"/>
              </a:rPr>
              <a:t>MyBatis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Domain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/>
              <a:t>ResultMap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 smtClean="0"/>
              <a:t>Query</a:t>
            </a:r>
          </a:p>
          <a:p>
            <a:pPr>
              <a:lnSpc>
                <a:spcPct val="150000"/>
              </a:lnSpc>
            </a:pPr>
            <a:r>
              <a:rPr lang="en-US" sz="4800" dirty="0" smtClean="0"/>
              <a:t>Repository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17" y="1421454"/>
            <a:ext cx="971550" cy="1123950"/>
          </a:xfrm>
          <a:prstGeom prst="rect">
            <a:avLst/>
          </a:prstGeom>
        </p:spPr>
      </p:pic>
      <p:sp>
        <p:nvSpPr>
          <p:cNvPr id="5" name="Прямоугольник с одним вырезанным углом 4"/>
          <p:cNvSpPr/>
          <p:nvPr/>
        </p:nvSpPr>
        <p:spPr>
          <a:xfrm>
            <a:off x="5364088" y="2924944"/>
            <a:ext cx="1872208" cy="12241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ResultMap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4" idx="2"/>
            <a:endCxn id="5" idx="3"/>
          </p:cNvCxnSpPr>
          <p:nvPr/>
        </p:nvCxnSpPr>
        <p:spPr>
          <a:xfrm>
            <a:off x="6300192" y="2545404"/>
            <a:ext cx="0" cy="37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Цилиндр 9"/>
          <p:cNvSpPr/>
          <p:nvPr/>
        </p:nvSpPr>
        <p:spPr>
          <a:xfrm>
            <a:off x="5769272" y="4725144"/>
            <a:ext cx="1061839" cy="15121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DB</a:t>
            </a:r>
            <a:endParaRPr lang="ru-RU" sz="4400" dirty="0"/>
          </a:p>
        </p:txBody>
      </p:sp>
      <p:cxnSp>
        <p:nvCxnSpPr>
          <p:cNvPr id="12" name="Прямая со стрелкой 11"/>
          <p:cNvCxnSpPr>
            <a:stCxn id="5" idx="1"/>
            <a:endCxn id="10" idx="1"/>
          </p:cNvCxnSpPr>
          <p:nvPr/>
        </p:nvCxnSpPr>
        <p:spPr>
          <a:xfrm>
            <a:off x="6300192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Getting Started with </a:t>
            </a:r>
            <a:r>
              <a:rPr lang="en-US" dirty="0" err="1">
                <a:latin typeface="+mn-lt"/>
              </a:rPr>
              <a:t>MyBatis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800000"/>
                </a:solidFill>
              </a:rPr>
              <a:t>class</a:t>
            </a:r>
            <a:r>
              <a:rPr lang="en-US" sz="3200" dirty="0"/>
              <a:t> Person </a:t>
            </a:r>
            <a:r>
              <a:rPr lang="en-US" sz="3200" dirty="0">
                <a:solidFill>
                  <a:srgbClr val="800080"/>
                </a:solidFill>
              </a:rPr>
              <a:t>{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BB7977"/>
                </a:solidFill>
              </a:rPr>
              <a:t>Integer</a:t>
            </a:r>
            <a:r>
              <a:rPr lang="en-US" sz="3200" dirty="0" smtClean="0"/>
              <a:t> </a:t>
            </a:r>
            <a:r>
              <a:rPr lang="en-US" sz="3200" dirty="0"/>
              <a:t>id</a:t>
            </a:r>
            <a:r>
              <a:rPr lang="en-US" sz="3200" dirty="0">
                <a:solidFill>
                  <a:srgbClr val="800080"/>
                </a:solidFill>
              </a:rPr>
              <a:t>;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BB7977"/>
                </a:solidFill>
              </a:rPr>
              <a:t>String</a:t>
            </a:r>
            <a:r>
              <a:rPr lang="en-US" sz="3200" dirty="0" smtClean="0"/>
              <a:t> </a:t>
            </a:r>
            <a:r>
              <a:rPr lang="en-US" sz="3200" dirty="0"/>
              <a:t>name</a:t>
            </a:r>
            <a:r>
              <a:rPr lang="en-US" sz="3200" dirty="0">
                <a:solidFill>
                  <a:srgbClr val="800080"/>
                </a:solidFill>
              </a:rPr>
              <a:t>;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800080"/>
                </a:solidFill>
              </a:rPr>
              <a:t>}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4005064"/>
            <a:ext cx="8280920" cy="229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Person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PersonMap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person_id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name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person_name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49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 with </a:t>
            </a:r>
            <a:r>
              <a:rPr lang="en-US" dirty="0" err="1"/>
              <a:t>MyBatis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select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getPersonById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274796"/>
                </a:solidFill>
                <a:ea typeface="Times New Roman"/>
                <a:cs typeface="Times New Roman"/>
              </a:rPr>
              <a:t>parameterType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int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endParaRPr lang="ru-RU" sz="2400" dirty="0" smtClean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/>
                <a:cs typeface="Times New Roman"/>
              </a:rPr>
              <a:t>	</a:t>
            </a:r>
            <a:r>
              <a:rPr lang="en-US" sz="2400" dirty="0" err="1" smtClean="0">
                <a:solidFill>
                  <a:srgbClr val="274796"/>
                </a:solidFill>
                <a:ea typeface="Times New Roman"/>
                <a:cs typeface="Times New Roman"/>
              </a:rPr>
              <a:t>resultType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Person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select * from person where 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Times New Roman"/>
              </a:rPr>
              <a:t>person_id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=#{id}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select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" y="399170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800000"/>
                </a:solidFill>
              </a:rPr>
              <a:t>public</a:t>
            </a:r>
            <a:r>
              <a:rPr lang="en-US" sz="2800" dirty="0"/>
              <a:t> Person </a:t>
            </a:r>
            <a:r>
              <a:rPr lang="en-US" sz="2800" dirty="0" err="1"/>
              <a:t>getById</a:t>
            </a:r>
            <a:r>
              <a:rPr lang="en-US" sz="2800" dirty="0"/>
              <a:t>(Integer id) </a:t>
            </a:r>
            <a:r>
              <a:rPr lang="en-US" sz="2800" dirty="0">
                <a:solidFill>
                  <a:srgbClr val="800080"/>
                </a:solidFill>
              </a:rPr>
              <a:t>{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800000"/>
                </a:solidFill>
              </a:rPr>
              <a:t>	</a:t>
            </a:r>
            <a:r>
              <a:rPr lang="en-US" sz="2800" b="1" dirty="0" smtClean="0">
                <a:solidFill>
                  <a:srgbClr val="800000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dirty="0" err="1"/>
              <a:t>session</a:t>
            </a:r>
            <a:r>
              <a:rPr lang="en-US" sz="2800" dirty="0" err="1">
                <a:solidFill>
                  <a:srgbClr val="808030"/>
                </a:solidFill>
              </a:rPr>
              <a:t>.</a:t>
            </a:r>
            <a:r>
              <a:rPr lang="en-US" sz="2800" dirty="0" err="1"/>
              <a:t>selectOne</a:t>
            </a:r>
            <a:r>
              <a:rPr lang="en-US" sz="2800" dirty="0">
                <a:solidFill>
                  <a:srgbClr val="808030"/>
                </a:solidFill>
              </a:rPr>
              <a:t>(</a:t>
            </a:r>
            <a:r>
              <a:rPr lang="en-US" sz="2800" dirty="0">
                <a:solidFill>
                  <a:srgbClr val="0000E6"/>
                </a:solidFill>
              </a:rPr>
              <a:t>"</a:t>
            </a:r>
            <a:r>
              <a:rPr lang="en-US" sz="2800" dirty="0" err="1">
                <a:solidFill>
                  <a:srgbClr val="0000E6"/>
                </a:solidFill>
              </a:rPr>
              <a:t>getPersonById</a:t>
            </a:r>
            <a:r>
              <a:rPr lang="en-US" sz="2800" dirty="0">
                <a:solidFill>
                  <a:srgbClr val="0000E6"/>
                </a:solidFill>
              </a:rPr>
              <a:t>"</a:t>
            </a:r>
            <a:r>
              <a:rPr lang="en-US" sz="2800" dirty="0">
                <a:solidFill>
                  <a:srgbClr val="808030"/>
                </a:solidFill>
              </a:rPr>
              <a:t>,</a:t>
            </a:r>
            <a:r>
              <a:rPr lang="en-US" sz="2800" dirty="0"/>
              <a:t> id</a:t>
            </a:r>
            <a:r>
              <a:rPr lang="en-US" sz="2800" dirty="0">
                <a:solidFill>
                  <a:srgbClr val="808030"/>
                </a:solidFill>
              </a:rPr>
              <a:t>)</a:t>
            </a:r>
            <a:r>
              <a:rPr lang="en-US" sz="2800" dirty="0">
                <a:solidFill>
                  <a:srgbClr val="800080"/>
                </a:solidFill>
              </a:rPr>
              <a:t>;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800080"/>
                </a:solidFill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694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Tips &amp; Tricks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5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Tip #1: </a:t>
            </a:r>
            <a:br>
              <a:rPr lang="en-US" dirty="0" smtClean="0"/>
            </a:br>
            <a:r>
              <a:rPr lang="en-US" sz="10700" dirty="0" smtClean="0"/>
              <a:t>$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1758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$ </a:t>
            </a:r>
            <a:r>
              <a:rPr lang="en-US" dirty="0" err="1" smtClean="0"/>
              <a:t>vs</a:t>
            </a:r>
            <a:r>
              <a:rPr lang="en-US" dirty="0" smtClean="0"/>
              <a:t> 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${id} </a:t>
            </a:r>
            <a:r>
              <a:rPr lang="ru-RU" sz="2800" dirty="0" smtClean="0"/>
              <a:t>вставляет подстроку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smtClean="0"/>
              <a:t>	select * from ${schema}.users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 -&gt; </a:t>
            </a:r>
            <a:r>
              <a:rPr lang="en-US" sz="2800" dirty="0"/>
              <a:t>	select * from </a:t>
            </a:r>
            <a:r>
              <a:rPr lang="en-US" sz="2800" dirty="0" err="1" smtClean="0"/>
              <a:t>secur.users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#{id} </a:t>
            </a:r>
            <a:r>
              <a:rPr lang="ru-RU" sz="2800" dirty="0" smtClean="0"/>
              <a:t>создает параметризованный запрос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	select * from </a:t>
            </a:r>
            <a:r>
              <a:rPr lang="en-US" sz="2800" dirty="0" err="1" smtClean="0"/>
              <a:t>secur.users</a:t>
            </a:r>
            <a:r>
              <a:rPr lang="en-US" sz="2800" dirty="0" smtClean="0"/>
              <a:t> where id=#{id}</a:t>
            </a: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	 -&gt; 	select * from </a:t>
            </a:r>
            <a:r>
              <a:rPr lang="en-US" sz="2800" dirty="0" err="1"/>
              <a:t>secur.users</a:t>
            </a:r>
            <a:r>
              <a:rPr lang="en-US" sz="2800" dirty="0"/>
              <a:t> where id=#{id}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915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264</TotalTime>
  <Words>553</Words>
  <Application>Microsoft Office PowerPoint</Application>
  <PresentationFormat>Экран (4:3)</PresentationFormat>
  <Paragraphs>176</Paragraphs>
  <Slides>27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Соседство</vt:lpstr>
      <vt:lpstr>MyBatis на практике</vt:lpstr>
      <vt:lpstr>Agenda</vt:lpstr>
      <vt:lpstr>MyBatis</vt:lpstr>
      <vt:lpstr>Getting Started with MyBatis</vt:lpstr>
      <vt:lpstr>Getting Started with MyBatis</vt:lpstr>
      <vt:lpstr>Getting Started with MyBatis</vt:lpstr>
      <vt:lpstr>Tips &amp; Tricks</vt:lpstr>
      <vt:lpstr>Tip #1:  $ </vt:lpstr>
      <vt:lpstr>$ vs #</vt:lpstr>
      <vt:lpstr>Где использовать $?</vt:lpstr>
      <vt:lpstr>Tip #2:  Аудит и блокировка </vt:lpstr>
      <vt:lpstr>Аудит и блокировка</vt:lpstr>
      <vt:lpstr>Аудит: Общий предок</vt:lpstr>
      <vt:lpstr>Аудит: Базовая resultMap</vt:lpstr>
      <vt:lpstr>Аудит: Наследование ResultMap</vt:lpstr>
      <vt:lpstr>Аудит: Custom SqlSessionFactory</vt:lpstr>
      <vt:lpstr>Аудит: Запрос</vt:lpstr>
      <vt:lpstr>Оптимистическая блокировка</vt:lpstr>
      <vt:lpstr>Оптимистическая блокировка</vt:lpstr>
      <vt:lpstr>Tip #3:  Маппинг </vt:lpstr>
      <vt:lpstr>Сортировка</vt:lpstr>
      <vt:lpstr>Сортировка</vt:lpstr>
      <vt:lpstr>Сортировка</vt:lpstr>
      <vt:lpstr>Tip #4:  Spring MyBatis</vt:lpstr>
      <vt:lpstr>Используйте Spring MyBatis*</vt:lpstr>
      <vt:lpstr>Вопросы?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kelt</cp:lastModifiedBy>
  <cp:revision>32</cp:revision>
  <dcterms:modified xsi:type="dcterms:W3CDTF">2015-05-20T05:46:46Z</dcterms:modified>
</cp:coreProperties>
</file>