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comments/comment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9"/>
  </p:notesMasterIdLst>
  <p:handoutMasterIdLst>
    <p:handoutMasterId r:id="rId40"/>
  </p:handoutMasterIdLst>
  <p:sldIdLst>
    <p:sldId id="478" r:id="rId5"/>
    <p:sldId id="464" r:id="rId6"/>
    <p:sldId id="497" r:id="rId7"/>
    <p:sldId id="498" r:id="rId8"/>
    <p:sldId id="499" r:id="rId9"/>
    <p:sldId id="500" r:id="rId10"/>
    <p:sldId id="501" r:id="rId11"/>
    <p:sldId id="502" r:id="rId12"/>
    <p:sldId id="504" r:id="rId13"/>
    <p:sldId id="507" r:id="rId14"/>
    <p:sldId id="516" r:id="rId15"/>
    <p:sldId id="505" r:id="rId16"/>
    <p:sldId id="509" r:id="rId17"/>
    <p:sldId id="510" r:id="rId18"/>
    <p:sldId id="511" r:id="rId19"/>
    <p:sldId id="512" r:id="rId20"/>
    <p:sldId id="513" r:id="rId21"/>
    <p:sldId id="515" r:id="rId22"/>
    <p:sldId id="514" r:id="rId23"/>
    <p:sldId id="508" r:id="rId24"/>
    <p:sldId id="506" r:id="rId25"/>
    <p:sldId id="517" r:id="rId26"/>
    <p:sldId id="518" r:id="rId27"/>
    <p:sldId id="519" r:id="rId28"/>
    <p:sldId id="520" r:id="rId29"/>
    <p:sldId id="523" r:id="rId30"/>
    <p:sldId id="521" r:id="rId31"/>
    <p:sldId id="524" r:id="rId32"/>
    <p:sldId id="525" r:id="rId33"/>
    <p:sldId id="526" r:id="rId34"/>
    <p:sldId id="527" r:id="rId35"/>
    <p:sldId id="503" r:id="rId36"/>
    <p:sldId id="496" r:id="rId37"/>
    <p:sldId id="446" r:id="rId38"/>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64815" autoAdjust="0"/>
  </p:normalViewPr>
  <p:slideViewPr>
    <p:cSldViewPr snapToGrid="0">
      <p:cViewPr>
        <p:scale>
          <a:sx n="75" d="100"/>
          <a:sy n="75" d="100"/>
        </p:scale>
        <p:origin x="2214" y="474"/>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CRUD cycle.</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maintenance in 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the client that processing is complete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Now lets talk about the failures</a:t>
            </a:r>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Talking about</a:t>
            </a:r>
            <a:r>
              <a:rPr lang="en-US" baseline="0" dirty="0" smtClean="0"/>
              <a:t> failures on these types of interaction (sync and </a:t>
            </a:r>
            <a:r>
              <a:rPr lang="en-US" baseline="0" dirty="0" err="1" smtClean="0"/>
              <a:t>async</a:t>
            </a:r>
            <a:r>
              <a:rPr lang="en-US" baseline="0" dirty="0" smtClean="0"/>
              <a:t>)</a:t>
            </a:r>
            <a:r>
              <a:rPr lang="ru-RU" baseline="0" dirty="0" smtClean="0"/>
              <a:t>:</a:t>
            </a:r>
          </a:p>
          <a:p>
            <a:r>
              <a:rPr lang="en-US" baseline="0" dirty="0" smtClean="0"/>
              <a:t>We 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a:t>
            </a:r>
            <a:r>
              <a:rPr lang="en-US" baseline="0" dirty="0" err="1" smtClean="0"/>
              <a:t>forsee</a:t>
            </a:r>
            <a:r>
              <a:rPr lang="en-US" baseline="0" dirty="0" smtClean="0"/>
              <a:t> ??? and 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tries to fix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Initially I wanted to speak</a:t>
            </a:r>
            <a:r>
              <a:rPr lang="en-US" baseline="0" dirty="0" smtClean="0"/>
              <a:t> about scaling on this slide. And you probably would want to hear about scaling, how we dynamically add new servers, distribute the load etc.</a:t>
            </a:r>
          </a:p>
          <a:p>
            <a:r>
              <a:rPr lang="en-US" baseline="0" dirty="0" smtClean="0"/>
              <a:t>But in reality…</a:t>
            </a:r>
          </a:p>
          <a:p>
            <a:r>
              <a:rPr lang="en-US" baseline="0" dirty="0" smtClean="0"/>
              <a:t>In reality our applications are not targeted for huge loads and as result, high performance is not the major requirement for most of our applications. Instead, the major requirement is reliability (maybe this explains why the whole talk was devoted mainly to how handle failures and simplify system diagnostics).</a:t>
            </a:r>
          </a:p>
          <a:p>
            <a:r>
              <a:rPr lang="en-US" baseline="0" dirty="0" smtClean="0"/>
              <a:t>One more good point in ensuring reliability of a system is failover.</a:t>
            </a:r>
          </a:p>
          <a:p>
            <a:r>
              <a:rPr lang="en-US" baseline="0" dirty="0" smtClean="0"/>
              <a:t>For failover we use number 2. Each application or storage exists on production in two instances</a:t>
            </a:r>
          </a:p>
          <a:p>
            <a:r>
              <a:rPr lang="en-US" baseline="0" dirty="0" smtClean="0"/>
              <a:t>In front of tomcat we have amazon balancer to distribute the load and exclude one tomcat instance if it fails, redirecting all user requests to second instance</a:t>
            </a:r>
          </a:p>
          <a:p>
            <a:r>
              <a:rPr lang="en-US" baseline="0" dirty="0" smtClean="0"/>
              <a:t>Scheduled activities that we run at fixed time should happen only once at a given time and we can’t explicitly turn it off on one instance of application, because if the instance with enabled jobs fails, we loose the scheduled activities. But quartz clustering feature allows to do failover – if application instance crashes, second instance will start running those scheduled activities</a:t>
            </a:r>
          </a:p>
          <a:p>
            <a:r>
              <a:rPr lang="en-US" baseline="0" dirty="0" smtClean="0"/>
              <a:t>Also there are cases when for example, we need to read file from ftp, process it and delete, but do this only once. And if we implement this consumer, it will run inside two application instances and start consuming the same file in parallel, what is not what we want. But if we implement consumer using Camel, it has a nice feature that allows an application to register in centralized service like zookeeper and enable routes that become active and consuming on one host only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7821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dirty="0" smtClean="0"/>
              <a:t>On</a:t>
            </a:r>
            <a:r>
              <a:rPr lang="en-US" baseline="0" dirty="0" smtClean="0"/>
              <a:t> this slide you can see the tech stack we are using on a project.</a:t>
            </a:r>
          </a:p>
          <a:p>
            <a:pPr marL="0" indent="0">
              <a:buFontTx/>
              <a:buNone/>
            </a:pPr>
            <a:r>
              <a:rPr lang="en-US" baseline="0" dirty="0" smtClean="0"/>
              <a:t>Key note here is that though </a:t>
            </a:r>
            <a:r>
              <a:rPr lang="en-US" baseline="0" dirty="0" err="1" smtClean="0"/>
              <a:t>microservices</a:t>
            </a:r>
            <a:r>
              <a:rPr lang="en-US" baseline="0" dirty="0" smtClean="0"/>
              <a:t> support and encourage polyglot persistence, polyglot platform (use other </a:t>
            </a:r>
            <a:r>
              <a:rPr lang="en-US" baseline="0" dirty="0" err="1" smtClean="0"/>
              <a:t>langs</a:t>
            </a:r>
            <a:r>
              <a:rPr lang="en-US" baseline="0" dirty="0" smtClean="0"/>
              <a:t> that suit better), polyglot pretty everything, we strive to have core technologies unified. So we do not use anything except java, we have only one build tool – </a:t>
            </a:r>
            <a:r>
              <a:rPr lang="en-US" baseline="0" dirty="0" err="1" smtClean="0"/>
              <a:t>gradle</a:t>
            </a:r>
            <a:r>
              <a:rPr lang="en-US" baseline="0" dirty="0" smtClean="0"/>
              <a:t>, deploy on tomcat only etc. We use one deploy tool, one monitoring tool, one log collecting tool. This helps to ensure we do not have duplication of tools that would require doubled IT support. This helps to ensure we have expertise – maybe not wide covering several similar tools, but narrow – specializing in one tool.</a:t>
            </a:r>
          </a:p>
          <a:p>
            <a:pPr marL="0" indent="0">
              <a:buFontTx/>
              <a:buNone/>
            </a:pPr>
            <a:r>
              <a:rPr lang="en-US" baseline="0" dirty="0" smtClean="0"/>
              <a:t>Event for persistence and integration (in the middle column of slide), project feels free to choose type of storage that suits better (be it document storage, file storage or search engine), but within the type of storage, there is only one approved option.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11361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is orientation around??? Business capabilities</a:t>
            </a:r>
          </a:p>
          <a:p>
            <a:r>
              <a:rPr lang="en-US" baseline="0" dirty="0" smtClean="0"/>
              <a:t>With 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So separate services are created for different customer needs. They are created by separate teams, and each team is responsible for its own one. Including production support.</a:t>
            </a:r>
          </a:p>
          <a:p>
            <a:r>
              <a:rPr lang="en-US" baseline="0" dirty="0" smtClean="0"/>
              <a:t>Different issues raised on production, force team to create additional tools and applications to help to diagnose and maintain product. In our case, we created completely new additional application that was not even planned but helped us with support. It allows to </a:t>
            </a:r>
          </a:p>
          <a:p>
            <a:pPr marL="171450" indent="-171450">
              <a:buFontTx/>
              <a:buChar char="-"/>
            </a:pPr>
            <a:r>
              <a:rPr lang="en-US" baseline="0" dirty="0" smtClean="0"/>
              <a:t>Look at inner state of system</a:t>
            </a:r>
          </a:p>
          <a:p>
            <a:pPr marL="171450" indent="-171450">
              <a:buFontTx/>
              <a:buChar char="-"/>
            </a:pPr>
            <a:r>
              <a:rPr lang="en-US" baseline="0" dirty="0" smtClean="0"/>
              <a:t>View and Change details of orders</a:t>
            </a:r>
          </a:p>
          <a:p>
            <a:pPr marL="171450" indent="-171450">
              <a:buFontTx/>
              <a:buChar char="-"/>
            </a:pPr>
            <a:r>
              <a:rPr lang="en-US" baseline="0" dirty="0" smtClean="0"/>
              <a:t>Other support staff</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16 applications / services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224973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dirty="0" smtClean="0"/>
              <a:t>System is too big</a:t>
            </a:r>
          </a:p>
          <a:p>
            <a:pPr marL="514350" lvl="1" indent="-171450">
              <a:buFontTx/>
              <a:buChar char="-"/>
            </a:pPr>
            <a:r>
              <a:rPr lang="en-US" dirty="0" smtClean="0"/>
              <a:t>and it just does not fit on one</a:t>
            </a:r>
            <a:r>
              <a:rPr lang="en-US" baseline="0" dirty="0" smtClean="0"/>
              <a:t> server</a:t>
            </a:r>
            <a:endParaRPr lang="ru-RU" dirty="0" smtClean="0"/>
          </a:p>
          <a:p>
            <a:pPr marL="171450" lvl="0" indent="-171450">
              <a:buFontTx/>
              <a:buChar char="-"/>
            </a:pPr>
            <a:r>
              <a:rPr lang="en-US" dirty="0" smtClean="0"/>
              <a:t>Team is too big</a:t>
            </a:r>
            <a:endParaRPr lang="ru-RU" baseline="0" dirty="0" smtClean="0"/>
          </a:p>
          <a:p>
            <a:pPr marL="628650" lvl="1" indent="-171450">
              <a:buFontTx/>
              <a:buChar char="-"/>
            </a:pPr>
            <a:r>
              <a:rPr lang="en-US" baseline="0" dirty="0" smtClean="0"/>
              <a:t>And distributed</a:t>
            </a:r>
            <a:endParaRPr lang="ru-RU" dirty="0" smtClean="0"/>
          </a:p>
          <a:p>
            <a:pPr marL="171450" indent="-171450">
              <a:buFontTx/>
              <a:buChar char="-"/>
            </a:pPr>
            <a:r>
              <a:rPr lang="en-US" dirty="0" smtClean="0"/>
              <a:t>System is</a:t>
            </a:r>
            <a:r>
              <a:rPr lang="en-US" baseline="0" dirty="0" smtClean="0"/>
              <a:t> too complicated</a:t>
            </a:r>
            <a:endParaRPr lang="ru-RU" dirty="0" smtClean="0"/>
          </a:p>
          <a:p>
            <a:pPr marL="628650" lvl="1" indent="-171450">
              <a:buFontTx/>
              <a:buChar char="-"/>
            </a:pPr>
            <a:r>
              <a:rPr lang="en-US" dirty="0" smtClean="0"/>
              <a:t>Complicated to understand</a:t>
            </a:r>
            <a:endParaRPr lang="ru-RU" dirty="0" smtClean="0"/>
          </a:p>
          <a:p>
            <a:pPr marL="628650" lvl="1" indent="-171450">
              <a:buFontTx/>
              <a:buChar char="-"/>
            </a:pPr>
            <a:r>
              <a:rPr lang="en-US" dirty="0" smtClean="0"/>
              <a:t>Complicated to develop</a:t>
            </a:r>
            <a:endParaRPr lang="ru-RU" dirty="0" smtClean="0"/>
          </a:p>
          <a:p>
            <a:pPr marL="628650" lvl="1" indent="-171450">
              <a:buFontTx/>
              <a:buChar char="-"/>
            </a:pPr>
            <a:r>
              <a:rPr lang="en-US" dirty="0" smtClean="0"/>
              <a:t>Complicated to deploy</a:t>
            </a:r>
            <a:endParaRPr lang="ru-RU" dirty="0" smtClean="0"/>
          </a:p>
          <a:p>
            <a:pPr marL="628650" lvl="1" indent="-171450">
              <a:buFontTx/>
              <a:buChar char="-"/>
            </a:pPr>
            <a:endParaRPr lang="ru-RU" dirty="0" smtClean="0"/>
          </a:p>
          <a:p>
            <a:pPr marL="457200" lvl="1" indent="0">
              <a:buFontTx/>
              <a:buNone/>
            </a:pPr>
            <a:r>
              <a:rPr lang="en-US" dirty="0" smtClean="0"/>
              <a:t>In this case splitting</a:t>
            </a:r>
            <a:r>
              <a:rPr lang="en-US" baseline="0" dirty="0" smtClean="0"/>
              <a:t> it into services won’t solve the complexity problem but allows to abstract away</a:t>
            </a:r>
            <a:endParaRPr lang="ru-RU" dirty="0" smtClean="0"/>
          </a:p>
          <a:p>
            <a:pPr marL="171450" lvl="0" indent="-171450">
              <a:buFontTx/>
              <a:buChar char="-"/>
            </a:pPr>
            <a:r>
              <a:rPr lang="en-US" dirty="0" smtClean="0"/>
              <a:t>System is too new</a:t>
            </a:r>
            <a:endParaRPr lang="ru-RU" baseline="0" dirty="0" smtClean="0"/>
          </a:p>
          <a:p>
            <a:pPr marL="628650" lvl="1" indent="-171450">
              <a:buFontTx/>
              <a:buChar char="-"/>
            </a:pPr>
            <a:r>
              <a:rPr lang="en-US" baseline="0" dirty="0" smtClean="0"/>
              <a:t>Allows to isolate legacy applications as more </a:t>
            </a:r>
            <a:r>
              <a:rPr lang="en-US" baseline="0" dirty="0" err="1" smtClean="0"/>
              <a:t>microservices</a:t>
            </a:r>
            <a:endParaRPr lang="ru-RU" baseline="0" dirty="0" smtClean="0"/>
          </a:p>
          <a:p>
            <a:pPr marL="1085850" lvl="2" indent="-171450">
              <a:buFontTx/>
              <a:buChar char="-"/>
            </a:pPr>
            <a:r>
              <a:rPr lang="ru-RU" baseline="0" dirty="0" smtClean="0"/>
              <a:t>Именно так и зародилось наше приложение</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1" dirty="0" smtClean="0">
                <a:solidFill>
                  <a:srgbClr val="FF0000"/>
                </a:solidFill>
              </a:rPr>
              <a:t>For </a:t>
            </a:r>
            <a:r>
              <a:rPr lang="en-US" b="1" dirty="0" err="1" smtClean="0">
                <a:solidFill>
                  <a:srgbClr val="FF0000"/>
                </a:solidFill>
              </a:rPr>
              <a:t>microservices</a:t>
            </a:r>
            <a:r>
              <a:rPr lang="en-US" b="1" baseline="0" dirty="0" smtClean="0">
                <a:solidFill>
                  <a:srgbClr val="FF0000"/>
                </a:solidFill>
              </a:rPr>
              <a:t> its important to abstract away from infrastructure and define minimum requirements for environment preparation???</a:t>
            </a:r>
            <a:endParaRPr lang="en-US" b="1" dirty="0" smtClean="0">
              <a:solidFill>
                <a:srgbClr val="FF0000"/>
              </a:solidFill>
            </a:endParaRPr>
          </a:p>
          <a:p>
            <a:r>
              <a:rPr lang="en-US" baseline="0" dirty="0" smtClean="0"/>
              <a:t>It’s 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p>
          <a:p>
            <a:pPr marL="171450" indent="-171450">
              <a:buFontTx/>
              <a:buChar char="-"/>
            </a:pPr>
            <a:r>
              <a:rPr lang="en-US" baseline="0" dirty="0" smtClean="0"/>
              <a:t>Managing application release using CI. Jenkins always checks application can compile and pass tests. Also Jenkins helps to build and deploy final application version on integration environment to check integration</a:t>
            </a:r>
            <a:r>
              <a:rPr lang="ru-RU" baseline="0" dirty="0" smtClean="0"/>
              <a:t>.</a:t>
            </a:r>
          </a:p>
          <a:p>
            <a:pPr marL="171450" indent="-171450">
              <a:buFontTx/>
              <a:buChar char="-"/>
            </a:pPr>
            <a:r>
              <a:rPr lang="en-US" baseline="0" dirty="0" smtClean="0"/>
              <a:t>Deploy is one-button deployment</a:t>
            </a:r>
            <a:endParaRPr lang="ru-RU" baseline="0" dirty="0" smtClean="0"/>
          </a:p>
          <a:p>
            <a:pPr marL="171450" indent="-171450">
              <a:buFontTx/>
              <a:buChar cha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p>
          <a:p>
            <a:pPr marL="171450" indent="-171450">
              <a:buFontTx/>
              <a:buChar char="-"/>
            </a:pPr>
            <a:r>
              <a:rPr lang="en-US" baseline="0" dirty="0" smtClean="0"/>
              <a:t>But already existing data in database should be migrated too. We need to adapt them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These scripts are executed during deployment procedure (so it is still one-button deploy)</a:t>
            </a:r>
          </a:p>
          <a:p>
            <a:pPr marL="171450" indent="-171450">
              <a:buFontTx/>
              <a:buChar char="-"/>
            </a:pPr>
            <a:r>
              <a:rPr lang="en-US" baseline="0" dirty="0" smtClean="0"/>
              <a:t>Deployment is automated to first check current snapshot version to be passing </a:t>
            </a:r>
            <a:r>
              <a:rPr lang="en-US" baseline="0" dirty="0" err="1" smtClean="0"/>
              <a:t>dev</a:t>
            </a:r>
            <a:r>
              <a:rPr lang="en-US" baseline="0" dirty="0" smtClean="0"/>
              <a:t> smoke tests (unit / integration tests), then to release application</a:t>
            </a:r>
            <a:endParaRPr lang="ru-RU" baseline="0" dirty="0" smtClean="0"/>
          </a:p>
          <a:p>
            <a:pPr marL="171450" indent="-171450">
              <a:buFontTx/>
              <a:buChar char="-"/>
            </a:pPr>
            <a:r>
              <a:rPr lang="en-US" baseline="0" dirty="0" smtClean="0"/>
              <a:t>Infrastructure setup (installing java version, application server, even the Operating system itself) is automated with help of chef scripts</a:t>
            </a:r>
          </a:p>
          <a:p>
            <a:pPr marL="171450" indent="-171450">
              <a:buFontTx/>
              <a:buChar char="-"/>
            </a:pPr>
            <a:r>
              <a:rPr lang="en-US" baseline="0" dirty="0" smtClean="0"/>
              <a:t>Last part – installed application is verified using automated user acceptance testing</a:t>
            </a:r>
          </a:p>
          <a:p>
            <a:pPr marL="0" indent="0">
              <a:buFontTx/>
              <a:buNone/>
            </a:pPr>
            <a:r>
              <a:rPr lang="en-US" baseline="0" dirty="0" smtClean="0"/>
              <a:t>Frankly speaking, not every step from workflow is fully covered (like acceptance tests cover not all applications), but we are working on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product control decentralization when separate teams</a:t>
            </a:r>
            <a:r>
              <a:rPr lang="en-US" baseline="0" dirty="0" smtClean="0"/>
              <a:t> work on separate parts</a:t>
            </a:r>
          </a:p>
          <a:p>
            <a:r>
              <a:rPr lang="en-US" baseline="0" dirty="0" smtClean="0"/>
              <a:t>Next we will take a look at another kind of decentralization, this time it would be decentralization 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38654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 general, protocol</a:t>
            </a:r>
            <a:r>
              <a:rPr lang="en-US" baseline="0" dirty="0" smtClean="0"/>
              <a:t> of interaction can be any, but most popular are:</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ru-RU" baseline="0" dirty="0" smtClean="0"/>
              <a:t>Также важное правило при проектировании РЕСТ АПИ – состояние клиента (сессии) не хранятся на сервере. Каждый вызов РЕСТ сервиса самодостаточен и может быть перенаправлен на совсем другой сервер чем предыдущий вызов. Таким образом </a:t>
            </a:r>
            <a:r>
              <a:rPr lang="ru-RU" baseline="0" dirty="0" err="1" smtClean="0"/>
              <a:t>микросервисы</a:t>
            </a:r>
            <a:r>
              <a:rPr lang="ru-RU" baseline="0" dirty="0" smtClean="0"/>
              <a:t> позволяют горизонтально масштабироваться</a:t>
            </a:r>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178504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png"/><Relationship Id="rId18" Type="http://schemas.openxmlformats.org/officeDocument/2006/relationships/image" Target="../media/image27.png"/><Relationship Id="rId3" Type="http://schemas.openxmlformats.org/officeDocument/2006/relationships/image" Target="../media/image15.jpeg"/><Relationship Id="rId7" Type="http://schemas.openxmlformats.org/officeDocument/2006/relationships/image" Target="../media/image13.png"/><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notesSlide" Target="../notesSlides/notesSlide29.xml"/><Relationship Id="rId16"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2.jpeg"/><Relationship Id="rId15" Type="http://schemas.openxmlformats.org/officeDocument/2006/relationships/image" Target="../media/image24.png"/><Relationship Id="rId10" Type="http://schemas.openxmlformats.org/officeDocument/2006/relationships/image" Target="../media/image20.png"/><Relationship Id="rId19" Type="http://schemas.openxmlformats.org/officeDocument/2006/relationships/comments" Target="../comments/comment3.xml"/><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p>
        </p:txBody>
      </p:sp>
      <p:sp>
        <p:nvSpPr>
          <p:cNvPr id="2" name="Прямоугольник 1"/>
          <p:cNvSpPr/>
          <p:nvPr/>
        </p:nvSpPr>
        <p:spPr>
          <a:xfrm>
            <a:off x="264695" y="699516"/>
            <a:ext cx="6593305" cy="3693319"/>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Sync</a:t>
            </a:r>
            <a:endParaRPr lang="en-US" sz="2000" b="1" dirty="0"/>
          </a:p>
          <a:p>
            <a:pPr>
              <a:lnSpc>
                <a:spcPct val="150000"/>
              </a:lnSpc>
              <a:buClr>
                <a:schemeClr val="accent3">
                  <a:lumMod val="75000"/>
                </a:schemeClr>
              </a:buClr>
              <a:buFont typeface="Arial" pitchFamily="34" charset="0"/>
              <a:buChar char="•"/>
            </a:pPr>
            <a:r>
              <a:rPr lang="en-US" sz="2000" b="1" dirty="0" smtClean="0"/>
              <a:t> </a:t>
            </a:r>
            <a:r>
              <a:rPr lang="en-US" sz="2000" b="1" dirty="0" err="1" smtClean="0"/>
              <a:t>Async</a:t>
            </a:r>
            <a:endParaRPr lang="en-US" sz="2000" b="1" dirty="0"/>
          </a:p>
          <a:p>
            <a:pPr>
              <a:lnSpc>
                <a:spcPct val="150000"/>
              </a:lnSpc>
              <a:buClr>
                <a:schemeClr val="accent3">
                  <a:lumMod val="75000"/>
                </a:schemeClr>
              </a:buClr>
              <a:buFont typeface="Arial" pitchFamily="34" charset="0"/>
              <a:buChar char="•"/>
            </a:pPr>
            <a:r>
              <a:rPr lang="en-US" sz="2000" b="1" dirty="0" smtClean="0"/>
              <a:t> Failures</a:t>
            </a:r>
            <a:endParaRPr lang="ru-RU" sz="1800"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66459" y="942638"/>
            <a:ext cx="8432800" cy="3908762"/>
          </a:xfrm>
          <a:prstGeom prst="rect">
            <a:avLst/>
          </a:prstGeom>
        </p:spPr>
        <p:txBody>
          <a:bodyPr wrap="square">
            <a:spAutoFit/>
          </a:bodyPr>
          <a:lstStyle/>
          <a:p>
            <a:pPr marL="571500" indent="-571500">
              <a:buClr>
                <a:schemeClr val="accent3">
                  <a:lumMod val="75000"/>
                </a:schemeClr>
              </a:buClr>
              <a:buFont typeface="Arial" pitchFamily="34" charset="0"/>
              <a:buChar char="•"/>
            </a:pPr>
            <a:r>
              <a:rPr lang="en-US" sz="2400" dirty="0" smtClean="0"/>
              <a:t>As fast as possible</a:t>
            </a:r>
          </a:p>
          <a:p>
            <a:pPr marL="914400" lvl="1" indent="-457200">
              <a:buClr>
                <a:schemeClr val="accent3">
                  <a:lumMod val="75000"/>
                </a:schemeClr>
              </a:buClr>
              <a:buFont typeface="Arial" pitchFamily="34" charset="0"/>
              <a:buChar char="•"/>
            </a:pPr>
            <a:r>
              <a:rPr lang="en-US" sz="2000" dirty="0" smtClean="0"/>
              <a:t>Everything what requires user attention</a:t>
            </a:r>
          </a:p>
          <a:p>
            <a:pPr marL="1371600" lvl="2" indent="-457200">
              <a:buClr>
                <a:schemeClr val="accent3">
                  <a:lumMod val="75000"/>
                </a:schemeClr>
              </a:buClr>
              <a:buFont typeface="Wingdings" pitchFamily="2" charset="2"/>
              <a:buChar char="ü"/>
            </a:pPr>
            <a:r>
              <a:rPr lang="en-US" sz="1800" dirty="0" smtClean="0"/>
              <a:t>otherwise </a:t>
            </a:r>
            <a:r>
              <a:rPr lang="en-US" sz="1800" dirty="0" err="1" smtClean="0"/>
              <a:t>async</a:t>
            </a:r>
            <a:endParaRPr lang="en-US" sz="18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571500" indent="-571500">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buClr>
                <a:schemeClr val="accent3">
                  <a:lumMod val="75000"/>
                </a:schemeClr>
              </a:buClr>
              <a:buFont typeface="Arial" pitchFamily="34" charset="0"/>
              <a:buChar char="•"/>
            </a:pPr>
            <a:r>
              <a:rPr lang="en-US" sz="2400" dirty="0" smtClean="0"/>
              <a:t>Use cache</a:t>
            </a:r>
            <a:endParaRPr lang="en-US" sz="2800" dirty="0" smtClean="0"/>
          </a:p>
          <a:p>
            <a:pPr marL="914400" lvl="1" indent="-457200">
              <a:buClr>
                <a:schemeClr val="accent3">
                  <a:lumMod val="75000"/>
                </a:schemeClr>
              </a:buClr>
              <a:buFont typeface="Arial" pitchFamily="34" charset="0"/>
              <a:buChar char="•"/>
            </a:pPr>
            <a:r>
              <a:rPr lang="en-US" sz="2000" dirty="0" smtClean="0"/>
              <a:t>Guava in-process cache</a:t>
            </a:r>
          </a:p>
          <a:p>
            <a:pPr marL="1371600" lvl="2" indent="-457200">
              <a:buClr>
                <a:schemeClr val="accent3">
                  <a:lumMod val="75000"/>
                </a:schemeClr>
              </a:buClr>
              <a:buFont typeface="Wingdings" pitchFamily="2" charset="2"/>
              <a:buChar char="ü"/>
            </a:pPr>
            <a:r>
              <a:rPr lang="en-US" sz="1800" dirty="0" smtClean="0"/>
              <a:t>For small sized data</a:t>
            </a:r>
            <a:endParaRPr lang="ru-RU" sz="1800" dirty="0"/>
          </a:p>
          <a:p>
            <a:pPr marL="1371600" lvl="2" indent="-457200">
              <a:buFont typeface="Arial" pitchFamily="34" charset="0"/>
              <a:buChar char="•"/>
            </a:pPr>
            <a:endParaRPr lang="en-US" sz="2000" dirty="0" smtClean="0"/>
          </a:p>
        </p:txBody>
      </p:sp>
      <p:sp>
        <p:nvSpPr>
          <p:cNvPr id="5" name="Скругленный прямоугольник 4"/>
          <p:cNvSpPr/>
          <p:nvPr/>
        </p:nvSpPr>
        <p:spPr>
          <a:xfrm>
            <a:off x="1028401" y="2301753"/>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273958"/>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273958"/>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463491"/>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2754304"/>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2147864"/>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477174"/>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2768189"/>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2120070"/>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613696"/>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2182534"/>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Miscroservice</a:t>
            </a:r>
            <a:r>
              <a:rPr lang="en-US" dirty="0" smtClean="0">
                <a:solidFill>
                  <a:schemeClr val="bg1">
                    <a:lumMod val="75000"/>
                  </a:schemeClr>
                </a:solidFill>
              </a:rPr>
              <a:t> </a:t>
            </a: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buClr>
                <a:schemeClr val="accent3">
                  <a:lumMod val="75000"/>
                </a:schemeClr>
              </a:buClr>
              <a:buFont typeface="Arial" pitchFamily="34" charset="0"/>
              <a:buChar char="•"/>
            </a:pPr>
            <a:r>
              <a:rPr lang="en-US" sz="1600" dirty="0" smtClean="0"/>
              <a:t>Intro</a:t>
            </a:r>
            <a:endParaRPr lang="ru-RU" sz="1600" dirty="0"/>
          </a:p>
          <a:p>
            <a:pPr marL="285750" indent="-285750">
              <a:buClr>
                <a:schemeClr val="accent3">
                  <a:lumMod val="75000"/>
                </a:schemeClr>
              </a:buClr>
              <a:buFont typeface="Arial" pitchFamily="34" charset="0"/>
              <a:buChar char="•"/>
            </a:pPr>
            <a:r>
              <a:rPr lang="en-US" sz="1600" dirty="0" smtClean="0"/>
              <a:t>Team</a:t>
            </a:r>
            <a:endParaRPr lang="ru-RU" sz="1600" dirty="0"/>
          </a:p>
          <a:p>
            <a:pPr marL="285750" indent="-285750">
              <a:buClr>
                <a:schemeClr val="accent3">
                  <a:lumMod val="75000"/>
                </a:schemeClr>
              </a:buClr>
              <a:buFont typeface="Arial" pitchFamily="34" charset="0"/>
              <a:buChar char="•"/>
            </a:pPr>
            <a:r>
              <a:rPr lang="en-US" sz="1600" dirty="0" smtClean="0"/>
              <a:t>Infrastructure</a:t>
            </a:r>
            <a:endParaRPr lang="ru-RU" sz="1600" dirty="0"/>
          </a:p>
          <a:p>
            <a:pPr marL="285750" indent="-285750">
              <a:buClr>
                <a:schemeClr val="accent3">
                  <a:lumMod val="75000"/>
                </a:schemeClr>
              </a:buClr>
              <a:buFont typeface="Arial" pitchFamily="34" charset="0"/>
              <a:buChar char="•"/>
            </a:pPr>
            <a:r>
              <a:rPr lang="en-US" sz="1600" b="1" dirty="0" err="1" smtClean="0"/>
              <a:t>Microservices</a:t>
            </a:r>
            <a:r>
              <a:rPr lang="en-US" sz="1600" b="1" dirty="0" smtClean="0"/>
              <a:t> Design</a:t>
            </a:r>
          </a:p>
          <a:p>
            <a:pPr marL="1028700" lvl="1">
              <a:lnSpc>
                <a:spcPct val="120000"/>
              </a:lnSpc>
              <a:buClr>
                <a:schemeClr val="accent3">
                  <a:lumMod val="75000"/>
                </a:schemeClr>
              </a:buClr>
              <a:buFont typeface="Arial" pitchFamily="34" charset="0"/>
              <a:buChar char="•"/>
            </a:pPr>
            <a:r>
              <a:rPr lang="en-US" sz="1600" b="1" dirty="0" smtClean="0"/>
              <a:t>Data</a:t>
            </a:r>
          </a:p>
          <a:p>
            <a:pPr marL="1028700" lvl="1">
              <a:lnSpc>
                <a:spcPct val="120000"/>
              </a:lnSpc>
              <a:buClr>
                <a:schemeClr val="accent3">
                  <a:lumMod val="75000"/>
                </a:schemeClr>
              </a:buClr>
              <a:buFont typeface="Arial" pitchFamily="34" charset="0"/>
              <a:buChar char="•"/>
            </a:pPr>
            <a:r>
              <a:rPr lang="en-US" sz="1600" b="1" dirty="0" smtClean="0"/>
              <a:t>Interaction</a:t>
            </a:r>
          </a:p>
          <a:p>
            <a:pPr marL="1428750" lvl="2">
              <a:lnSpc>
                <a:spcPct val="120000"/>
              </a:lnSpc>
              <a:buClr>
                <a:schemeClr val="accent3">
                  <a:lumMod val="75000"/>
                </a:schemeClr>
              </a:buClr>
              <a:buFont typeface="Arial" pitchFamily="34" charset="0"/>
              <a:buChar char="•"/>
            </a:pPr>
            <a:r>
              <a:rPr lang="en-US" sz="1600" b="1" dirty="0" smtClean="0"/>
              <a:t>Protocols</a:t>
            </a:r>
          </a:p>
          <a:p>
            <a:pPr marL="1428750" lvl="2">
              <a:lnSpc>
                <a:spcPct val="120000"/>
              </a:lnSpc>
              <a:buClr>
                <a:schemeClr val="accent3">
                  <a:lumMod val="75000"/>
                </a:schemeClr>
              </a:buClr>
              <a:buFont typeface="Arial" pitchFamily="34" charset="0"/>
              <a:buChar char="•"/>
            </a:pPr>
            <a:r>
              <a:rPr lang="en-US" sz="1600" b="1" dirty="0" smtClean="0"/>
              <a:t>Sync/</a:t>
            </a:r>
            <a:r>
              <a:rPr lang="en-US" sz="1600" b="1" dirty="0" err="1" smtClean="0"/>
              <a:t>Async</a:t>
            </a:r>
            <a:endParaRPr lang="en-US" sz="1600" b="1" dirty="0" smtClean="0"/>
          </a:p>
          <a:p>
            <a:pPr marL="1428750" lvl="2">
              <a:lnSpc>
                <a:spcPct val="120000"/>
              </a:lnSpc>
              <a:buClr>
                <a:schemeClr val="accent3">
                  <a:lumMod val="75000"/>
                </a:schemeClr>
              </a:buClr>
              <a:buFont typeface="Arial" pitchFamily="34" charset="0"/>
              <a:buChar char="•"/>
            </a:pPr>
            <a:r>
              <a:rPr lang="en-US" sz="1600" b="1" dirty="0" smtClean="0"/>
              <a:t>Failures</a:t>
            </a:r>
          </a:p>
          <a:p>
            <a:pPr marL="1028700" lvl="1">
              <a:lnSpc>
                <a:spcPct val="120000"/>
              </a:lnSpc>
              <a:buClr>
                <a:schemeClr val="accent3">
                  <a:lumMod val="75000"/>
                </a:schemeClr>
              </a:buClr>
              <a:buFont typeface="Arial" pitchFamily="34" charset="0"/>
              <a:buChar char="•"/>
            </a:pPr>
            <a:r>
              <a:rPr lang="en-US" sz="1600" b="1" dirty="0" smtClean="0"/>
              <a:t>Logging</a:t>
            </a:r>
            <a:endParaRPr lang="ru-RU" sz="16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7884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4371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995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Automatic Redelivery</a:t>
            </a:r>
            <a:endParaRPr lang="en-US" sz="2000" dirty="0"/>
          </a:p>
          <a:p>
            <a:pPr lvl="2">
              <a:lnSpc>
                <a:spcPct val="120000"/>
              </a:lnSpc>
              <a:buClr>
                <a:schemeClr val="accent3">
                  <a:lumMod val="75000"/>
                </a:schemeClr>
              </a:buClr>
              <a:buFont typeface="Arial" pitchFamily="34" charset="0"/>
              <a:buChar char="•"/>
            </a:pPr>
            <a:r>
              <a:rPr lang="en-US" sz="2000" dirty="0" smtClean="0"/>
              <a:t> High </a:t>
            </a:r>
            <a:r>
              <a:rPr lang="en-US" sz="2000" dirty="0"/>
              <a:t>Availability (Load balancing)</a:t>
            </a:r>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1650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408" y="3186446"/>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Failover</a:t>
            </a:r>
            <a:endParaRPr lang="en-US" dirty="0"/>
          </a:p>
        </p:txBody>
      </p:sp>
      <p:pic>
        <p:nvPicPr>
          <p:cNvPr id="5"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65" y="892327"/>
            <a:ext cx="1749425" cy="8908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Картинки по запросу tomca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91" y="989204"/>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Картинки по запросу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132" y="955042"/>
            <a:ext cx="1535762" cy="704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 y="584237"/>
            <a:ext cx="1912140" cy="1446550"/>
          </a:xfrm>
          <a:prstGeom prst="rect">
            <a:avLst/>
          </a:prstGeom>
          <a:noFill/>
        </p:spPr>
        <p:txBody>
          <a:bodyPr wrap="square" rtlCol="0">
            <a:spAutoFit/>
          </a:bodyPr>
          <a:lstStyle/>
          <a:p>
            <a:r>
              <a:rPr lang="en-US" sz="8800" dirty="0" smtClean="0"/>
              <a:t>2 </a:t>
            </a:r>
            <a:endParaRPr lang="ru-RU" sz="8800" dirty="0"/>
          </a:p>
        </p:txBody>
      </p:sp>
      <p:sp>
        <p:nvSpPr>
          <p:cNvPr id="11" name="Умножение 10"/>
          <p:cNvSpPr/>
          <p:nvPr/>
        </p:nvSpPr>
        <p:spPr>
          <a:xfrm>
            <a:off x="946382" y="850312"/>
            <a:ext cx="914400" cy="914400"/>
          </a:xfrm>
          <a:prstGeom prst="mathMultiply">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TextBox 11"/>
          <p:cNvSpPr txBox="1"/>
          <p:nvPr/>
        </p:nvSpPr>
        <p:spPr>
          <a:xfrm>
            <a:off x="190500" y="1675812"/>
            <a:ext cx="323723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App Server</a:t>
            </a:r>
          </a:p>
          <a:p>
            <a:pPr marL="971550" lvl="2" indent="-285750">
              <a:lnSpc>
                <a:spcPct val="150000"/>
              </a:lnSpc>
              <a:buFont typeface="Arial" panose="020B0604020202020204" pitchFamily="34" charset="0"/>
              <a:buChar char="•"/>
            </a:pPr>
            <a:r>
              <a:rPr lang="en-US" sz="2000" dirty="0" smtClean="0"/>
              <a:t>Amazon ELB</a:t>
            </a:r>
          </a:p>
          <a:p>
            <a:pPr marL="285750" indent="-285750">
              <a:lnSpc>
                <a:spcPct val="150000"/>
              </a:lnSpc>
              <a:buFont typeface="Arial" panose="020B0604020202020204" pitchFamily="34" charset="0"/>
              <a:buChar char="•"/>
            </a:pPr>
            <a:r>
              <a:rPr lang="en-US" sz="2400" dirty="0" smtClean="0"/>
              <a:t>Schedule (Quartz)</a:t>
            </a:r>
          </a:p>
          <a:p>
            <a:pPr marL="971550" lvl="2" indent="-285750">
              <a:lnSpc>
                <a:spcPct val="150000"/>
              </a:lnSpc>
              <a:buFont typeface="Arial" panose="020B0604020202020204" pitchFamily="34" charset="0"/>
              <a:buChar char="•"/>
            </a:pPr>
            <a:r>
              <a:rPr lang="en-US" sz="2000" dirty="0" smtClean="0"/>
              <a:t>clustering in DB</a:t>
            </a:r>
          </a:p>
          <a:p>
            <a:pPr marL="285750" indent="-285750">
              <a:lnSpc>
                <a:spcPct val="150000"/>
              </a:lnSpc>
              <a:buFont typeface="Arial" panose="020B0604020202020204" pitchFamily="34" charset="0"/>
              <a:buChar char="•"/>
            </a:pPr>
            <a:r>
              <a:rPr lang="en-US" sz="2400" dirty="0" smtClean="0"/>
              <a:t>Routes (Camel)</a:t>
            </a:r>
          </a:p>
          <a:p>
            <a:pPr marL="971550" lvl="2" indent="-285750">
              <a:lnSpc>
                <a:spcPct val="150000"/>
              </a:lnSpc>
              <a:buFont typeface="Arial" panose="020B0604020202020204" pitchFamily="34" charset="0"/>
              <a:buChar char="•"/>
            </a:pPr>
            <a:r>
              <a:rPr lang="en-US" sz="2000" dirty="0" smtClean="0"/>
              <a:t>zookeeper policy</a:t>
            </a:r>
            <a:endParaRPr lang="ru-RU" sz="2000" dirty="0"/>
          </a:p>
        </p:txBody>
      </p:sp>
    </p:spTree>
    <p:extLst>
      <p:ext uri="{BB962C8B-B14F-4D97-AF65-F5344CB8AC3E}">
        <p14:creationId xmlns:p14="http://schemas.microsoft.com/office/powerpoint/2010/main" val="2067062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Картинки по запросу liqui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88" y="2475913"/>
            <a:ext cx="1476604" cy="977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spring framewor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87769"/>
            <a:ext cx="1481213" cy="776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1"/>
          </p:nvPr>
        </p:nvSpPr>
        <p:spPr/>
        <p:txBody>
          <a:bodyPr/>
          <a:lstStyle/>
          <a:p>
            <a:r>
              <a:rPr lang="en-US" dirty="0" smtClean="0"/>
              <a:t>What we use?</a:t>
            </a:r>
            <a:endParaRPr lang="en-US" dirty="0"/>
          </a:p>
        </p:txBody>
      </p:sp>
      <p:sp>
        <p:nvSpPr>
          <p:cNvPr id="2" name="AutoShape 2" descr="Картинки по запросу activem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Похожее изображени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377" y="1068118"/>
            <a:ext cx="1749425" cy="89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679" y="864958"/>
            <a:ext cx="688009" cy="369332"/>
          </a:xfrm>
          <a:prstGeom prst="rect">
            <a:avLst/>
          </a:prstGeom>
          <a:noFill/>
        </p:spPr>
        <p:txBody>
          <a:bodyPr wrap="none" rtlCol="0">
            <a:spAutoFit/>
          </a:bodyPr>
          <a:lstStyle/>
          <a:p>
            <a:r>
              <a:rPr lang="en-US" sz="1800" b="1" dirty="0" smtClean="0"/>
              <a:t>Core</a:t>
            </a:r>
            <a:endParaRPr lang="ru-RU" sz="1800" b="1" dirty="0"/>
          </a:p>
        </p:txBody>
      </p:sp>
      <p:sp>
        <p:nvSpPr>
          <p:cNvPr id="6" name="TextBox 5"/>
          <p:cNvSpPr txBox="1"/>
          <p:nvPr/>
        </p:nvSpPr>
        <p:spPr>
          <a:xfrm>
            <a:off x="2782551" y="850982"/>
            <a:ext cx="1366849" cy="369332"/>
          </a:xfrm>
          <a:prstGeom prst="rect">
            <a:avLst/>
          </a:prstGeom>
          <a:noFill/>
        </p:spPr>
        <p:txBody>
          <a:bodyPr wrap="none" rtlCol="0">
            <a:spAutoFit/>
          </a:bodyPr>
          <a:lstStyle/>
          <a:p>
            <a:r>
              <a:rPr lang="en-US" sz="1800" b="1" dirty="0" smtClean="0"/>
              <a:t>Integration</a:t>
            </a:r>
            <a:endParaRPr lang="ru-RU" sz="1800" b="1" dirty="0"/>
          </a:p>
        </p:txBody>
      </p:sp>
      <p:sp>
        <p:nvSpPr>
          <p:cNvPr id="7" name="TextBox 6"/>
          <p:cNvSpPr txBox="1"/>
          <p:nvPr/>
        </p:nvSpPr>
        <p:spPr>
          <a:xfrm>
            <a:off x="5338125" y="870052"/>
            <a:ext cx="984565" cy="369332"/>
          </a:xfrm>
          <a:prstGeom prst="rect">
            <a:avLst/>
          </a:prstGeom>
          <a:noFill/>
        </p:spPr>
        <p:txBody>
          <a:bodyPr wrap="none" rtlCol="0">
            <a:spAutoFit/>
          </a:bodyPr>
          <a:lstStyle/>
          <a:p>
            <a:r>
              <a:rPr lang="en-US" sz="1800" b="1" dirty="0" err="1" smtClean="0"/>
              <a:t>DevOps</a:t>
            </a:r>
            <a:endParaRPr lang="ru-RU" sz="1800" b="1" dirty="0"/>
          </a:p>
        </p:txBody>
      </p:sp>
      <p:sp>
        <p:nvSpPr>
          <p:cNvPr id="8" name="AutoShape 6" descr="Картинки по запросу java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Картинки по запросу java 8"/>
          <p:cNvSpPr>
            <a:spLocks noChangeAspect="1" noChangeArrowheads="1"/>
          </p:cNvSpPr>
          <p:nvPr/>
        </p:nvSpPr>
        <p:spPr bwMode="auto">
          <a:xfrm>
            <a:off x="1321738" y="3237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по запросу java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3" y="1320350"/>
            <a:ext cx="926568" cy="989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tomca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58" y="3792507"/>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grad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 y="3349121"/>
            <a:ext cx="1586354" cy="4433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Картинки по запросу spring mvc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2" y="2794526"/>
            <a:ext cx="1749425" cy="4944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Картинки по запросу apache cam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273" y="1781349"/>
            <a:ext cx="1479038" cy="72468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ки по запросу elasticsearch"/>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966" y="3160264"/>
            <a:ext cx="1728104" cy="459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ртинки по запросу mongod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895" y="3695634"/>
            <a:ext cx="1654175" cy="4493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Картинки по запросу postgresq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895" y="4220936"/>
            <a:ext cx="1535762" cy="7049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Картинки по запросу amazon S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7055" y="2525818"/>
            <a:ext cx="911925" cy="7173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Картинки по запросу chef logo deplo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1059" y="1460476"/>
            <a:ext cx="1296334" cy="52546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Картинки по запросу jenki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050" y="2105711"/>
            <a:ext cx="1692716" cy="54439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Картинки по запросу zabbix"/>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1188" y="3405697"/>
            <a:ext cx="1476375" cy="38681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Картинки по запросу splun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6989" y="3892249"/>
            <a:ext cx="1836777" cy="65737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2247900" y="1320350"/>
            <a:ext cx="12700" cy="325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a:off x="4730079" y="1320350"/>
            <a:ext cx="24763" cy="32530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60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What we have?</a:t>
            </a:r>
            <a:endParaRPr lang="ru-RU" dirty="0"/>
          </a:p>
        </p:txBody>
      </p:sp>
      <p:sp>
        <p:nvSpPr>
          <p:cNvPr id="5" name="Прямоугольник 4"/>
          <p:cNvSpPr/>
          <p:nvPr/>
        </p:nvSpPr>
        <p:spPr>
          <a:xfrm>
            <a:off x="493519" y="889510"/>
            <a:ext cx="10445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File Processor</a:t>
            </a:r>
            <a:endParaRPr lang="ru-RU" dirty="0"/>
          </a:p>
        </p:txBody>
      </p:sp>
      <p:sp>
        <p:nvSpPr>
          <p:cNvPr id="6" name="Прямоугольник 5"/>
          <p:cNvSpPr/>
          <p:nvPr/>
        </p:nvSpPr>
        <p:spPr>
          <a:xfrm>
            <a:off x="4325143" y="2691448"/>
            <a:ext cx="622300" cy="4953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Tax</a:t>
            </a:r>
            <a:endParaRPr lang="ru-RU" dirty="0"/>
          </a:p>
        </p:txBody>
      </p:sp>
      <p:sp>
        <p:nvSpPr>
          <p:cNvPr id="7" name="Прямоугольник 6"/>
          <p:cNvSpPr/>
          <p:nvPr/>
        </p:nvSpPr>
        <p:spPr>
          <a:xfrm>
            <a:off x="873911" y="3706465"/>
            <a:ext cx="6350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a:t>
            </a:r>
            <a:r>
              <a:rPr lang="en-US" dirty="0" err="1" smtClean="0"/>
              <a:t>Integ</a:t>
            </a:r>
            <a:endParaRPr lang="ru-RU" dirty="0"/>
          </a:p>
        </p:txBody>
      </p:sp>
      <p:sp>
        <p:nvSpPr>
          <p:cNvPr id="8" name="Прямоугольник 7"/>
          <p:cNvSpPr/>
          <p:nvPr/>
        </p:nvSpPr>
        <p:spPr>
          <a:xfrm>
            <a:off x="5489577" y="2883726"/>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Payment</a:t>
            </a:r>
            <a:endParaRPr lang="ru-RU" dirty="0"/>
          </a:p>
        </p:txBody>
      </p:sp>
      <p:sp>
        <p:nvSpPr>
          <p:cNvPr id="9" name="Прямоугольник 8"/>
          <p:cNvSpPr/>
          <p:nvPr/>
        </p:nvSpPr>
        <p:spPr>
          <a:xfrm>
            <a:off x="5130800" y="4162396"/>
            <a:ext cx="1111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a:t>
            </a:r>
            <a:endParaRPr lang="ru-RU" dirty="0"/>
          </a:p>
        </p:txBody>
      </p:sp>
      <p:sp>
        <p:nvSpPr>
          <p:cNvPr id="10" name="Прямоугольник 9"/>
          <p:cNvSpPr/>
          <p:nvPr/>
        </p:nvSpPr>
        <p:spPr>
          <a:xfrm>
            <a:off x="5480057" y="2324832"/>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RLNK</a:t>
            </a:r>
            <a:endParaRPr lang="ru-RU" dirty="0"/>
          </a:p>
        </p:txBody>
      </p:sp>
      <p:sp>
        <p:nvSpPr>
          <p:cNvPr id="11" name="Прямоугольник 10"/>
          <p:cNvSpPr/>
          <p:nvPr/>
        </p:nvSpPr>
        <p:spPr>
          <a:xfrm>
            <a:off x="2876549" y="838168"/>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PRM</a:t>
            </a:r>
            <a:endParaRPr lang="ru-RU" dirty="0"/>
          </a:p>
        </p:txBody>
      </p:sp>
      <p:sp>
        <p:nvSpPr>
          <p:cNvPr id="12" name="Прямоугольник 11"/>
          <p:cNvSpPr/>
          <p:nvPr/>
        </p:nvSpPr>
        <p:spPr>
          <a:xfrm>
            <a:off x="4714877" y="1750568"/>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Promotions</a:t>
            </a:r>
            <a:endParaRPr lang="ru-RU" dirty="0"/>
          </a:p>
        </p:txBody>
      </p:sp>
      <p:sp>
        <p:nvSpPr>
          <p:cNvPr id="13" name="Прямоугольник 12"/>
          <p:cNvSpPr/>
          <p:nvPr/>
        </p:nvSpPr>
        <p:spPr>
          <a:xfrm>
            <a:off x="4400550" y="1057021"/>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Reprints</a:t>
            </a:r>
            <a:endParaRPr lang="ru-RU" dirty="0"/>
          </a:p>
        </p:txBody>
      </p:sp>
      <p:sp>
        <p:nvSpPr>
          <p:cNvPr id="15" name="Прямоугольник 14"/>
          <p:cNvSpPr/>
          <p:nvPr/>
        </p:nvSpPr>
        <p:spPr>
          <a:xfrm>
            <a:off x="440139" y="1784858"/>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1</a:t>
            </a:r>
            <a:endParaRPr lang="ru-RU" dirty="0"/>
          </a:p>
        </p:txBody>
      </p:sp>
      <p:sp>
        <p:nvSpPr>
          <p:cNvPr id="16" name="Прямоугольник 15"/>
          <p:cNvSpPr/>
          <p:nvPr/>
        </p:nvSpPr>
        <p:spPr>
          <a:xfrm>
            <a:off x="440139" y="281822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2</a:t>
            </a:r>
            <a:endParaRPr lang="ru-RU" dirty="0"/>
          </a:p>
        </p:txBody>
      </p:sp>
      <p:sp>
        <p:nvSpPr>
          <p:cNvPr id="17" name="Прямоугольник 16"/>
          <p:cNvSpPr/>
          <p:nvPr/>
        </p:nvSpPr>
        <p:spPr>
          <a:xfrm>
            <a:off x="2349896" y="2078833"/>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Payment</a:t>
            </a:r>
            <a:endParaRPr lang="ru-RU" dirty="0"/>
          </a:p>
        </p:txBody>
      </p:sp>
      <p:sp>
        <p:nvSpPr>
          <p:cNvPr id="18" name="Прямоугольник 17"/>
          <p:cNvSpPr/>
          <p:nvPr/>
        </p:nvSpPr>
        <p:spPr>
          <a:xfrm>
            <a:off x="3647281" y="3411347"/>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t>
            </a:r>
            <a:r>
              <a:rPr lang="en-US" dirty="0" err="1" smtClean="0"/>
              <a:t>Pubportal</a:t>
            </a:r>
            <a:endParaRPr lang="ru-RU" dirty="0"/>
          </a:p>
        </p:txBody>
      </p:sp>
      <p:sp>
        <p:nvSpPr>
          <p:cNvPr id="19" name="Прямоугольник 18"/>
          <p:cNvSpPr/>
          <p:nvPr/>
        </p:nvSpPr>
        <p:spPr>
          <a:xfrm>
            <a:off x="2890043" y="2725485"/>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Admin</a:t>
            </a:r>
            <a:endParaRPr lang="ru-RU" dirty="0"/>
          </a:p>
        </p:txBody>
      </p:sp>
      <p:cxnSp>
        <p:nvCxnSpPr>
          <p:cNvPr id="27" name="Прямая со стрелкой 26"/>
          <p:cNvCxnSpPr>
            <a:stCxn id="17" idx="0"/>
            <a:endCxn id="11" idx="2"/>
          </p:cNvCxnSpPr>
          <p:nvPr/>
        </p:nvCxnSpPr>
        <p:spPr>
          <a:xfrm flipV="1">
            <a:off x="2961084" y="1346168"/>
            <a:ext cx="379015" cy="732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a:stCxn id="16" idx="3"/>
            <a:endCxn id="11" idx="1"/>
          </p:cNvCxnSpPr>
          <p:nvPr/>
        </p:nvCxnSpPr>
        <p:spPr>
          <a:xfrm flipV="1">
            <a:off x="1662514" y="1092168"/>
            <a:ext cx="1214035" cy="1980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5" idx="0"/>
            <a:endCxn id="11" idx="1"/>
          </p:cNvCxnSpPr>
          <p:nvPr/>
        </p:nvCxnSpPr>
        <p:spPr>
          <a:xfrm flipV="1">
            <a:off x="1051327" y="1092168"/>
            <a:ext cx="1825222" cy="692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a:stCxn id="19" idx="0"/>
            <a:endCxn id="17" idx="2"/>
          </p:cNvCxnSpPr>
          <p:nvPr/>
        </p:nvCxnSpPr>
        <p:spPr>
          <a:xfrm flipH="1" flipV="1">
            <a:off x="2961084" y="2586833"/>
            <a:ext cx="540147" cy="1386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a:stCxn id="19" idx="1"/>
            <a:endCxn id="15" idx="3"/>
          </p:cNvCxnSpPr>
          <p:nvPr/>
        </p:nvCxnSpPr>
        <p:spPr>
          <a:xfrm flipH="1" flipV="1">
            <a:off x="1662514" y="2038858"/>
            <a:ext cx="1227529" cy="940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9" idx="1"/>
            <a:endCxn id="16" idx="3"/>
          </p:cNvCxnSpPr>
          <p:nvPr/>
        </p:nvCxnSpPr>
        <p:spPr>
          <a:xfrm flipH="1">
            <a:off x="1662514" y="2979485"/>
            <a:ext cx="1227529" cy="927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stCxn id="17" idx="3"/>
            <a:endCxn id="13" idx="1"/>
          </p:cNvCxnSpPr>
          <p:nvPr/>
        </p:nvCxnSpPr>
        <p:spPr>
          <a:xfrm flipV="1">
            <a:off x="3572271" y="1311021"/>
            <a:ext cx="828279" cy="1021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17" idx="3"/>
            <a:endCxn id="8" idx="1"/>
          </p:cNvCxnSpPr>
          <p:nvPr/>
        </p:nvCxnSpPr>
        <p:spPr>
          <a:xfrm>
            <a:off x="3572271" y="2332833"/>
            <a:ext cx="1917306" cy="804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a:stCxn id="17" idx="3"/>
            <a:endCxn id="12" idx="1"/>
          </p:cNvCxnSpPr>
          <p:nvPr/>
        </p:nvCxnSpPr>
        <p:spPr>
          <a:xfrm flipV="1">
            <a:off x="3572271" y="2004568"/>
            <a:ext cx="1142606" cy="328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a:stCxn id="17" idx="2"/>
            <a:endCxn id="7" idx="0"/>
          </p:cNvCxnSpPr>
          <p:nvPr/>
        </p:nvCxnSpPr>
        <p:spPr>
          <a:xfrm flipH="1">
            <a:off x="1191411" y="2586833"/>
            <a:ext cx="1769673" cy="1119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17" idx="2"/>
            <a:endCxn id="6" idx="0"/>
          </p:cNvCxnSpPr>
          <p:nvPr/>
        </p:nvCxnSpPr>
        <p:spPr>
          <a:xfrm>
            <a:off x="2961084" y="2586833"/>
            <a:ext cx="1675209" cy="104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Прямая со стрелкой 67"/>
          <p:cNvCxnSpPr>
            <a:stCxn id="17" idx="3"/>
            <a:endCxn id="17" idx="3"/>
          </p:cNvCxnSpPr>
          <p:nvPr/>
        </p:nvCxnSpPr>
        <p:spPr>
          <a:xfrm>
            <a:off x="3572271" y="2332833"/>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Прямая со стрелкой 69"/>
          <p:cNvCxnSpPr>
            <a:stCxn id="18" idx="2"/>
            <a:endCxn id="9" idx="0"/>
          </p:cNvCxnSpPr>
          <p:nvPr/>
        </p:nvCxnSpPr>
        <p:spPr>
          <a:xfrm>
            <a:off x="4258469" y="3919347"/>
            <a:ext cx="1427956" cy="243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Прямая со стрелкой 73"/>
          <p:cNvCxnSpPr>
            <a:stCxn id="18" idx="0"/>
            <a:endCxn id="11" idx="2"/>
          </p:cNvCxnSpPr>
          <p:nvPr/>
        </p:nvCxnSpPr>
        <p:spPr>
          <a:xfrm flipH="1" flipV="1">
            <a:off x="3340099" y="1346168"/>
            <a:ext cx="918370" cy="2065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Прямая со стрелкой 77"/>
          <p:cNvCxnSpPr>
            <a:stCxn id="17" idx="3"/>
            <a:endCxn id="10" idx="1"/>
          </p:cNvCxnSpPr>
          <p:nvPr/>
        </p:nvCxnSpPr>
        <p:spPr>
          <a:xfrm>
            <a:off x="3572271" y="2332833"/>
            <a:ext cx="1907786" cy="245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Прямоугольник 78"/>
          <p:cNvSpPr/>
          <p:nvPr/>
        </p:nvSpPr>
        <p:spPr>
          <a:xfrm>
            <a:off x="1736326" y="4204496"/>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Notifications</a:t>
            </a:r>
            <a:endParaRPr lang="ru-RU" dirty="0"/>
          </a:p>
        </p:txBody>
      </p:sp>
      <p:cxnSp>
        <p:nvCxnSpPr>
          <p:cNvPr id="81" name="Прямая со стрелкой 80"/>
          <p:cNvCxnSpPr>
            <a:stCxn id="18" idx="2"/>
            <a:endCxn id="79" idx="0"/>
          </p:cNvCxnSpPr>
          <p:nvPr/>
        </p:nvCxnSpPr>
        <p:spPr>
          <a:xfrm flipH="1">
            <a:off x="2347514" y="3919347"/>
            <a:ext cx="1910955" cy="285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Прямая со стрелкой 82"/>
          <p:cNvCxnSpPr>
            <a:stCxn id="17" idx="2"/>
            <a:endCxn id="79" idx="0"/>
          </p:cNvCxnSpPr>
          <p:nvPr/>
        </p:nvCxnSpPr>
        <p:spPr>
          <a:xfrm flipH="1">
            <a:off x="2347514" y="2586833"/>
            <a:ext cx="613570" cy="1617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298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When to use </a:t>
            </a:r>
            <a:r>
              <a:rPr lang="en-US" dirty="0" err="1" smtClean="0"/>
              <a:t>Microservices</a:t>
            </a:r>
            <a:endParaRPr lang="en-US" dirty="0"/>
          </a:p>
        </p:txBody>
      </p:sp>
      <p:sp>
        <p:nvSpPr>
          <p:cNvPr id="4" name="Прямоугольник 3"/>
          <p:cNvSpPr/>
          <p:nvPr/>
        </p:nvSpPr>
        <p:spPr>
          <a:xfrm>
            <a:off x="120937" y="685172"/>
            <a:ext cx="6465601" cy="3539430"/>
          </a:xfrm>
          <a:prstGeom prst="rect">
            <a:avLst/>
          </a:prstGeom>
        </p:spPr>
        <p:txBody>
          <a:bodyPr wrap="square">
            <a:spAutoFit/>
          </a:bodyPr>
          <a:lstStyle/>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Team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complicated</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new</a:t>
            </a:r>
            <a:endParaRPr lang="ru-RU" sz="2800" dirty="0">
              <a:solidFill>
                <a:srgbClr val="444444"/>
              </a:solidFill>
              <a:cs typeface="Trebuchet MS"/>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300" y="2057400"/>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p>
        </p:txBody>
      </p:sp>
      <p:sp>
        <p:nvSpPr>
          <p:cNvPr id="2" name="Прямоугольник 1"/>
          <p:cNvSpPr/>
          <p:nvPr/>
        </p:nvSpPr>
        <p:spPr>
          <a:xfrm>
            <a:off x="132347" y="525269"/>
            <a:ext cx="6593305" cy="426822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a:t> Dedicated integration </a:t>
            </a:r>
            <a:r>
              <a:rPr lang="en-US" sz="2800" b="1" dirty="0" err="1"/>
              <a:t>env</a:t>
            </a:r>
            <a:r>
              <a:rPr lang="en-US" sz="2800" b="1" dirty="0"/>
              <a:t> (DEV)</a:t>
            </a:r>
            <a:endParaRPr lang="ru-RU" sz="2800" b="1" dirty="0"/>
          </a:p>
          <a:p>
            <a:pPr>
              <a:lnSpc>
                <a:spcPct val="200000"/>
              </a:lnSpc>
              <a:buClr>
                <a:schemeClr val="accent3">
                  <a:lumMod val="75000"/>
                </a:schemeClr>
              </a:buClr>
              <a:buFont typeface="Arial" pitchFamily="34" charset="0"/>
              <a:buChar char="•"/>
            </a:pPr>
            <a:r>
              <a:rPr lang="en-US" sz="2800" b="1" dirty="0"/>
              <a:t> Align 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must 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4154984"/>
          </a:xfrm>
          <a:prstGeom prst="rect">
            <a:avLst/>
          </a:prstGeom>
        </p:spPr>
        <p:txBody>
          <a:bodyPr wrap="square">
            <a:spAutoFit/>
          </a:bodyPr>
          <a:lstStyle/>
          <a:p>
            <a:pPr lvl="1">
              <a:lnSpc>
                <a:spcPct val="15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150000"/>
              </a:lnSpc>
              <a:buClr>
                <a:schemeClr val="accent3">
                  <a:lumMod val="75000"/>
                </a:schemeClr>
              </a:buClr>
              <a:buFont typeface="Arial" pitchFamily="34" charset="0"/>
              <a:buChar char="•"/>
            </a:pPr>
            <a:r>
              <a:rPr lang="en-US" sz="2400" b="1" dirty="0" smtClean="0"/>
              <a:t> Automated migration </a:t>
            </a:r>
          </a:p>
          <a:p>
            <a:pPr lvl="2">
              <a:lnSpc>
                <a:spcPct val="150000"/>
              </a:lnSpc>
              <a:buClr>
                <a:schemeClr val="accent3">
                  <a:lumMod val="75000"/>
                </a:schemeClr>
              </a:buClr>
              <a:buFont typeface="Arial" pitchFamily="34" charset="0"/>
              <a:buChar char="•"/>
            </a:pPr>
            <a:r>
              <a:rPr lang="en-US" sz="2400" b="1" dirty="0"/>
              <a:t> </a:t>
            </a:r>
            <a:r>
              <a:rPr lang="en-US" sz="2400" b="1" dirty="0" smtClean="0"/>
              <a:t>one-button run</a:t>
            </a:r>
            <a:endParaRPr lang="en-US" sz="2400" b="1" dirty="0"/>
          </a:p>
          <a:p>
            <a:pPr lvl="1">
              <a:lnSpc>
                <a:spcPct val="150000"/>
              </a:lnSpc>
              <a:buClr>
                <a:schemeClr val="accent3">
                  <a:lumMod val="75000"/>
                </a:schemeClr>
              </a:buClr>
              <a:buFont typeface="Arial" pitchFamily="34" charset="0"/>
              <a:buChar char="•"/>
            </a:pPr>
            <a:r>
              <a:rPr lang="en-US" sz="2400" b="1" dirty="0" smtClean="0"/>
              <a:t> Automated </a:t>
            </a:r>
            <a:r>
              <a:rPr lang="en-US" sz="2400" b="1" dirty="0"/>
              <a:t>deployment (Jenkins)</a:t>
            </a:r>
          </a:p>
          <a:p>
            <a:pPr lvl="2">
              <a:lnSpc>
                <a:spcPct val="15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15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150000"/>
              </a:lnSpc>
              <a:buClr>
                <a:schemeClr val="accent3">
                  <a:lumMod val="75000"/>
                </a:schemeClr>
              </a:buClr>
              <a:buFont typeface="Arial" pitchFamily="34" charset="0"/>
              <a:buChar char="•"/>
            </a:pPr>
            <a:r>
              <a:rPr lang="en-US" sz="2000" b="1" dirty="0" smtClean="0"/>
              <a:t> </a:t>
            </a:r>
            <a:r>
              <a:rPr lang="en-US" sz="2000" b="1" dirty="0"/>
              <a:t>Deploy (chef)</a:t>
            </a:r>
          </a:p>
          <a:p>
            <a:pPr lvl="2">
              <a:lnSpc>
                <a:spcPct val="15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r>
              <a:rPr lang="en-US" sz="2000" b="1" dirty="0"/>
              <a:t>)</a:t>
            </a:r>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556995" y="3057807"/>
            <a:ext cx="914400"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ROA</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Discounts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764907"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471395" y="3345839"/>
            <a:ext cx="1923325"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4195" y="3633871"/>
            <a:ext cx="0"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22726</TotalTime>
  <Words>2954</Words>
  <Application>Microsoft Office PowerPoint</Application>
  <PresentationFormat>Произвольный</PresentationFormat>
  <Paragraphs>471</Paragraphs>
  <Slides>34</Slides>
  <Notes>33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Arial</vt:lpstr>
      <vt:lpstr>Arial Black</vt:lpstr>
      <vt:lpstr>Calibri</vt:lpstr>
      <vt:lpstr>Lucida Grande</vt:lpstr>
      <vt:lpstr>Trebuchet MS</vt:lpstr>
      <vt:lpstr>Wingdings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1161</cp:revision>
  <cp:lastPrinted>2014-07-09T13:30:36Z</cp:lastPrinted>
  <dcterms:created xsi:type="dcterms:W3CDTF">2014-07-08T13:27:24Z</dcterms:created>
  <dcterms:modified xsi:type="dcterms:W3CDTF">2017-03-14T20:25:09Z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