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9"/>
  </p:notesMasterIdLst>
  <p:handoutMasterIdLst>
    <p:handoutMasterId r:id="rId40"/>
  </p:handoutMasterIdLst>
  <p:sldIdLst>
    <p:sldId id="478" r:id="rId5"/>
    <p:sldId id="464" r:id="rId6"/>
    <p:sldId id="497" r:id="rId7"/>
    <p:sldId id="525" r:id="rId8"/>
    <p:sldId id="498" r:id="rId9"/>
    <p:sldId id="526" r:id="rId10"/>
    <p:sldId id="499" r:id="rId11"/>
    <p:sldId id="527" r:id="rId12"/>
    <p:sldId id="528" r:id="rId13"/>
    <p:sldId id="529" r:id="rId14"/>
    <p:sldId id="530" r:id="rId15"/>
    <p:sldId id="531" r:id="rId16"/>
    <p:sldId id="532" r:id="rId17"/>
    <p:sldId id="542" r:id="rId18"/>
    <p:sldId id="533" r:id="rId19"/>
    <p:sldId id="534" r:id="rId20"/>
    <p:sldId id="500" r:id="rId21"/>
    <p:sldId id="543" r:id="rId22"/>
    <p:sldId id="535" r:id="rId23"/>
    <p:sldId id="536" r:id="rId24"/>
    <p:sldId id="537" r:id="rId25"/>
    <p:sldId id="544" r:id="rId26"/>
    <p:sldId id="545" r:id="rId27"/>
    <p:sldId id="546" r:id="rId28"/>
    <p:sldId id="547" r:id="rId29"/>
    <p:sldId id="548" r:id="rId30"/>
    <p:sldId id="549" r:id="rId31"/>
    <p:sldId id="550" r:id="rId32"/>
    <p:sldId id="541" r:id="rId33"/>
    <p:sldId id="538" r:id="rId34"/>
    <p:sldId id="539" r:id="rId35"/>
    <p:sldId id="540" r:id="rId36"/>
    <p:sldId id="496" r:id="rId37"/>
    <p:sldId id="446" r:id="rId38"/>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0529" autoAdjust="0"/>
  </p:normalViewPr>
  <p:slideViewPr>
    <p:cSldViewPr snapToGrid="0">
      <p:cViewPr varScale="1">
        <p:scale>
          <a:sx n="89" d="100"/>
          <a:sy n="89" d="100"/>
        </p:scale>
        <p:origin x="90" y="72"/>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a:t>
            </a:r>
            <a:r>
              <a:rPr lang="en-US" baseline="0" dirty="0" smtClean="0"/>
              <a:t>) can be flexibly set up</a:t>
            </a:r>
            <a:endParaRPr lang="en-US" baseline="0" dirty="0" smtClean="0"/>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412157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a:t>
            </a:r>
            <a:r>
              <a:rPr lang="en-US" dirty="0" smtClean="0"/>
              <a:t>define </a:t>
            </a:r>
            <a:r>
              <a:rPr lang="en-US" dirty="0" smtClean="0"/>
              <a:t>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endParaRPr lang="en-US" dirty="0" smtClean="0"/>
          </a:p>
          <a:p>
            <a:r>
              <a:rPr lang="en-US" baseline="0" dirty="0" smtClean="0"/>
              <a:t>In 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u="sng" dirty="0" smtClean="0"/>
              <a:t>Plan</a:t>
            </a:r>
            <a:r>
              <a:rPr lang="en-US" b="1" u="sng" baseline="0" dirty="0" smtClean="0"/>
              <a:t> ahead how to fix the issue?</a:t>
            </a:r>
            <a:endParaRPr lang="en-US" b="1" u="sng" dirty="0" smtClean="0"/>
          </a:p>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(simple exception as NPE) we can use retry and redelivery, but what if the lights went down or consumer suddenly just died?</a:t>
            </a:r>
          </a:p>
          <a:p>
            <a:r>
              <a:rPr lang="en-US" baseline="0" dirty="0" smtClean="0"/>
              <a:t>How to fix the issue?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CLIENT_ACKNOWLEDGE </a:t>
            </a:r>
            <a:r>
              <a:rPr lang="en-US" baseline="0" dirty="0" smtClean="0"/>
              <a:t>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404793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after full processing. This mode solves all issues on consumer, but does not solve following issue on producer</a:t>
            </a:r>
            <a:r>
              <a:rPr lang="ru-RU" baseline="0" dirty="0" smtClean="0"/>
              <a:t>:</a:t>
            </a:r>
          </a:p>
          <a:p>
            <a:r>
              <a:rPr lang="en-US" baseline="0" dirty="0" smtClean="0"/>
              <a:t>Let’s imagine producer stores record about order in DB and sends message about order to consumer, after that (with help of aspect oriented programming) commits changes to DB. Consumer reads record from DB and does something with it.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a:p>
            <a:r>
              <a:rPr lang="en-US" baseline="0" dirty="0" smtClean="0"/>
              <a:t>To change this behavior, we can use deferred routes</a:t>
            </a:r>
            <a:r>
              <a:rPr lang="en-US" baseline="0" dirty="0" smtClean="0"/>
              <a:t>.</a:t>
            </a:r>
          </a:p>
          <a:p>
            <a:r>
              <a:rPr lang="en-US" baseline="0" dirty="0" smtClean="0"/>
              <a:t>How to handle this issue, suggestions?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a:p>
            <a:r>
              <a:rPr lang="en-US" baseline="0" dirty="0" smtClean="0"/>
              <a:t>To change this behavior, we can use deferred routes.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12704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which 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Our agenda would be to:</a:t>
            </a:r>
          </a:p>
          <a:p>
            <a:pPr marL="228600" indent="-228600">
              <a:buAutoNum type="arabicPeriod"/>
            </a:pPr>
            <a:r>
              <a:rPr lang="en-US" baseline="0" dirty="0" smtClean="0"/>
              <a:t>First briefly review what is camel</a:t>
            </a:r>
          </a:p>
          <a:p>
            <a:pPr marL="228600" indent="-228600">
              <a:buAutoNum type="arabicPeriod"/>
            </a:pPr>
            <a:r>
              <a:rPr lang="en-US" baseline="0" dirty="0" smtClean="0"/>
              <a:t>Talk about </a:t>
            </a:r>
            <a:r>
              <a:rPr lang="en-US" baseline="0" dirty="0" err="1" smtClean="0"/>
              <a:t>async</a:t>
            </a:r>
            <a:r>
              <a:rPr lang="en-US" baseline="0" dirty="0" smtClean="0"/>
              <a:t> processing and using broker for </a:t>
            </a:r>
            <a:r>
              <a:rPr lang="en-US" baseline="0" dirty="0" err="1" smtClean="0"/>
              <a:t>async</a:t>
            </a:r>
            <a:r>
              <a:rPr lang="en-US" baseline="0" dirty="0" smtClean="0"/>
              <a:t> processing</a:t>
            </a:r>
          </a:p>
          <a:p>
            <a:pPr marL="228600" indent="-228600">
              <a:buAutoNum type="arabicPeriod"/>
            </a:pPr>
            <a:r>
              <a:rPr lang="en-US" baseline="0" dirty="0" smtClean="0"/>
              <a:t>The main goal of this talk is share practical advices we’ve collected during work on our project that requires high reliability and fault tolerance. What issues we faced with and how we solved it.</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exception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if we mark second route (with </a:t>
            </a:r>
            <a:r>
              <a:rPr lang="en-US" dirty="0" err="1" smtClean="0"/>
              <a:t>notify.user</a:t>
            </a:r>
            <a:r>
              <a:rPr lang="en-US" dirty="0" smtClean="0"/>
              <a:t> message) as deferred (with help of </a:t>
            </a:r>
            <a:r>
              <a:rPr lang="en-US" dirty="0" err="1" smtClean="0"/>
              <a:t>shutdownRoute</a:t>
            </a:r>
            <a:r>
              <a:rPr lang="en-US" dirty="0" smtClean="0"/>
              <a:t> attribute) as mentioned in DSL on this slide, then message will be delivered</a:t>
            </a:r>
            <a:r>
              <a:rPr lang="en-US" baseline="0" dirty="0" smtClean="0"/>
              <a:t> on broker, but won’t be read. Because we are shutting down. It will be processed either on another host in another consumer or on this host when we start consumer again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254815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try to</a:t>
            </a:r>
            <a:r>
              <a:rPr lang="en-US" baseline="0" dirty="0" smtClean="0"/>
              <a:t> solve following issue. You want you application to consume files from ftp. This means, read file, delete it, process it. Most probably, if you care about reliability, you have 2 instances of this application for failover. If there are two of them, they work in parallel and may ready and process the same file at the same time. This is not what we want. What we want, to have only one processor active, another should be inactive in this case. </a:t>
            </a:r>
          </a:p>
          <a:p>
            <a:r>
              <a:rPr lang="en-US" baseline="0" dirty="0" smtClean="0"/>
              <a:t>How to achieve this?</a:t>
            </a:r>
          </a:p>
          <a:p>
            <a:r>
              <a:rPr lang="en-US" b="1" u="sng" baseline="0" dirty="0" smtClean="0"/>
              <a:t>Your suggestions?</a:t>
            </a:r>
            <a:endParaRPr lang="ru-RU" b="1" u="sng"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1351964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a:t>
            </a:r>
            <a:r>
              <a:rPr lang="en-US" baseline="0" dirty="0" smtClean="0"/>
              <a:t> can just disable the feature with help of configuration property (so the whole ftp consuming is turned off)</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46216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then,</a:t>
            </a:r>
            <a:r>
              <a:rPr lang="en-US" baseline="0" dirty="0" smtClean="0"/>
              <a:t> if the remaining host goes down, nobody is processing the ftp – so why we ever cared for two hosts and failover?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2416050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Better solution would be to say that we</a:t>
            </a:r>
            <a:r>
              <a:rPr lang="en-US" baseline="0" dirty="0" smtClean="0"/>
              <a:t> have a kind of master/slave configuration. When the master goes down, slave detects this and becomes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995027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use zookeeper server for this scenario. Both master and slave register on zookeeper server. Who registered first is elected as master. Later if master goes down, slave is elected as new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141735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how complex should be doing such a thing?</a:t>
            </a:r>
          </a:p>
          <a:p>
            <a:r>
              <a:rPr lang="en-US" b="1" dirty="0" smtClean="0"/>
              <a:t>Your suggestions? One line, 10, 100?</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411962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Well, technically you’d need to add 1 line (I’m assuming bean declaration can be a long</a:t>
            </a:r>
            <a:r>
              <a:rPr lang="en-US" baseline="0" dirty="0" smtClean="0"/>
              <a:t> line – so if I’m cheating and using spring c namespace for shorter bean declaration construct). So 1 line for bean declaration </a:t>
            </a:r>
            <a:r>
              <a:rPr lang="en-US" dirty="0" smtClean="0"/>
              <a:t>and 2</a:t>
            </a:r>
            <a:r>
              <a:rPr lang="en-US" baseline="30000" dirty="0" smtClean="0"/>
              <a:t>nd</a:t>
            </a:r>
            <a:r>
              <a:rPr lang="en-US" baseline="0" dirty="0" smtClean="0"/>
              <a:t> line to change for each route to attach this policy.</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Camel tries to be very lightweight framework and all components that developer writes – mostly POJOs that could be easily tested with unit tests</a:t>
            </a:r>
          </a:p>
          <a:p>
            <a:r>
              <a:rPr lang="en-US" baseline="0" dirty="0" smtClean="0"/>
              <a:t>But developer writes routes as well, so it would be nice to test them too. And if routes involve broker, it would be nice to use it too to check correct integration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start 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Camel has own mocks that allow</a:t>
            </a:r>
            <a:r>
              <a:rPr lang="en-US" baseline="0" dirty="0" smtClean="0"/>
              <a:t> to specify a mock object as endpoint, make 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and allows to use annotations for dependency injection in test classes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Async</a:t>
            </a:r>
            <a:r>
              <a:rPr lang="en-US" dirty="0" smtClean="0"/>
              <a:t> processing usually is</a:t>
            </a:r>
            <a:r>
              <a:rPr lang="en-US" baseline="0" dirty="0" smtClean="0"/>
              <a:t> used if the request processing requires significant time or high load.</a:t>
            </a:r>
          </a:p>
          <a:p>
            <a:r>
              <a:rPr lang="en-US" baseline="0" dirty="0" smtClean="0"/>
              <a:t>User gets immediate answer like “Your request is accepted” and all the hard work executed in background. And on completion, user is notified for example, by email</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send message (which is our context) and consumer will not be able to try to process it once again using redelivery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request</a:t>
            </a:r>
          </a:p>
          <a:p>
            <a:r>
              <a:rPr lang="en-US" baseline="0" dirty="0" smtClean="0"/>
              <a:t>Other benefits of using broker is:</a:t>
            </a:r>
          </a:p>
          <a:p>
            <a:pPr marL="171450" indent="-171450">
              <a:buFontTx/>
              <a:buChar char="-"/>
            </a:pPr>
            <a:r>
              <a:rPr lang="en-US" b="1" baseline="0" dirty="0" smtClean="0"/>
              <a:t>Low </a:t>
            </a:r>
            <a:r>
              <a:rPr lang="en-US" b="1" baseline="0" dirty="0" smtClean="0"/>
              <a:t>requirements on </a:t>
            </a:r>
            <a:r>
              <a:rPr lang="en-US" b="1" baseline="0" dirty="0" smtClean="0"/>
              <a:t>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slower than 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fault </a:t>
            </a:r>
            <a:r>
              <a:rPr lang="en-US" baseline="0" dirty="0" smtClean="0"/>
              <a:t>tolerance like the broker usage, error handling, transactions and correct shutdown. </a:t>
            </a:r>
            <a:r>
              <a:rPr lang="en-US" baseline="0" dirty="0" smtClean="0"/>
              <a:t>Let’s take a look what it 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solidFill>
                  <a:srgbClr val="FF0000"/>
                </a:solidFill>
              </a:rPr>
              <a:t>Do you use broker?</a:t>
            </a:r>
            <a:r>
              <a:rPr lang="en-US" b="1" baseline="0" dirty="0" smtClean="0">
                <a:solidFill>
                  <a:srgbClr val="FF0000"/>
                </a:solidFill>
              </a:rPr>
              <a:t> Please write in chat which one</a:t>
            </a:r>
            <a:endParaRPr lang="en-US" b="1" dirty="0" smtClean="0">
              <a:solidFill>
                <a:srgbClr val="FF0000"/>
              </a:solidFill>
            </a:endParaRPr>
          </a:p>
          <a:p>
            <a:r>
              <a:rPr lang="en-US" dirty="0" smtClean="0"/>
              <a:t>For </a:t>
            </a:r>
            <a:r>
              <a:rPr lang="en-US" dirty="0" smtClean="0"/>
              <a:t>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r>
              <a:rPr lang="en-US" baseline="0" dirty="0" smtClean="0"/>
              <a:t>.</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416406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70961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8024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Recoverable errors</a:t>
            </a:r>
            <a:endParaRPr lang="ru-RU" dirty="0"/>
          </a:p>
          <a:p>
            <a:pPr lvl="1">
              <a:lnSpc>
                <a:spcPct val="130000"/>
              </a:lnSpc>
            </a:pPr>
            <a:r>
              <a:rPr lang="en-US" dirty="0" smtClean="0"/>
              <a:t>Retry message processing</a:t>
            </a:r>
            <a:endParaRPr lang="ru-RU" dirty="0"/>
          </a:p>
          <a:p>
            <a:pPr lvl="1">
              <a:lnSpc>
                <a:spcPct val="130000"/>
              </a:lnSpc>
            </a:pPr>
            <a:r>
              <a:rPr lang="en-US" dirty="0" smtClean="0"/>
              <a:t>Activated by </a:t>
            </a:r>
            <a:r>
              <a:rPr lang="en-US" dirty="0" smtClean="0"/>
              <a:t>exceptions</a:t>
            </a:r>
            <a:endParaRPr lang="en-US" dirty="0"/>
          </a:p>
          <a:p>
            <a:pPr lvl="1">
              <a:lnSpc>
                <a:spcPct val="130000"/>
              </a:lnSpc>
            </a:pPr>
            <a:r>
              <a:rPr lang="en-US" dirty="0" smtClean="0"/>
              <a:t>Flexible Redelivery Policy</a:t>
            </a:r>
            <a:endParaRPr lang="ru-RU" dirty="0"/>
          </a:p>
          <a:p>
            <a:pPr>
              <a:lnSpc>
                <a:spcPct val="130000"/>
              </a:lnSpc>
            </a:pPr>
            <a:r>
              <a:rPr lang="en-US" dirty="0" smtClean="0"/>
              <a:t>Store undelivered </a:t>
            </a:r>
            <a:r>
              <a:rPr lang="en-US" dirty="0" smtClean="0"/>
              <a:t>messages</a:t>
            </a:r>
            <a:endParaRPr lang="ru-RU" dirty="0"/>
          </a:p>
          <a:p>
            <a:pPr lvl="1">
              <a:lnSpc>
                <a:spcPct val="130000"/>
              </a:lnSpc>
            </a:pPr>
            <a:r>
              <a:rPr lang="en-US" dirty="0" smtClean="0"/>
              <a:t>Recoverable / Unrecoverable </a:t>
            </a:r>
            <a:r>
              <a:rPr lang="en-US" dirty="0" smtClean="0"/>
              <a:t>errors</a:t>
            </a:r>
            <a:endParaRPr lang="ru-RU" dirty="0"/>
          </a:p>
          <a:p>
            <a:pPr lvl="1">
              <a:lnSpc>
                <a:spcPct val="130000"/>
              </a:lnSpc>
            </a:pPr>
            <a:r>
              <a:rPr lang="en-US" dirty="0" smtClean="0"/>
              <a:t>Undelivered go </a:t>
            </a:r>
            <a:r>
              <a:rPr lang="en-US" dirty="0" smtClean="0"/>
              <a:t>to </a:t>
            </a:r>
            <a:r>
              <a:rPr lang="en-US" dirty="0" smtClean="0"/>
              <a:t>Dead Letter Channel</a:t>
            </a:r>
            <a:endParaRPr lang="en-US" dirty="0"/>
          </a:p>
          <a:p>
            <a:pPr lvl="1" indent="0">
              <a:lnSpc>
                <a:spcPct val="130000"/>
              </a:lnSpc>
              <a:buNone/>
            </a:pPr>
            <a:endParaRPr lang="ru-RU" sz="1800" dirty="0"/>
          </a:p>
        </p:txBody>
      </p:sp>
    </p:spTree>
    <p:extLst>
      <p:ext uri="{BB962C8B-B14F-4D97-AF65-F5344CB8AC3E}">
        <p14:creationId xmlns:p14="http://schemas.microsoft.com/office/powerpoint/2010/main" val="1822291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solidFill>
                  <a:srgbClr val="FF0000"/>
                </a:solidFill>
              </a:rPr>
              <a:t>	</a:t>
            </a:r>
            <a:r>
              <a:rPr lang="en-US" dirty="0" smtClean="0">
                <a:solidFill>
                  <a:srgbClr val="FF0000"/>
                </a:solidFill>
              </a:rPr>
              <a:t>CLIENT_ACKNOWLEDGE helps</a:t>
            </a:r>
          </a:p>
          <a:p>
            <a:endParaRPr lang="ru-RU" dirty="0">
              <a:solidFill>
                <a:srgbClr val="FF0000"/>
              </a:solidFill>
            </a:endParaRPr>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1902604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a:t>
            </a:r>
            <a:r>
              <a:rPr lang="en-US" sz="1800" dirty="0" smtClean="0"/>
              <a:t>exception</a:t>
            </a:r>
            <a:endParaRPr lang="ru-RU" sz="18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a:p>
            <a:pPr lvl="2">
              <a:lnSpc>
                <a:spcPct val="200000"/>
              </a:lnSpc>
            </a:pPr>
            <a:r>
              <a:rPr lang="en-US" sz="2000" dirty="0" smtClean="0">
                <a:solidFill>
                  <a:srgbClr val="FF0000"/>
                </a:solidFill>
              </a:rPr>
              <a:t>Except </a:t>
            </a:r>
            <a:r>
              <a:rPr lang="en-US" sz="2000" b="1" dirty="0" smtClean="0">
                <a:solidFill>
                  <a:srgbClr val="FF0000"/>
                </a:solidFill>
              </a:rPr>
              <a:t>deferred</a:t>
            </a:r>
            <a:r>
              <a:rPr lang="en-US" sz="2000" dirty="0" smtClean="0">
                <a:solidFill>
                  <a:srgbClr val="FF0000"/>
                </a:solidFill>
              </a:rPr>
              <a:t> routes</a:t>
            </a:r>
            <a:endParaRPr lang="ru-RU" sz="2000" dirty="0" smtClean="0">
              <a:solidFill>
                <a:srgbClr val="FF0000"/>
              </a:solidFill>
            </a:endParaRPr>
          </a:p>
        </p:txBody>
      </p:sp>
    </p:spTree>
    <p:extLst>
      <p:ext uri="{BB962C8B-B14F-4D97-AF65-F5344CB8AC3E}">
        <p14:creationId xmlns:p14="http://schemas.microsoft.com/office/powerpoint/2010/main" val="2019601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buClr>
                <a:schemeClr val="accent3">
                  <a:lumMod val="75000"/>
                </a:schemeClr>
              </a:buClr>
              <a:buFont typeface="Arial" pitchFamily="34" charset="0"/>
              <a:buChar char="•"/>
            </a:pPr>
            <a:r>
              <a:rPr lang="en-US" sz="3200" dirty="0" smtClean="0"/>
              <a:t>What is Apache Camel?</a:t>
            </a:r>
            <a:endParaRPr lang="ru-RU" sz="3200" dirty="0"/>
          </a:p>
          <a:p>
            <a:pPr marL="285750" indent="-285750">
              <a:buClr>
                <a:schemeClr val="accent3">
                  <a:lumMod val="75000"/>
                </a:schemeClr>
              </a:buClr>
              <a:buFont typeface="Arial" pitchFamily="34" charset="0"/>
              <a:buChar char="•"/>
            </a:pPr>
            <a:r>
              <a:rPr lang="en-US" sz="3200" dirty="0" err="1" smtClean="0"/>
              <a:t>Async</a:t>
            </a:r>
            <a:r>
              <a:rPr lang="en-US" sz="3200" dirty="0" smtClean="0"/>
              <a:t> Processing</a:t>
            </a:r>
            <a:endParaRPr lang="ru-RU" sz="3200" dirty="0"/>
          </a:p>
          <a:p>
            <a:pPr marL="285750" indent="-285750">
              <a:buClr>
                <a:schemeClr val="accent3">
                  <a:lumMod val="75000"/>
                </a:schemeClr>
              </a:buClr>
              <a:buFont typeface="Arial" pitchFamily="34" charset="0"/>
              <a:buChar char="•"/>
            </a:pPr>
            <a:r>
              <a:rPr lang="en-US" sz="3200" dirty="0" smtClean="0"/>
              <a:t>Ensuring reliability with Camel</a:t>
            </a:r>
          </a:p>
          <a:p>
            <a:pPr marL="712650" lvl="1" indent="-285750">
              <a:buClr>
                <a:schemeClr val="accent3">
                  <a:lumMod val="75000"/>
                </a:schemeClr>
              </a:buClr>
              <a:buFont typeface="Arial" pitchFamily="34" charset="0"/>
              <a:buChar char="•"/>
            </a:pPr>
            <a:r>
              <a:rPr lang="en-US" sz="2400" dirty="0" smtClean="0"/>
              <a:t>Error handling</a:t>
            </a:r>
          </a:p>
          <a:p>
            <a:pPr marL="712650" lvl="1" indent="-285750">
              <a:buClr>
                <a:schemeClr val="accent3">
                  <a:lumMod val="75000"/>
                </a:schemeClr>
              </a:buClr>
              <a:buFont typeface="Arial" pitchFamily="34" charset="0"/>
              <a:buChar char="•"/>
            </a:pPr>
            <a:r>
              <a:rPr lang="en-US" sz="2400" dirty="0" smtClean="0"/>
              <a:t>Using transactions</a:t>
            </a:r>
          </a:p>
          <a:p>
            <a:pPr marL="712650" lvl="1" indent="-285750">
              <a:buClr>
                <a:schemeClr val="accent3">
                  <a:lumMod val="75000"/>
                </a:schemeClr>
              </a:buClr>
              <a:buFont typeface="Arial" pitchFamily="34" charset="0"/>
              <a:buChar char="•"/>
            </a:pPr>
            <a:r>
              <a:rPr lang="en-US" sz="2400" dirty="0"/>
              <a:t>Broker reliability</a:t>
            </a:r>
          </a:p>
          <a:p>
            <a:pPr marL="285750" indent="-285750">
              <a:buClr>
                <a:schemeClr val="accent3">
                  <a:lumMod val="75000"/>
                </a:schemeClr>
              </a:buClr>
              <a:buFont typeface="Arial" pitchFamily="34" charset="0"/>
              <a:buChar char="•"/>
            </a:pPr>
            <a:r>
              <a:rPr lang="en-US" sz="2800" dirty="0" smtClean="0"/>
              <a:t>Testing</a:t>
            </a:r>
            <a:endParaRPr lang="ru-RU" sz="2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3"/>
          <p:cNvSpPr>
            <a:spLocks noChangeArrowheads="1"/>
          </p:cNvSpPr>
          <p:nvPr/>
        </p:nvSpPr>
        <p:spPr bwMode="auto">
          <a:xfrm>
            <a:off x="58923" y="3984575"/>
            <a:ext cx="7492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route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id</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request.available.producer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shutdownRoute</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Defer</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i="0" u="none" strike="noStrike" cap="none" normalizeH="0" baseline="0" dirty="0" smtClean="0">
                <a:ln>
                  <a:noFill/>
                </a:ln>
                <a:solidFill>
                  <a:schemeClr val="tx1"/>
                </a:solidFill>
                <a:effectLst/>
                <a:latin typeface="Arial Unicode MS" pitchFamily="34" charset="-128"/>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from</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uri</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direct:request.available.producer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6821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8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219133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197194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30401" y="2159881"/>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4231960" y="4359978"/>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31927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90" y="2242055"/>
            <a:ext cx="882092" cy="882092"/>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1255113" y="1965069"/>
            <a:ext cx="1442108"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1254540" y="2926477"/>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933477"/>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2937035"/>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6834" y="2376393"/>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2248612" y="4397400"/>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2895138" y="1116527"/>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pic>
        <p:nvPicPr>
          <p:cNvPr id="2052" name="Picture 4" descr="Картинки по запросу zookee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81" y="1465604"/>
            <a:ext cx="1281338" cy="1821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9723" y="3287182"/>
            <a:ext cx="1874231" cy="523220"/>
          </a:xfrm>
          <a:prstGeom prst="rect">
            <a:avLst/>
          </a:prstGeom>
          <a:noFill/>
        </p:spPr>
        <p:txBody>
          <a:bodyPr wrap="none" rtlCol="0">
            <a:spAutoFit/>
          </a:bodyPr>
          <a:lstStyle/>
          <a:p>
            <a:r>
              <a:rPr lang="en-US" sz="2800" dirty="0" smtClean="0"/>
              <a:t>Zookeeper</a:t>
            </a:r>
            <a:endParaRPr lang="ru-RU" sz="2800" dirty="0"/>
          </a:p>
        </p:txBody>
      </p:sp>
      <p:sp>
        <p:nvSpPr>
          <p:cNvPr id="14" name="Стрелка вправо 13"/>
          <p:cNvSpPr/>
          <p:nvPr/>
        </p:nvSpPr>
        <p:spPr>
          <a:xfrm rot="20317815">
            <a:off x="4289560" y="2968458"/>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9185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sp>
        <p:nvSpPr>
          <p:cNvPr id="2" name="TextBox 1"/>
          <p:cNvSpPr txBox="1"/>
          <p:nvPr/>
        </p:nvSpPr>
        <p:spPr>
          <a:xfrm>
            <a:off x="304800" y="2249716"/>
            <a:ext cx="3568606" cy="954107"/>
          </a:xfrm>
          <a:prstGeom prst="rect">
            <a:avLst/>
          </a:prstGeom>
          <a:noFill/>
        </p:spPr>
        <p:txBody>
          <a:bodyPr wrap="none" rtlCol="0">
            <a:spAutoFit/>
          </a:bodyPr>
          <a:lstStyle/>
          <a:p>
            <a:r>
              <a:rPr lang="en-US" sz="2800" dirty="0" smtClean="0"/>
              <a:t>The Master is dead. </a:t>
            </a:r>
          </a:p>
          <a:p>
            <a:r>
              <a:rPr lang="en-US" sz="2800" dirty="0" smtClean="0"/>
              <a:t>Long live the Master!</a:t>
            </a:r>
            <a:endParaRPr lang="ru-RU" sz="2800" dirty="0"/>
          </a:p>
        </p:txBody>
      </p:sp>
    </p:spTree>
    <p:extLst>
      <p:ext uri="{BB962C8B-B14F-4D97-AF65-F5344CB8AC3E}">
        <p14:creationId xmlns:p14="http://schemas.microsoft.com/office/powerpoint/2010/main" val="3854738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marL="0" indent="0">
              <a:lnSpc>
                <a:spcPct val="200000"/>
              </a:lnSpc>
              <a:buNone/>
            </a:pPr>
            <a:endParaRPr lang="ru-RU" sz="1600" dirty="0" smtClean="0"/>
          </a:p>
        </p:txBody>
      </p:sp>
      <p:sp>
        <p:nvSpPr>
          <p:cNvPr id="5" name="Прямоугольник 4"/>
          <p:cNvSpPr/>
          <p:nvPr/>
        </p:nvSpPr>
        <p:spPr>
          <a:xfrm>
            <a:off x="142875" y="1340644"/>
            <a:ext cx="6631998" cy="2893100"/>
          </a:xfrm>
          <a:prstGeom prst="rect">
            <a:avLst/>
          </a:prstGeom>
        </p:spPr>
        <p:txBody>
          <a:bodyPr wrap="square">
            <a:spAutoFit/>
          </a:bodyPr>
          <a:lstStyle/>
          <a:p>
            <a:pPr>
              <a:lnSpc>
                <a:spcPct val="150000"/>
              </a:lnSpc>
            </a:pPr>
            <a:r>
              <a:rPr lang="en-US" dirty="0"/>
              <a:t> &lt;bean </a:t>
            </a:r>
            <a:r>
              <a:rPr lang="en-US" dirty="0" smtClean="0"/>
              <a:t>id="</a:t>
            </a:r>
            <a:r>
              <a:rPr lang="en-US" dirty="0" err="1" smtClean="0"/>
              <a:t>zPolicy</a:t>
            </a:r>
            <a:r>
              <a:rPr lang="en-US" dirty="0"/>
              <a:t>"</a:t>
            </a:r>
            <a:endParaRPr lang="en-US" dirty="0" smtClean="0"/>
          </a:p>
          <a:p>
            <a:pPr>
              <a:lnSpc>
                <a:spcPct val="150000"/>
              </a:lnSpc>
            </a:pPr>
            <a:r>
              <a:rPr lang="en-US" dirty="0"/>
              <a:t>	</a:t>
            </a:r>
            <a:r>
              <a:rPr lang="en-US" dirty="0" smtClean="0"/>
              <a:t>  class</a:t>
            </a:r>
            <a:r>
              <a:rPr lang="en-US" dirty="0"/>
              <a:t>="</a:t>
            </a:r>
            <a:r>
              <a:rPr lang="en-US" sz="1200" dirty="0" smtClean="0"/>
              <a:t>org.apache.camel.component.zookeeper.policy.ZooKeeperRoutePolicy</a:t>
            </a:r>
            <a:r>
              <a:rPr lang="en-US" dirty="0" smtClean="0"/>
              <a:t>"</a:t>
            </a:r>
            <a:endParaRPr lang="en-US" dirty="0"/>
          </a:p>
          <a:p>
            <a:pPr>
              <a:lnSpc>
                <a:spcPct val="150000"/>
              </a:lnSpc>
            </a:pPr>
            <a:r>
              <a:rPr lang="en-US" dirty="0"/>
              <a:t>        </a:t>
            </a:r>
            <a:r>
              <a:rPr lang="en-US" dirty="0" smtClean="0"/>
              <a:t>c:uri="zookeeper:localhost:2161/myApp" </a:t>
            </a:r>
          </a:p>
          <a:p>
            <a:pPr>
              <a:lnSpc>
                <a:spcPct val="150000"/>
              </a:lnSpc>
            </a:pPr>
            <a:r>
              <a:rPr lang="en-US" dirty="0"/>
              <a:t> </a:t>
            </a:r>
            <a:r>
              <a:rPr lang="en-US" dirty="0" smtClean="0"/>
              <a:t>       c:enabledCount="1"/&gt;</a:t>
            </a:r>
          </a:p>
          <a:p>
            <a:pPr>
              <a:lnSpc>
                <a:spcPct val="150000"/>
              </a:lnSpc>
            </a:pPr>
            <a:r>
              <a:rPr lang="en-US" dirty="0"/>
              <a:t> </a:t>
            </a:r>
            <a:r>
              <a:rPr lang="en-US" dirty="0" smtClean="0"/>
              <a:t> &lt;route </a:t>
            </a:r>
            <a:r>
              <a:rPr lang="en-US" b="1" u="sng" dirty="0" err="1"/>
              <a:t>routePolicyRef</a:t>
            </a:r>
            <a:r>
              <a:rPr lang="en-US" b="1" u="sng" dirty="0"/>
              <a:t>="</a:t>
            </a:r>
            <a:r>
              <a:rPr lang="en-US" b="1" u="sng" dirty="0" err="1" smtClean="0"/>
              <a:t>zPolicy</a:t>
            </a:r>
            <a:r>
              <a:rPr lang="en-US" b="1" u="sng" dirty="0"/>
              <a:t>"</a:t>
            </a:r>
            <a:r>
              <a:rPr lang="en-US" dirty="0" smtClean="0"/>
              <a:t>&gt;</a:t>
            </a:r>
          </a:p>
          <a:p>
            <a:pPr>
              <a:lnSpc>
                <a:spcPct val="150000"/>
              </a:lnSpc>
            </a:pPr>
            <a:r>
              <a:rPr lang="en-US" dirty="0"/>
              <a:t>	</a:t>
            </a:r>
            <a:r>
              <a:rPr lang="en-US" dirty="0" smtClean="0"/>
              <a:t>&lt;from </a:t>
            </a:r>
            <a:r>
              <a:rPr lang="en-US" dirty="0" err="1" smtClean="0"/>
              <a:t>uri</a:t>
            </a:r>
            <a:r>
              <a:rPr lang="en-US" dirty="0" smtClean="0"/>
              <a:t>=“ftp”/&gt;</a:t>
            </a:r>
          </a:p>
          <a:p>
            <a:pPr>
              <a:lnSpc>
                <a:spcPct val="150000"/>
              </a:lnSpc>
            </a:pPr>
            <a:r>
              <a:rPr lang="en-US" dirty="0"/>
              <a:t>	</a:t>
            </a:r>
            <a:r>
              <a:rPr lang="en-US" dirty="0" smtClean="0"/>
              <a:t>&lt;to </a:t>
            </a:r>
            <a:r>
              <a:rPr lang="en-US" dirty="0" err="1" smtClean="0"/>
              <a:t>uri</a:t>
            </a:r>
            <a:r>
              <a:rPr lang="en-US" dirty="0" smtClean="0"/>
              <a:t>=“</a:t>
            </a:r>
            <a:r>
              <a:rPr lang="en-US" dirty="0" err="1" smtClean="0"/>
              <a:t>bean:myProcessor</a:t>
            </a:r>
            <a:r>
              <a:rPr lang="en-US" dirty="0" smtClean="0"/>
              <a:t>”/&gt;</a:t>
            </a:r>
          </a:p>
          <a:p>
            <a:pPr>
              <a:lnSpc>
                <a:spcPct val="150000"/>
              </a:lnSpc>
            </a:pPr>
            <a:r>
              <a:rPr lang="en-US" dirty="0"/>
              <a:t> </a:t>
            </a:r>
            <a:r>
              <a:rPr lang="en-US" dirty="0" smtClean="0"/>
              <a:t> &lt;/route&gt;</a:t>
            </a:r>
          </a:p>
          <a:p>
            <a:endParaRPr lang="en-US"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smtClean="0"/>
              <a: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Messages DB created on-the-fly (stored </a:t>
            </a:r>
            <a:r>
              <a:rPr lang="en-US" sz="1800" dirty="0" smtClean="0"/>
              <a:t>in </a:t>
            </a:r>
            <a:r>
              <a:rPr lang="en-US" sz="1800" dirty="0" smtClean="0"/>
              <a:t>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550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Mocks 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p>
          <a:p>
            <a:pPr marL="0" indent="0">
              <a:buFont typeface="Arial"/>
              <a:buNone/>
            </a:pPr>
            <a:endParaRPr lang="ru-RU" sz="2400" dirty="0" smtClean="0"/>
          </a:p>
          <a:p>
            <a:r>
              <a:rPr lang="en-US" sz="2900" dirty="0" smtClean="0"/>
              <a:t>And 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r>
              <a:rPr lang="en-US" sz="2200" dirty="0" err="1" smtClean="0"/>
              <a:t>MockEndpoint</a:t>
            </a:r>
            <a:r>
              <a:rPr lang="en-US" sz="2200" dirty="0" smtClean="0"/>
              <a:t> 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300" y="2057400"/>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a:t>Low requirements</a:t>
            </a:r>
            <a:endParaRPr lang="ru-RU" sz="2400" dirty="0"/>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Fault tolerance with </a:t>
            </a:r>
            <a:r>
              <a:rPr lang="en-US" dirty="0" smtClean="0"/>
              <a:t>Camel</a:t>
            </a:r>
            <a:endParaRPr lang="en-US" dirty="0"/>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smtClean="0"/>
              <a:t> Using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supports Apache </a:t>
            </a:r>
            <a:r>
              <a:rPr lang="en-US" sz="2000" dirty="0" err="1" smtClean="0"/>
              <a:t>ActiveMQ</a:t>
            </a:r>
            <a:endParaRPr lang="en-US" sz="2000" dirty="0" smtClean="0"/>
          </a:p>
          <a:p>
            <a:pPr lvl="1"/>
            <a:r>
              <a:rPr lang="en-US" sz="1800" dirty="0" err="1" smtClean="0"/>
              <a:t>ActiveMQ</a:t>
            </a:r>
            <a:r>
              <a:rPr lang="en-US" sz="1800" dirty="0" smtClean="0"/>
              <a:t> 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lang="en-US" sz="2400" dirty="0">
                <a:solidFill>
                  <a:sysClr val="windowText" lastClr="000000"/>
                </a:solidFill>
                <a:latin typeface="Calibri"/>
              </a:rPr>
              <a:t>Irrecoverable</a:t>
            </a:r>
            <a:endParaRPr lang="ru-RU" sz="2400" dirty="0">
              <a:solidFill>
                <a:sysClr val="windowText" lastClr="000000"/>
              </a:solidFill>
              <a:latin typeface="Calibri"/>
            </a:endParaRP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lang="en-US" sz="2800" dirty="0">
                <a:solidFill>
                  <a:sysClr val="windowText" lastClr="000000"/>
                </a:solidFill>
                <a:latin typeface="Calibri"/>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23038</TotalTime>
  <Words>2807</Words>
  <Application>Microsoft Office PowerPoint</Application>
  <PresentationFormat>Произвольный</PresentationFormat>
  <Paragraphs>399</Paragraphs>
  <Slides>34</Slides>
  <Notes>34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34</vt:i4>
      </vt:variant>
    </vt:vector>
  </HeadingPairs>
  <TitlesOfParts>
    <vt:vector size="42" baseType="lpstr">
      <vt:lpstr>Arial Unicode MS</vt:lpstr>
      <vt:lpstr>Arial</vt:lpstr>
      <vt:lpstr>Arial Black</vt:lpstr>
      <vt:lpstr>Calibri</vt:lpstr>
      <vt:lpstr>Consolas</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1231</cp:revision>
  <cp:lastPrinted>2014-07-09T13:30:36Z</cp:lastPrinted>
  <dcterms:created xsi:type="dcterms:W3CDTF">2014-07-08T13:27:24Z</dcterms:created>
  <dcterms:modified xsi:type="dcterms:W3CDTF">2017-03-18T21:10:07Z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