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83" r:id="rId6"/>
    <p:sldId id="284" r:id="rId7"/>
    <p:sldId id="285" r:id="rId8"/>
    <p:sldId id="261" r:id="rId9"/>
    <p:sldId id="278" r:id="rId10"/>
    <p:sldId id="286" r:id="rId11"/>
    <p:sldId id="287" r:id="rId12"/>
    <p:sldId id="288" r:id="rId13"/>
    <p:sldId id="289" r:id="rId14"/>
    <p:sldId id="262" r:id="rId15"/>
    <p:sldId id="268" r:id="rId16"/>
    <p:sldId id="269" r:id="rId17"/>
    <p:sldId id="270" r:id="rId18"/>
    <p:sldId id="272" r:id="rId19"/>
    <p:sldId id="267" r:id="rId20"/>
    <p:sldId id="271" r:id="rId21"/>
    <p:sldId id="273" r:id="rId22"/>
    <p:sldId id="274" r:id="rId23"/>
    <p:sldId id="275" r:id="rId24"/>
    <p:sldId id="277" r:id="rId25"/>
    <p:sldId id="276" r:id="rId26"/>
    <p:sldId id="265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0042FBB-A0FA-451D-A756-8345A2B994BD}">
          <p14:sldIdLst>
            <p14:sldId id="256"/>
            <p14:sldId id="257"/>
            <p14:sldId id="258"/>
            <p14:sldId id="259"/>
            <p14:sldId id="283"/>
            <p14:sldId id="284"/>
            <p14:sldId id="285"/>
            <p14:sldId id="261"/>
            <p14:sldId id="278"/>
            <p14:sldId id="286"/>
            <p14:sldId id="287"/>
            <p14:sldId id="288"/>
            <p14:sldId id="289"/>
            <p14:sldId id="262"/>
            <p14:sldId id="268"/>
            <p14:sldId id="269"/>
            <p14:sldId id="270"/>
            <p14:sldId id="272"/>
            <p14:sldId id="267"/>
            <p14:sldId id="271"/>
            <p14:sldId id="273"/>
            <p14:sldId id="274"/>
            <p14:sldId id="275"/>
            <p14:sldId id="277"/>
            <p14:sldId id="27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3459" autoAdjust="0"/>
  </p:normalViewPr>
  <p:slideViewPr>
    <p:cSldViewPr snapToGrid="0">
      <p:cViewPr varScale="1">
        <p:scale>
          <a:sx n="85" d="100"/>
          <a:sy n="85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explosion val="19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</c:f>
              <c:strCache>
                <c:ptCount val="1"/>
                <c:pt idx="0">
                  <c:v>Программирование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1558973266625317E-3"/>
          <c:y val="0.83165764490621985"/>
          <c:w val="0.43997971268084235"/>
          <c:h val="0.159420508484914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71542194210177"/>
          <c:y val="3.3319187982529724E-2"/>
          <c:w val="0.5424109552261932"/>
          <c:h val="0.8250685787158164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explosion val="19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Лист1!$A$2:$A$3</c:f>
              <c:strCache>
                <c:ptCount val="2"/>
                <c:pt idx="0">
                  <c:v>Программирование</c:v>
                </c:pt>
                <c:pt idx="1">
                  <c:v>Требования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100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1558973266625317E-3"/>
          <c:y val="0.83165764490621985"/>
          <c:w val="0.43997971268084235"/>
          <c:h val="0.159420508484914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158725103778989"/>
          <c:y val="8.3297969956324311E-2"/>
          <c:w val="0.56522437783893975"/>
          <c:h val="0.859770381821715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explosion val="11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Лист1!$A$2:$A$4</c:f>
              <c:strCache>
                <c:ptCount val="3"/>
                <c:pt idx="0">
                  <c:v>Программирование</c:v>
                </c:pt>
                <c:pt idx="1">
                  <c:v>Требования</c:v>
                </c:pt>
                <c:pt idx="2">
                  <c:v>Тестирование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8723206092951348"/>
          <c:w val="0.40242753499539408"/>
          <c:h val="0.212767939070486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53079682965856"/>
          <c:y val="8.8851167953412608E-2"/>
          <c:w val="0.56522437783893975"/>
          <c:h val="0.859770381821715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explosion val="1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4"/>
                <c:pt idx="0">
                  <c:v>Программирование</c:v>
                </c:pt>
                <c:pt idx="1">
                  <c:v>Требования</c:v>
                </c:pt>
                <c:pt idx="2">
                  <c:v>Тестирование</c:v>
                </c:pt>
                <c:pt idx="3">
                  <c:v>Автотесты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100</c:v>
                </c:pt>
                <c:pt idx="1">
                  <c:v>20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6567319079979389"/>
          <c:w val="0.37534224298118635"/>
          <c:h val="0.328793047396107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53079682965856"/>
          <c:y val="8.8851167953412608E-2"/>
          <c:w val="0.56522437783893975"/>
          <c:h val="0.859770381821715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explosion val="19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Лист1!$A$2:$A$6</c:f>
              <c:strCache>
                <c:ptCount val="5"/>
                <c:pt idx="0">
                  <c:v>Программирование</c:v>
                </c:pt>
                <c:pt idx="1">
                  <c:v>Требования</c:v>
                </c:pt>
                <c:pt idx="2">
                  <c:v>Тестирование</c:v>
                </c:pt>
                <c:pt idx="3">
                  <c:v>Автотесты</c:v>
                </c:pt>
                <c:pt idx="4">
                  <c:v>Обед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100</c:v>
                </c:pt>
                <c:pt idx="1">
                  <c:v>20</c:v>
                </c:pt>
                <c:pt idx="2">
                  <c:v>30</c:v>
                </c:pt>
                <c:pt idx="3">
                  <c:v>30</c:v>
                </c:pt>
                <c:pt idx="4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5956467300299676"/>
          <c:w val="0.37443093431918573"/>
          <c:h val="0.389878225364078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C45F6-0AEB-4DC2-90E5-18A18839626C}" type="datetimeFigureOut">
              <a:rPr lang="ru-RU" smtClean="0"/>
              <a:t>18.03.2017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B1CBD-3302-4BCA-82F2-2D3160A62E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54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Виталий, я работаю в </a:t>
            </a:r>
            <a:r>
              <a:rPr lang="ru-RU" dirty="0" err="1" smtClean="0"/>
              <a:t>епаме</a:t>
            </a:r>
            <a:r>
              <a:rPr lang="ru-RU" dirty="0" smtClean="0"/>
              <a:t>. Уже как 9 лет</a:t>
            </a:r>
            <a:r>
              <a:rPr lang="ru-RU" baseline="0" dirty="0" smtClean="0"/>
              <a:t> работаю. В </a:t>
            </a:r>
            <a:r>
              <a:rPr lang="en-US" baseline="0" dirty="0" smtClean="0"/>
              <a:t>IT </a:t>
            </a:r>
            <a:r>
              <a:rPr lang="ru-RU" baseline="0" dirty="0" smtClean="0"/>
              <a:t>индустрии примерно столько же. Сейчас руковожу командой разработки на таком довольно известном языке как </a:t>
            </a:r>
            <a:r>
              <a:rPr lang="en-US" baseline="0" dirty="0" smtClean="0"/>
              <a:t>Java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Я</a:t>
            </a:r>
            <a:r>
              <a:rPr lang="ru-RU" baseline="0" dirty="0" smtClean="0"/>
              <a:t> бы хотел рассказать вам о том, почему я стал программистом, что я делаю, как выглядит мой рабочий день и что нужно чтобы стать программистом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436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</a:t>
            </a:r>
            <a:r>
              <a:rPr lang="ru-RU" baseline="0" dirty="0" smtClean="0"/>
              <a:t> это не все. Программист должен еще и тестировать свой код. Как вручную,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339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 и создавать автоматизированные</a:t>
            </a:r>
            <a:r>
              <a:rPr lang="ru-RU" baseline="0" dirty="0" smtClean="0"/>
              <a:t> тесты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505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вы думаете?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427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Что-то</a:t>
            </a:r>
            <a:r>
              <a:rPr lang="ru-RU" baseline="0" dirty="0" smtClean="0"/>
              <a:t> вроде этого? Кто скажет, что из этого нужно знать? На самом деле не совсем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548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 </a:t>
            </a:r>
            <a:r>
              <a:rPr lang="en-US" dirty="0" smtClean="0"/>
              <a:t>skills</a:t>
            </a:r>
            <a:r>
              <a:rPr lang="ru-RU" dirty="0" smtClean="0"/>
              <a:t> (технические навыки)</a:t>
            </a:r>
            <a:r>
              <a:rPr lang="en-US" baseline="0" dirty="0" smtClean="0"/>
              <a:t> </a:t>
            </a:r>
            <a:r>
              <a:rPr lang="en-US" baseline="0" dirty="0" smtClean="0"/>
              <a:t>– </a:t>
            </a:r>
            <a:r>
              <a:rPr lang="ru-RU" baseline="0" dirty="0" smtClean="0"/>
              <a:t>это умение программировать на </a:t>
            </a:r>
            <a:r>
              <a:rPr lang="en-US" baseline="0" dirty="0" smtClean="0"/>
              <a:t>Java, </a:t>
            </a:r>
            <a:r>
              <a:rPr lang="ru-RU" baseline="0" dirty="0" smtClean="0"/>
              <a:t>вышивать крестиком, водить автомобиль</a:t>
            </a:r>
          </a:p>
          <a:p>
            <a:r>
              <a:rPr lang="en-US" baseline="0" dirty="0" smtClean="0"/>
              <a:t>Soft </a:t>
            </a:r>
            <a:r>
              <a:rPr lang="en-US" baseline="0" dirty="0" smtClean="0"/>
              <a:t>Skills</a:t>
            </a:r>
            <a:r>
              <a:rPr lang="ru-RU" baseline="0" dirty="0" smtClean="0"/>
              <a:t> (гибкие навыки)</a:t>
            </a:r>
            <a:r>
              <a:rPr lang="en-US" baseline="0" dirty="0" smtClean="0"/>
              <a:t> </a:t>
            </a:r>
            <a:r>
              <a:rPr lang="en-US" baseline="0" dirty="0" smtClean="0"/>
              <a:t>– </a:t>
            </a:r>
            <a:r>
              <a:rPr lang="ru-RU" baseline="0" dirty="0" smtClean="0"/>
              <a:t>это умение вести переговоры, вести за собой людей как лидер,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умение работать в команде, развитие себя как личности, управление временем, эрудированность, креативность</a:t>
            </a:r>
          </a:p>
          <a:p>
            <a:r>
              <a:rPr lang="ru-RU" dirty="0" smtClean="0"/>
              <a:t>Основная разница между ними в том, что развивать </a:t>
            </a:r>
            <a:r>
              <a:rPr lang="en-US" dirty="0" smtClean="0"/>
              <a:t>soft skills </a:t>
            </a:r>
            <a:r>
              <a:rPr lang="ru-RU" dirty="0" smtClean="0"/>
              <a:t>навыки гораздо сложнее и дольше. Кроме того, они пригодятся вам вне зависимости от профессии</a:t>
            </a:r>
          </a:p>
          <a:p>
            <a:r>
              <a:rPr lang="ru-RU" dirty="0" smtClean="0"/>
              <a:t>Поэтому я рекомендую</a:t>
            </a:r>
            <a:r>
              <a:rPr lang="ru-RU" baseline="0" dirty="0" smtClean="0"/>
              <a:t> в первую очередь обратить внимание на гибкие навыки и те которых чаще всего не хватает начинающим программистам</a:t>
            </a:r>
          </a:p>
          <a:p>
            <a:r>
              <a:rPr lang="ru-RU" baseline="0" dirty="0" smtClean="0"/>
              <a:t>Кстати, кто догадается по этому слайду об одном из таких навыков?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074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868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Любят на интервью задавать</a:t>
            </a:r>
            <a:r>
              <a:rPr lang="ru-RU" baseline="0" dirty="0" smtClean="0"/>
              <a:t> вот такие </a:t>
            </a:r>
            <a:r>
              <a:rPr lang="ru-RU" baseline="0" dirty="0" smtClean="0"/>
              <a:t>задачи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Зачем это нужно?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046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Как и способность</a:t>
            </a:r>
            <a:r>
              <a:rPr lang="ru-RU" baseline="0" dirty="0" smtClean="0"/>
              <a:t> </a:t>
            </a:r>
            <a:r>
              <a:rPr lang="ru-RU" baseline="0" dirty="0" smtClean="0"/>
              <a:t>к анализу – </a:t>
            </a:r>
            <a:r>
              <a:rPr lang="ru-RU" baseline="0" dirty="0" smtClean="0"/>
              <a:t>понимать и анализировать почему </a:t>
            </a:r>
            <a:r>
              <a:rPr lang="ru-RU" baseline="0" dirty="0" smtClean="0"/>
              <a:t>это так работает.</a:t>
            </a:r>
          </a:p>
          <a:p>
            <a:r>
              <a:rPr lang="ru-RU" baseline="0" dirty="0" smtClean="0"/>
              <a:t>Когда я перехожу дорогу на зеленый, все машины останавливаются. Почему? Потому что видят меня? Будут ли они останавливаться если я не буду переходить дорогу на зеленый? Будут ли они останавливаться если я буду переходить дорогу на красный?</a:t>
            </a:r>
          </a:p>
          <a:p>
            <a:r>
              <a:rPr lang="ru-RU" baseline="0" dirty="0" smtClean="0"/>
              <a:t>Только пожалуйста, не надо этого пробовать – для этого у нас в </a:t>
            </a:r>
            <a:r>
              <a:rPr lang="en-US" baseline="0" dirty="0" smtClean="0"/>
              <a:t>IT </a:t>
            </a:r>
            <a:r>
              <a:rPr lang="ru-RU" baseline="0" dirty="0" smtClean="0"/>
              <a:t>есть специальные люди которых называют </a:t>
            </a:r>
            <a:r>
              <a:rPr lang="ru-RU" baseline="0" dirty="0" err="1" smtClean="0"/>
              <a:t>тестировщками</a:t>
            </a:r>
            <a:r>
              <a:rPr lang="ru-RU" baseline="0" dirty="0" smtClean="0"/>
              <a:t>. Они задаются порой казалось бы самыми нелепыми вопросами.</a:t>
            </a:r>
          </a:p>
          <a:p>
            <a:r>
              <a:rPr lang="ru-RU" baseline="0" dirty="0" smtClean="0"/>
              <a:t>А ведь ответ простой – машины останавливаются, потому что им показывается красный свет. И уже зная это, вы можете ответить на все предыдущие вопросы</a:t>
            </a:r>
          </a:p>
          <a:p>
            <a:r>
              <a:rPr lang="ru-RU" baseline="0" dirty="0" smtClean="0"/>
              <a:t>И вот умея вот так абстрагироваться, находить взаимосвязи и выводить правила, вы сможете </a:t>
            </a:r>
            <a:r>
              <a:rPr lang="ru-RU" b="1" baseline="0" dirty="0" smtClean="0"/>
              <a:t>решить проблему просто и элегантно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522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 крайне важно уметь учиться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465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Нет, не так. Также крайне важно уметь учиться самостоятельно. У вас не будет преподавателя,</a:t>
            </a:r>
            <a:r>
              <a:rPr lang="ru-RU" baseline="0" dirty="0" smtClean="0"/>
              <a:t> который будет вести вас за руку. Вам будут помогать, но не вести</a:t>
            </a:r>
            <a:endParaRPr lang="ru-RU" b="1" dirty="0" smtClean="0"/>
          </a:p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17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самом деле я не могу точно сказать когда же решил стать программистом. В школе мне всегда нравились точные науки, на уроках информатики мы составляли алгоритмы выхода из лабиринта (это было еще на советских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компьюрах</a:t>
            </a:r>
            <a:r>
              <a:rPr lang="ru-RU" baseline="0" dirty="0" smtClean="0"/>
              <a:t>-корветах) что меня довольно сильно увлекало. И показалось абсолютно естественным выбрать именно программирование как профессию.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558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Быть самостоятельным, ответственным, уметь общаться</a:t>
            </a:r>
            <a:r>
              <a:rPr lang="ru-RU" baseline="0" dirty="0" smtClean="0"/>
              <a:t> и работать в команде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44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</a:t>
            </a:r>
            <a:r>
              <a:rPr lang="ru-RU" baseline="0" dirty="0" smtClean="0"/>
              <a:t> если вспомнить из чего состоит день программиста, то все эти важные навыки применяются каждый день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547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ничего </a:t>
            </a:r>
            <a:r>
              <a:rPr lang="ru-RU" dirty="0" smtClean="0"/>
              <a:t>из ожиданий</a:t>
            </a:r>
            <a:r>
              <a:rPr lang="ru-RU" baseline="0" dirty="0" smtClean="0"/>
              <a:t> </a:t>
            </a:r>
            <a:r>
              <a:rPr lang="ru-RU" baseline="0" dirty="0" smtClean="0"/>
              <a:t>не вызывает у вас </a:t>
            </a:r>
            <a:r>
              <a:rPr lang="ru-RU" baseline="0" dirty="0" smtClean="0"/>
              <a:t>отторжения, </a:t>
            </a:r>
            <a:r>
              <a:rPr lang="ru-RU" baseline="0" dirty="0" smtClean="0"/>
              <a:t>если к наиболее важным навыкам (логическое мышление, точные науки) у вас есть способности, то возможно да</a:t>
            </a:r>
          </a:p>
          <a:p>
            <a:r>
              <a:rPr lang="ru-RU" baseline="0" dirty="0" smtClean="0"/>
              <a:t>Лучший </a:t>
            </a:r>
            <a:r>
              <a:rPr lang="ru-RU" baseline="0" dirty="0" smtClean="0"/>
              <a:t>совет – </a:t>
            </a:r>
            <a:r>
              <a:rPr lang="ru-RU" baseline="0" dirty="0" smtClean="0"/>
              <a:t>попробовать</a:t>
            </a:r>
            <a:r>
              <a:rPr lang="ru-RU" baseline="0" dirty="0" smtClean="0"/>
              <a:t>.</a:t>
            </a:r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попробовать – </a:t>
            </a:r>
            <a:r>
              <a:rPr lang="ru-RU" baseline="0" smtClean="0"/>
              <a:t>список ссылок</a:t>
            </a:r>
            <a:endParaRPr lang="ru-RU" baseline="0" dirty="0" smtClean="0"/>
          </a:p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59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увлекает ли это до сих пор? Да,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безуслоно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Вообще, </a:t>
            </a:r>
            <a:r>
              <a:rPr lang="en-US" baseline="0" dirty="0" smtClean="0"/>
              <a:t>IT</a:t>
            </a:r>
            <a:r>
              <a:rPr lang="ru-RU" baseline="0" dirty="0" smtClean="0"/>
              <a:t> это просто отдельный мир, глубину которого понимаешь когда окунаешься в него.</a:t>
            </a:r>
            <a:endParaRPr lang="ru-RU" dirty="0" smtClean="0"/>
          </a:p>
          <a:p>
            <a:r>
              <a:rPr lang="ru-RU" dirty="0" smtClean="0"/>
              <a:t>И мне до сих пор это интересно</a:t>
            </a:r>
          </a:p>
          <a:p>
            <a:r>
              <a:rPr lang="ru-RU" dirty="0" smtClean="0"/>
              <a:t>Каждый день появляется что-то</a:t>
            </a:r>
            <a:r>
              <a:rPr lang="ru-RU" baseline="0" dirty="0" smtClean="0"/>
              <a:t> </a:t>
            </a:r>
            <a:r>
              <a:rPr lang="ru-RU" dirty="0" smtClean="0"/>
              <a:t>новое - и хорошее и плохое - , новые технологии,</a:t>
            </a:r>
            <a:r>
              <a:rPr lang="ru-RU" baseline="0" dirty="0" smtClean="0"/>
              <a:t> задачи, проблемы</a:t>
            </a:r>
          </a:p>
          <a:p>
            <a:r>
              <a:rPr lang="ru-RU" dirty="0" smtClean="0"/>
              <a:t>     Это вызов, это соревнование – сможешь ли ты побороть</a:t>
            </a:r>
            <a:r>
              <a:rPr lang="ru-RU" baseline="0" dirty="0" smtClean="0"/>
              <a:t> возникшую проблему?</a:t>
            </a:r>
            <a:endParaRPr lang="ru-RU" dirty="0" smtClean="0"/>
          </a:p>
          <a:p>
            <a:r>
              <a:rPr lang="ru-RU" dirty="0" smtClean="0"/>
              <a:t>При этом ты создание что-то</a:t>
            </a:r>
            <a:r>
              <a:rPr lang="ru-RU" baseline="0" dirty="0" smtClean="0"/>
              <a:t> </a:t>
            </a:r>
            <a:r>
              <a:rPr lang="ru-RU" dirty="0" smtClean="0"/>
              <a:t>новое, и с</a:t>
            </a:r>
            <a:r>
              <a:rPr lang="ru-RU" baseline="0" dirty="0" smtClean="0"/>
              <a:t> каждым днем у тебя получается все лучше</a:t>
            </a:r>
            <a:endParaRPr lang="ru-RU" dirty="0" smtClean="0"/>
          </a:p>
          <a:p>
            <a:pPr lvl="1"/>
            <a:r>
              <a:rPr lang="ru-RU" dirty="0" smtClean="0"/>
              <a:t>Это как оттачивание</a:t>
            </a:r>
            <a:r>
              <a:rPr lang="ru-RU" baseline="0" dirty="0" smtClean="0"/>
              <a:t> м</a:t>
            </a:r>
            <a:r>
              <a:rPr lang="ru-RU" dirty="0" smtClean="0"/>
              <a:t>астерства вождения машины сначала</a:t>
            </a:r>
            <a:r>
              <a:rPr lang="ru-RU" baseline="0" dirty="0" smtClean="0"/>
              <a:t> неуверенно и путаясь в переключении передач, позже доведя до автоматизма</a:t>
            </a:r>
            <a:endParaRPr lang="ru-RU" dirty="0" smtClean="0"/>
          </a:p>
          <a:p>
            <a:r>
              <a:rPr lang="ru-RU" dirty="0" smtClean="0"/>
              <a:t>Создание живого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62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Мой путь в </a:t>
            </a:r>
            <a:r>
              <a:rPr lang="en-US" dirty="0" smtClean="0"/>
              <a:t>IT </a:t>
            </a:r>
            <a:r>
              <a:rPr lang="ru-RU" dirty="0" smtClean="0"/>
              <a:t>индустрию выглядел</a:t>
            </a:r>
            <a:r>
              <a:rPr lang="ru-RU" baseline="0" dirty="0" smtClean="0"/>
              <a:t> примерно так</a:t>
            </a:r>
            <a:endParaRPr lang="ru-RU" dirty="0" smtClean="0"/>
          </a:p>
          <a:p>
            <a:r>
              <a:rPr lang="ru-RU" dirty="0" smtClean="0"/>
              <a:t>Учеба именно на </a:t>
            </a:r>
            <a:r>
              <a:rPr lang="ru-RU" dirty="0" smtClean="0"/>
              <a:t>программиста</a:t>
            </a:r>
          </a:p>
          <a:p>
            <a:pPr lvl="1"/>
            <a:r>
              <a:rPr lang="ru-RU" dirty="0" smtClean="0"/>
              <a:t>Сильно помогает</a:t>
            </a:r>
          </a:p>
          <a:p>
            <a:pPr lvl="1"/>
            <a:r>
              <a:rPr lang="ru-RU" dirty="0" smtClean="0"/>
              <a:t>Не </a:t>
            </a:r>
            <a:r>
              <a:rPr lang="ru-RU" dirty="0" smtClean="0"/>
              <a:t>обязательна – если вы захотите</a:t>
            </a:r>
            <a:r>
              <a:rPr lang="ru-RU" baseline="0" dirty="0" smtClean="0"/>
              <a:t> обучиться программированию, вам придется гораздо проще чем если бы вы захотели стать врачом. Врачом трудно стать дома, не имея практике на </a:t>
            </a:r>
            <a:r>
              <a:rPr lang="ru-RU" baseline="0" dirty="0" err="1" smtClean="0"/>
              <a:t>настояших</a:t>
            </a:r>
            <a:r>
              <a:rPr lang="ru-RU" baseline="0" dirty="0" smtClean="0"/>
              <a:t> больных. А программирование – вам достаточно домашнего компьютера и свободного времени.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77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учебы я стал</a:t>
            </a:r>
            <a:r>
              <a:rPr lang="ru-RU" baseline="0" dirty="0" smtClean="0"/>
              <a:t> работать в </a:t>
            </a:r>
            <a:r>
              <a:rPr lang="ru-RU" baseline="0" dirty="0" err="1" smtClean="0"/>
              <a:t>епаме</a:t>
            </a:r>
            <a:r>
              <a:rPr lang="ru-RU" baseline="0" dirty="0" smtClean="0"/>
              <a:t> и прошел три сакральных уровня развития – </a:t>
            </a:r>
            <a:r>
              <a:rPr lang="ru-RU" baseline="0" dirty="0" err="1" smtClean="0"/>
              <a:t>джун</a:t>
            </a:r>
            <a:r>
              <a:rPr lang="ru-RU" baseline="0" dirty="0" smtClean="0"/>
              <a:t> , </a:t>
            </a:r>
            <a:r>
              <a:rPr lang="ru-RU" baseline="0" dirty="0" err="1" smtClean="0"/>
              <a:t>мидл</a:t>
            </a:r>
            <a:r>
              <a:rPr lang="ru-RU" baseline="0" dirty="0" smtClean="0"/>
              <a:t>, сеньор. Этот </a:t>
            </a:r>
            <a:r>
              <a:rPr lang="ru-RU" baseline="0" dirty="0" err="1" smtClean="0"/>
              <a:t>айтишный</a:t>
            </a:r>
            <a:r>
              <a:rPr lang="ru-RU" baseline="0" dirty="0" smtClean="0"/>
              <a:t> сленг в других профессиях означает к примеру младший научный сотрудник, научный сотрудник,  старший научный сотрудник.</a:t>
            </a:r>
            <a:endParaRPr lang="ru-RU" dirty="0" smtClean="0"/>
          </a:p>
          <a:p>
            <a:r>
              <a:rPr lang="ru-RU" dirty="0" smtClean="0"/>
              <a:t>Ничего</a:t>
            </a:r>
            <a:r>
              <a:rPr lang="ru-RU" baseline="0" dirty="0" smtClean="0"/>
              <a:t> </a:t>
            </a:r>
            <a:r>
              <a:rPr lang="ru-RU" baseline="0" dirty="0" smtClean="0"/>
              <a:t>я не забыл?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124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самом деле забыл, в самом начале вы попадает</a:t>
            </a:r>
            <a:r>
              <a:rPr lang="ru-RU" baseline="0" dirty="0" smtClean="0"/>
              <a:t>е на практику, во внутреннюю лабораторию, на </a:t>
            </a:r>
            <a:r>
              <a:rPr lang="ru-RU" baseline="0" dirty="0" err="1" smtClean="0"/>
              <a:t>испытальный</a:t>
            </a:r>
            <a:r>
              <a:rPr lang="ru-RU" baseline="0" dirty="0" smtClean="0"/>
              <a:t> срок. Там вас подготавливают к реальным боевым действиям. Считайте это своего рода тренировочным лагерем.</a:t>
            </a:r>
          </a:p>
          <a:p>
            <a:r>
              <a:rPr lang="en-US" baseline="0" dirty="0" smtClean="0"/>
              <a:t>TODO:</a:t>
            </a:r>
          </a:p>
          <a:p>
            <a:r>
              <a:rPr lang="ru-RU" baseline="0" dirty="0" smtClean="0"/>
              <a:t>Описание </a:t>
            </a:r>
            <a:r>
              <a:rPr lang="en-US" baseline="0" dirty="0" smtClean="0"/>
              <a:t>D1/D2/D3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506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же выглядит рабочий день программиста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672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идеальном</a:t>
            </a:r>
            <a:r>
              <a:rPr lang="ru-RU" baseline="0" dirty="0" smtClean="0"/>
              <a:t> представлении о программисте примерно так. Целый день программирует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83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на самом деле</a:t>
            </a:r>
            <a:r>
              <a:rPr lang="ru-RU" baseline="0" dirty="0" smtClean="0"/>
              <a:t> еще же надо знать что программировать, как должна работать программа. </a:t>
            </a:r>
          </a:p>
          <a:p>
            <a:r>
              <a:rPr lang="ru-RU" baseline="0" dirty="0" smtClean="0"/>
              <a:t>Поэтому нужно сначала понять что делать, какие требования к программе, прояснить все мелочи, а потом уже приступать к программированию.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1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18.03.2017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0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18.03.2017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32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18.03.2017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21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18.03.2017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4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18.03.2017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92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18.03.2017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45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18.03.2017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68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18.03.2017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39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18.03.2017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65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F64EEF6-A7EF-4ACA-ADF7-1618DD6B7A0C}" type="datetimeFigureOut">
              <a:rPr lang="ru-RU" smtClean="0"/>
              <a:t>18.03.2017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11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18.03.2017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75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18.03.2017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92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EPAM Kids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Виталий </a:t>
            </a:r>
            <a:r>
              <a:rPr lang="ru-RU" dirty="0" err="1" smtClean="0"/>
              <a:t>квятковский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56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день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386099"/>
              </p:ext>
            </p:extLst>
          </p:nvPr>
        </p:nvGraphicFramePr>
        <p:xfrm>
          <a:off x="519290" y="1580444"/>
          <a:ext cx="82521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561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день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633977"/>
              </p:ext>
            </p:extLst>
          </p:nvPr>
        </p:nvGraphicFramePr>
        <p:xfrm>
          <a:off x="598310" y="1557866"/>
          <a:ext cx="8116711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2853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день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927723"/>
              </p:ext>
            </p:extLst>
          </p:nvPr>
        </p:nvGraphicFramePr>
        <p:xfrm>
          <a:off x="564444" y="1557866"/>
          <a:ext cx="82521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72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день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193316"/>
              </p:ext>
            </p:extLst>
          </p:nvPr>
        </p:nvGraphicFramePr>
        <p:xfrm>
          <a:off x="553156" y="1512711"/>
          <a:ext cx="8331200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0081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необходимо для успеха?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945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ek_Resume-Cloud.png (542×28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0" y="753533"/>
            <a:ext cx="8967810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16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583" y="273579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Hard Skills / Soft Skills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12848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2442484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Абстрактное и логическое мышление</a:t>
            </a:r>
          </a:p>
          <a:p>
            <a:r>
              <a:rPr lang="en-US" sz="3600" dirty="0" smtClean="0"/>
              <a:t>English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217169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Логическое мышление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Некоторые улитки являются горами. 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Все </a:t>
            </a:r>
            <a:r>
              <a:rPr lang="ru-RU" sz="3200" dirty="0"/>
              <a:t>горы любят кошек. 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Значит</a:t>
            </a:r>
            <a:r>
              <a:rPr lang="ru-RU" sz="3200" dirty="0"/>
              <a:t>, все улитки любят кошек</a:t>
            </a:r>
            <a:r>
              <a:rPr lang="ru-RU" sz="3200" dirty="0" smtClean="0"/>
              <a:t>.</a:t>
            </a:r>
          </a:p>
          <a:p>
            <a:pPr marL="0" indent="0">
              <a:buNone/>
            </a:pP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а) </a:t>
            </a:r>
            <a:r>
              <a:rPr lang="ru-RU" sz="3200" dirty="0" smtClean="0"/>
              <a:t>правильно</a:t>
            </a:r>
          </a:p>
          <a:p>
            <a:pPr marL="0" indent="0">
              <a:buNone/>
            </a:pP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б) неправильно</a:t>
            </a:r>
          </a:p>
        </p:txBody>
      </p:sp>
    </p:spTree>
    <p:extLst>
      <p:ext uri="{BB962C8B-B14F-4D97-AF65-F5344CB8AC3E}">
        <p14:creationId xmlns:p14="http://schemas.microsoft.com/office/powerpoint/2010/main" val="17928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0722" y="295889"/>
            <a:ext cx="7543800" cy="1450757"/>
          </a:xfrm>
        </p:spPr>
        <p:txBody>
          <a:bodyPr/>
          <a:lstStyle/>
          <a:p>
            <a:r>
              <a:rPr lang="ru-RU" dirty="0" smtClean="0"/>
              <a:t>Кто я?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599983" y="2748868"/>
            <a:ext cx="2085278" cy="2136038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6485980" y="1854200"/>
            <a:ext cx="1718219" cy="164697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EPAM</a:t>
            </a:r>
            <a:endParaRPr lang="ru-RU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302224" y="4195422"/>
            <a:ext cx="2085729" cy="190066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Руковожу командой</a:t>
            </a:r>
            <a:endParaRPr lang="ru-RU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180684" y="4572090"/>
            <a:ext cx="1190979" cy="12190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JAVA</a:t>
            </a:r>
            <a:endParaRPr lang="ru-RU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197215" y="1855187"/>
            <a:ext cx="1054101" cy="10754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9</a:t>
            </a:r>
            <a:endParaRPr lang="ru-RU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6585" y="4873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4" idx="1"/>
          </p:cNvCxnSpPr>
          <p:nvPr/>
        </p:nvCxnSpPr>
        <p:spPr>
          <a:xfrm>
            <a:off x="3155588" y="2576552"/>
            <a:ext cx="749777" cy="4851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5605983" y="2955073"/>
            <a:ext cx="943498" cy="3679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2"/>
            <a:endCxn id="4" idx="5"/>
          </p:cNvCxnSpPr>
          <p:nvPr/>
        </p:nvCxnSpPr>
        <p:spPr>
          <a:xfrm flipH="1" flipV="1">
            <a:off x="5379879" y="4572090"/>
            <a:ext cx="922345" cy="5736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2331703" y="4187954"/>
            <a:ext cx="1348200" cy="6851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019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English</a:t>
            </a:r>
          </a:p>
          <a:p>
            <a:r>
              <a:rPr lang="ru-RU" sz="3600" dirty="0" smtClean="0"/>
              <a:t>Абстрактное и логическое мышление</a:t>
            </a:r>
          </a:p>
          <a:p>
            <a:r>
              <a:rPr lang="ru-RU" sz="3600" dirty="0" smtClean="0"/>
              <a:t>Способность к анализу</a:t>
            </a:r>
          </a:p>
          <a:p>
            <a:pPr lvl="1"/>
            <a:r>
              <a:rPr lang="ru-RU" sz="3200" dirty="0" smtClean="0"/>
              <a:t>Почему это так работает?</a:t>
            </a:r>
          </a:p>
          <a:p>
            <a:pPr marL="457200" lvl="1" indent="0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501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English</a:t>
            </a:r>
          </a:p>
          <a:p>
            <a:r>
              <a:rPr lang="ru-RU" sz="3600" dirty="0" smtClean="0"/>
              <a:t>Абстрактное и логическое мышление</a:t>
            </a:r>
          </a:p>
          <a:p>
            <a:r>
              <a:rPr lang="ru-RU" sz="3600" dirty="0" smtClean="0"/>
              <a:t>Способность к анализу</a:t>
            </a:r>
          </a:p>
          <a:p>
            <a:pPr lvl="1"/>
            <a:r>
              <a:rPr lang="ru-RU" sz="3200" dirty="0" smtClean="0"/>
              <a:t>Почему это так работает?</a:t>
            </a:r>
          </a:p>
          <a:p>
            <a:r>
              <a:rPr lang="ru-RU" sz="3600" strike="sngStrike" dirty="0" smtClean="0"/>
              <a:t>Способность учиться</a:t>
            </a:r>
          </a:p>
          <a:p>
            <a:pPr marL="457200" lvl="1" indent="0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421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English</a:t>
            </a:r>
          </a:p>
          <a:p>
            <a:r>
              <a:rPr lang="ru-RU" sz="3600" dirty="0" smtClean="0"/>
              <a:t>Абстрактное и логическое мышление</a:t>
            </a:r>
          </a:p>
          <a:p>
            <a:r>
              <a:rPr lang="ru-RU" sz="3600" dirty="0" smtClean="0"/>
              <a:t>Способность к анализу</a:t>
            </a:r>
          </a:p>
          <a:p>
            <a:pPr lvl="1"/>
            <a:r>
              <a:rPr lang="ru-RU" sz="3200" dirty="0" smtClean="0"/>
              <a:t>Почему это так работает?</a:t>
            </a:r>
          </a:p>
          <a:p>
            <a:r>
              <a:rPr lang="ru-RU" sz="3600" strike="sngStrike" dirty="0" smtClean="0"/>
              <a:t>Способность учиться</a:t>
            </a:r>
          </a:p>
          <a:p>
            <a:r>
              <a:rPr lang="ru-RU" sz="3600" dirty="0" smtClean="0"/>
              <a:t>Способность учиться </a:t>
            </a:r>
            <a:r>
              <a:rPr lang="ru-RU" sz="3600" b="1" dirty="0" smtClean="0"/>
              <a:t>самостоятельно</a:t>
            </a:r>
          </a:p>
          <a:p>
            <a:pPr marL="457200" lvl="1" indent="0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887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2928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Самостоятельность</a:t>
            </a:r>
            <a:endParaRPr lang="ru-RU" sz="3600" dirty="0"/>
          </a:p>
          <a:p>
            <a:r>
              <a:rPr lang="ru-RU" sz="3600" dirty="0" smtClean="0"/>
              <a:t>Ответственность</a:t>
            </a:r>
            <a:endParaRPr lang="ru-RU" sz="3600" dirty="0"/>
          </a:p>
          <a:p>
            <a:r>
              <a:rPr lang="ru-RU" sz="3600" dirty="0" smtClean="0"/>
              <a:t>Общение</a:t>
            </a:r>
            <a:endParaRPr lang="ru-RU" sz="3600" dirty="0"/>
          </a:p>
          <a:p>
            <a:r>
              <a:rPr lang="ru-RU" sz="3600" dirty="0"/>
              <a:t>Работа в команде</a:t>
            </a:r>
          </a:p>
          <a:p>
            <a:endParaRPr lang="ru-RU" sz="2400" b="1" dirty="0" smtClean="0"/>
          </a:p>
          <a:p>
            <a:pPr marL="457200" lvl="1" indent="0">
              <a:buNone/>
            </a:pPr>
            <a:endParaRPr lang="ru-RU" sz="2000" dirty="0" smtClean="0"/>
          </a:p>
          <a:p>
            <a:pPr lvl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93671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день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Программирование</a:t>
            </a:r>
          </a:p>
          <a:p>
            <a:pPr lvl="1"/>
            <a:r>
              <a:rPr lang="ru-RU" dirty="0" smtClean="0"/>
              <a:t>Работа в команде</a:t>
            </a:r>
          </a:p>
          <a:p>
            <a:pPr lvl="1"/>
            <a:r>
              <a:rPr lang="ru-RU" dirty="0" smtClean="0"/>
              <a:t>Самостоятельность</a:t>
            </a:r>
          </a:p>
          <a:p>
            <a:pPr lvl="1"/>
            <a:r>
              <a:rPr lang="ru-RU" dirty="0" err="1" smtClean="0"/>
              <a:t>Самообучаемость</a:t>
            </a:r>
            <a:endParaRPr lang="ru-RU" dirty="0" smtClean="0"/>
          </a:p>
          <a:p>
            <a:r>
              <a:rPr lang="ru-RU" dirty="0" smtClean="0"/>
              <a:t>Обсуждение требований</a:t>
            </a:r>
          </a:p>
          <a:p>
            <a:pPr lvl="1"/>
            <a:r>
              <a:rPr lang="ru-RU" dirty="0" smtClean="0"/>
              <a:t>Общение</a:t>
            </a:r>
          </a:p>
          <a:p>
            <a:pPr lvl="1"/>
            <a:r>
              <a:rPr lang="ru-RU" dirty="0" smtClean="0"/>
              <a:t>Переговоры</a:t>
            </a:r>
          </a:p>
          <a:p>
            <a:pPr lvl="1"/>
            <a:r>
              <a:rPr lang="ru-RU" dirty="0" smtClean="0"/>
              <a:t>Способность к анализу</a:t>
            </a:r>
          </a:p>
          <a:p>
            <a:r>
              <a:rPr lang="ru-RU" dirty="0" smtClean="0"/>
              <a:t>Тестирование</a:t>
            </a:r>
          </a:p>
          <a:p>
            <a:pPr lvl="1"/>
            <a:r>
              <a:rPr lang="ru-RU" dirty="0" smtClean="0"/>
              <a:t>Способность к анализу</a:t>
            </a:r>
          </a:p>
        </p:txBody>
      </p:sp>
    </p:spTree>
    <p:extLst>
      <p:ext uri="{BB962C8B-B14F-4D97-AF65-F5344CB8AC3E}">
        <p14:creationId xmlns:p14="http://schemas.microsoft.com/office/powerpoint/2010/main" val="1169510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Подойдет ли вам?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b="1" dirty="0" smtClean="0"/>
          </a:p>
          <a:p>
            <a:pPr marL="457200" lvl="1" indent="0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0468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1671" y="3424916"/>
            <a:ext cx="7543800" cy="1450757"/>
          </a:xfrm>
        </p:spPr>
        <p:txBody>
          <a:bodyPr>
            <a:noAutofit/>
          </a:bodyPr>
          <a:lstStyle/>
          <a:p>
            <a:pPr algn="ctr"/>
            <a:r>
              <a:rPr lang="ru-RU" sz="23900" dirty="0" smtClean="0"/>
              <a:t>?</a:t>
            </a:r>
            <a:endParaRPr lang="ru-RU" sz="23900" dirty="0"/>
          </a:p>
        </p:txBody>
      </p:sp>
    </p:spTree>
    <p:extLst>
      <p:ext uri="{BB962C8B-B14F-4D97-AF65-F5344CB8AC3E}">
        <p14:creationId xmlns:p14="http://schemas.microsoft.com/office/powerpoint/2010/main" val="212154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программирование?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11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до сих программирование?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путь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20800" y="2837133"/>
            <a:ext cx="1908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Учеба</a:t>
            </a:r>
            <a:endParaRPr lang="ru-RU" sz="5400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3883574" y="3061731"/>
            <a:ext cx="1066800" cy="474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604933" y="2837133"/>
            <a:ext cx="2202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Работа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61833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bulbasaur ev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0" y="2346295"/>
            <a:ext cx="8452202" cy="397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3467" y="3708399"/>
            <a:ext cx="885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D1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77554" y="2539999"/>
            <a:ext cx="885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D2</a:t>
            </a:r>
            <a:endParaRPr lang="ru-RU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74266" y="1524336"/>
            <a:ext cx="10599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D3</a:t>
            </a:r>
            <a:endParaRPr lang="ru-RU" sz="7200" b="1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dirty="0" smtClean="0"/>
              <a:t>Мой путь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0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bulbasaur ev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971" y="2956066"/>
            <a:ext cx="7172055" cy="337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04526" y="4334933"/>
            <a:ext cx="1111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D1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62391" y="3503936"/>
            <a:ext cx="1026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D2</a:t>
            </a:r>
            <a:endParaRPr lang="ru-RU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32372" y="2372461"/>
            <a:ext cx="9521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D3</a:t>
            </a:r>
            <a:endParaRPr lang="ru-RU" sz="7200" b="1" dirty="0"/>
          </a:p>
        </p:txBody>
      </p:sp>
      <p:pic>
        <p:nvPicPr>
          <p:cNvPr id="3074" name="Picture 2" descr="Картинки по запросу pocket b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88" y="5165930"/>
            <a:ext cx="1145252" cy="114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 стрелкой 2"/>
          <p:cNvCxnSpPr/>
          <p:nvPr/>
        </p:nvCxnSpPr>
        <p:spPr>
          <a:xfrm flipH="1">
            <a:off x="1211591" y="2048933"/>
            <a:ext cx="792935" cy="270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2005" y="974283"/>
            <a:ext cx="8346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Практика / лаборатория / испытательный срок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9338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</a:t>
            </a:r>
            <a:r>
              <a:rPr lang="en-US" dirty="0" smtClean="0"/>
              <a:t>/ Backend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60" y="1845734"/>
            <a:ext cx="3681308" cy="4023360"/>
          </a:xfrm>
        </p:spPr>
        <p:txBody>
          <a:bodyPr/>
          <a:lstStyle/>
          <a:p>
            <a:r>
              <a:rPr lang="en-US" dirty="0" smtClean="0"/>
              <a:t>Frontend</a:t>
            </a:r>
          </a:p>
          <a:p>
            <a:pPr lvl="1"/>
            <a:r>
              <a:rPr lang="en-US" dirty="0" smtClean="0"/>
              <a:t>HTML / CSS / </a:t>
            </a:r>
            <a:r>
              <a:rPr lang="en-US" dirty="0" smtClean="0"/>
              <a:t>JS</a:t>
            </a:r>
            <a:endParaRPr lang="en-US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941006" y="1840090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Backend</a:t>
            </a:r>
          </a:p>
          <a:p>
            <a:pPr lvl="1"/>
            <a:r>
              <a:rPr lang="en-US" dirty="0" smtClean="0"/>
              <a:t>Java</a:t>
            </a:r>
            <a:endParaRPr lang="ru-RU" dirty="0"/>
          </a:p>
        </p:txBody>
      </p:sp>
      <p:pic>
        <p:nvPicPr>
          <p:cNvPr id="1026" name="Picture 2" descr="Картинки по запросу кузов автомобил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" y="3217334"/>
            <a:ext cx="4796719" cy="239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двигатель автомобил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3" y="2861946"/>
            <a:ext cx="3880732" cy="30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33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день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222062"/>
              </p:ext>
            </p:extLst>
          </p:nvPr>
        </p:nvGraphicFramePr>
        <p:xfrm>
          <a:off x="632178" y="1580444"/>
          <a:ext cx="80489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415746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295</TotalTime>
  <Words>1027</Words>
  <Application>Microsoft Office PowerPoint</Application>
  <PresentationFormat>Экран (4:3)</PresentationFormat>
  <Paragraphs>150</Paragraphs>
  <Slides>26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Ретро</vt:lpstr>
      <vt:lpstr>EPAM Kids</vt:lpstr>
      <vt:lpstr>Кто я?</vt:lpstr>
      <vt:lpstr>Почему программирование?</vt:lpstr>
      <vt:lpstr>Почему до сих программирование?</vt:lpstr>
      <vt:lpstr>Мой путь</vt:lpstr>
      <vt:lpstr>Мой путь</vt:lpstr>
      <vt:lpstr>Презентация PowerPoint</vt:lpstr>
      <vt:lpstr>Frontend / Backend</vt:lpstr>
      <vt:lpstr>Мой день</vt:lpstr>
      <vt:lpstr>Мой день</vt:lpstr>
      <vt:lpstr>Мой день</vt:lpstr>
      <vt:lpstr>Мой день</vt:lpstr>
      <vt:lpstr>Мой день</vt:lpstr>
      <vt:lpstr>Что необходимо для успеха?</vt:lpstr>
      <vt:lpstr>Презентация PowerPoint</vt:lpstr>
      <vt:lpstr>Hard Skills / Soft Skills</vt:lpstr>
      <vt:lpstr>Soft Skills</vt:lpstr>
      <vt:lpstr>Soft Skills</vt:lpstr>
      <vt:lpstr>Логическое мышление</vt:lpstr>
      <vt:lpstr>Soft Skills</vt:lpstr>
      <vt:lpstr>Soft Skills</vt:lpstr>
      <vt:lpstr>Soft Skills</vt:lpstr>
      <vt:lpstr>Soft Skills</vt:lpstr>
      <vt:lpstr>Мой день</vt:lpstr>
      <vt:lpstr>Подойдет ли вам?</vt:lpstr>
      <vt:lpstr>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</dc:title>
  <dc:creator>kelt</dc:creator>
  <cp:lastModifiedBy>kelt</cp:lastModifiedBy>
  <cp:revision>75</cp:revision>
  <dcterms:created xsi:type="dcterms:W3CDTF">2017-02-20T18:53:21Z</dcterms:created>
  <dcterms:modified xsi:type="dcterms:W3CDTF">2017-03-18T17:13:20Z</dcterms:modified>
</cp:coreProperties>
</file>