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8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25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vs</a:t>
            </a:r>
            <a:r>
              <a:rPr lang="en-US" dirty="0" smtClean="0"/>
              <a:t> 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dirty="0" smtClean="0"/>
              <a:t>${id} </a:t>
            </a:r>
            <a:r>
              <a:rPr lang="ru-RU" dirty="0" smtClean="0"/>
              <a:t>вставляет подстроку</a:t>
            </a:r>
          </a:p>
          <a:p>
            <a:pPr marL="457200" lvl="1" indent="0">
              <a:buNone/>
            </a:pPr>
            <a:r>
              <a:rPr lang="en-US" dirty="0" smtClean="0"/>
              <a:t>	select * from ${schema}.users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-&gt; </a:t>
            </a:r>
            <a:r>
              <a:rPr lang="en-US" dirty="0"/>
              <a:t>	select * from </a:t>
            </a:r>
            <a:r>
              <a:rPr lang="en-US" dirty="0" err="1" smtClean="0"/>
              <a:t>secur.users</a:t>
            </a:r>
            <a:endParaRPr lang="en-US" dirty="0"/>
          </a:p>
          <a:p>
            <a:r>
              <a:rPr lang="en-US" dirty="0" smtClean="0"/>
              <a:t>#{id} </a:t>
            </a:r>
            <a:r>
              <a:rPr lang="ru-RU" dirty="0" smtClean="0"/>
              <a:t>создает параметризованный запрос</a:t>
            </a:r>
          </a:p>
          <a:p>
            <a:pPr marL="457200" lvl="1" indent="0">
              <a:buNone/>
            </a:pPr>
            <a:r>
              <a:rPr lang="en-US" dirty="0"/>
              <a:t>	select * from </a:t>
            </a:r>
            <a:r>
              <a:rPr lang="en-US" dirty="0" err="1" smtClean="0"/>
              <a:t>secur.users</a:t>
            </a:r>
            <a:r>
              <a:rPr lang="en-US" dirty="0" smtClean="0"/>
              <a:t> where id=#{id}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 -&gt; 	select * from </a:t>
            </a:r>
            <a:r>
              <a:rPr lang="en-US" dirty="0" err="1"/>
              <a:t>secur.users</a:t>
            </a:r>
            <a:r>
              <a:rPr lang="en-US" dirty="0"/>
              <a:t> where id=#{id}</a:t>
            </a:r>
          </a:p>
          <a:p>
            <a:endParaRPr lang="en-US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51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использовать </a:t>
            </a:r>
            <a:r>
              <a:rPr lang="en-US" dirty="0" smtClean="0"/>
              <a:t>$?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Где нельзя использовать параметр</a:t>
            </a:r>
          </a:p>
          <a:p>
            <a:pPr lvl="1"/>
            <a:r>
              <a:rPr lang="en-US" dirty="0" smtClean="0"/>
              <a:t>select * from users order by ${field}</a:t>
            </a:r>
          </a:p>
          <a:p>
            <a:r>
              <a:rPr lang="ru-RU" dirty="0" smtClean="0"/>
              <a:t>Для конфигурационных настроек</a:t>
            </a:r>
          </a:p>
          <a:p>
            <a:pPr lvl="1"/>
            <a:r>
              <a:rPr lang="en-US" dirty="0"/>
              <a:t>select * from ${schema}.users</a:t>
            </a:r>
          </a:p>
          <a:p>
            <a:pPr lvl="1"/>
            <a:r>
              <a:rPr lang="ru-RU" dirty="0" smtClean="0"/>
              <a:t>Одна константа на всё приложение</a:t>
            </a:r>
            <a:endParaRPr lang="en-US" dirty="0" smtClean="0"/>
          </a:p>
          <a:p>
            <a:pPr marL="457200" lvl="1" indent="0">
              <a:buNone/>
            </a:pPr>
            <a:r>
              <a:rPr lang="ru-RU" sz="2000" dirty="0"/>
              <a:t> </a:t>
            </a:r>
            <a:r>
              <a:rPr lang="ru-RU" sz="2000" dirty="0" smtClean="0"/>
              <a:t>   </a:t>
            </a:r>
            <a:r>
              <a:rPr lang="en-US" sz="2000" dirty="0" smtClean="0"/>
              <a:t>&lt;</a:t>
            </a:r>
            <a:r>
              <a:rPr lang="en-US" sz="2000" dirty="0"/>
              <a:t>configuration&gt;</a:t>
            </a:r>
          </a:p>
          <a:p>
            <a:pPr marL="457200" lvl="1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 </a:t>
            </a:r>
            <a:r>
              <a:rPr lang="en-US" sz="2000" dirty="0"/>
              <a:t>&lt;properties&gt;</a:t>
            </a:r>
          </a:p>
          <a:p>
            <a:pPr marL="457200" lvl="1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        </a:t>
            </a:r>
            <a:r>
              <a:rPr lang="en-US" sz="2000" dirty="0"/>
              <a:t>&lt;property name="</a:t>
            </a:r>
            <a:r>
              <a:rPr lang="en-US" sz="2000" b="1" dirty="0"/>
              <a:t>schema</a:t>
            </a:r>
            <a:r>
              <a:rPr lang="en-US" sz="2000" dirty="0"/>
              <a:t>" value</a:t>
            </a:r>
            <a:r>
              <a:rPr lang="en-US" sz="2000" dirty="0" smtClean="0"/>
              <a:t>="</a:t>
            </a:r>
            <a:r>
              <a:rPr lang="en-US" sz="2000" b="1" dirty="0" err="1" smtClean="0"/>
              <a:t>secur</a:t>
            </a:r>
            <a:r>
              <a:rPr lang="en-US" sz="2000" dirty="0" smtClean="0"/>
              <a:t>"/&gt;</a:t>
            </a:r>
            <a:endParaRPr lang="en-US" sz="2000" dirty="0"/>
          </a:p>
          <a:p>
            <a:pPr marL="457200" lvl="1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 </a:t>
            </a:r>
            <a:r>
              <a:rPr lang="en-US" sz="2000" dirty="0"/>
              <a:t>&lt;/properties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dirty="0" smtClean="0"/>
              <a:t>    &lt;/configuration</a:t>
            </a:r>
            <a:r>
              <a:rPr lang="en-US" sz="2000" dirty="0"/>
              <a:t>&gt;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13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Аудит и блокировка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658534"/>
              </p:ext>
            </p:extLst>
          </p:nvPr>
        </p:nvGraphicFramePr>
        <p:xfrm>
          <a:off x="2771800" y="1556792"/>
          <a:ext cx="3456384" cy="27649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6384"/>
              </a:tblGrid>
              <a:tr h="5529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CREATED_BY_USER</a:t>
                      </a:r>
                      <a:endParaRPr lang="ru-RU" sz="2800" dirty="0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UPDATED_BY_USER</a:t>
                      </a:r>
                      <a:endParaRPr lang="ru-RU" sz="2800" dirty="0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CREATED_DATETIME</a:t>
                      </a:r>
                      <a:endParaRPr lang="ru-RU" sz="2800" dirty="0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UPDATED_DATETIME</a:t>
                      </a:r>
                      <a:endParaRPr lang="ru-RU" sz="2800" dirty="0"/>
                    </a:p>
                  </a:txBody>
                  <a:tcPr/>
                </a:tc>
              </a:tr>
              <a:tr h="5529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RECORD_VERSION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авая фигурная скобка 4"/>
          <p:cNvSpPr/>
          <p:nvPr/>
        </p:nvSpPr>
        <p:spPr>
          <a:xfrm>
            <a:off x="6228184" y="1556792"/>
            <a:ext cx="720080" cy="1080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123728" y="2708920"/>
            <a:ext cx="566645" cy="1080120"/>
          </a:xfrm>
          <a:prstGeom prst="leftBrace">
            <a:avLst>
              <a:gd name="adj1" fmla="val 8333"/>
              <a:gd name="adj2" fmla="val 4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964738" y="1619798"/>
            <a:ext cx="12200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Аудит, </a:t>
            </a:r>
          </a:p>
          <a:p>
            <a:r>
              <a:rPr lang="ru-RU" sz="2800" dirty="0" smtClean="0"/>
              <a:t>Кто?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39810" y="2925814"/>
            <a:ext cx="1061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dirty="0"/>
              <a:t>Аудит, </a:t>
            </a:r>
          </a:p>
          <a:p>
            <a:pPr algn="r"/>
            <a:r>
              <a:rPr lang="ru-RU" sz="2400" dirty="0" smtClean="0"/>
              <a:t>Когда?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07903" y="5263064"/>
            <a:ext cx="4095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Оптимистическая блокировка</a:t>
            </a:r>
            <a:endParaRPr lang="ru-RU" sz="2400" dirty="0"/>
          </a:p>
        </p:txBody>
      </p:sp>
      <p:cxnSp>
        <p:nvCxnSpPr>
          <p:cNvPr id="11" name="Прямая со стрелкой 10"/>
          <p:cNvCxnSpPr>
            <a:stCxn id="9" idx="0"/>
          </p:cNvCxnSpPr>
          <p:nvPr/>
        </p:nvCxnSpPr>
        <p:spPr>
          <a:xfrm flipH="1" flipV="1">
            <a:off x="5580112" y="4077072"/>
            <a:ext cx="175660" cy="1185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9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Аудит: Общий предок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smtClean="0">
                <a:solidFill>
                  <a:srgbClr val="800000"/>
                </a:solidFill>
              </a:rPr>
              <a:t>public </a:t>
            </a:r>
            <a:r>
              <a:rPr lang="en-US" b="1" dirty="0">
                <a:solidFill>
                  <a:srgbClr val="800000"/>
                </a:solidFill>
              </a:rPr>
              <a:t>class </a:t>
            </a:r>
            <a:r>
              <a:rPr lang="en-US" dirty="0" err="1"/>
              <a:t>AuditableEntity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800000"/>
                </a:solidFill>
              </a:rPr>
              <a:t>private</a:t>
            </a:r>
            <a:r>
              <a:rPr lang="en-US" b="1" dirty="0"/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333399"/>
                </a:solidFill>
              </a:rPr>
              <a:t>createdByUser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800000"/>
                </a:solidFill>
              </a:rPr>
              <a:t>private</a:t>
            </a:r>
            <a:r>
              <a:rPr lang="en-US" b="1" dirty="0"/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333399"/>
                </a:solidFill>
              </a:rPr>
              <a:t>updatedByUser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800000"/>
                </a:solidFill>
              </a:rPr>
              <a:t>private</a:t>
            </a:r>
            <a:r>
              <a:rPr lang="en-US" b="1" dirty="0"/>
              <a:t> </a:t>
            </a:r>
            <a:r>
              <a:rPr lang="en-US" dirty="0"/>
              <a:t>Date</a:t>
            </a:r>
            <a:r>
              <a:rPr lang="en-US" b="1" dirty="0"/>
              <a:t> </a:t>
            </a:r>
            <a:r>
              <a:rPr lang="en-US" dirty="0" err="1">
                <a:solidFill>
                  <a:srgbClr val="333399"/>
                </a:solidFill>
              </a:rPr>
              <a:t>createdDatetime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800000"/>
                </a:solidFill>
              </a:rPr>
              <a:t>private</a:t>
            </a:r>
            <a:r>
              <a:rPr lang="en-US" b="1" dirty="0"/>
              <a:t> </a:t>
            </a:r>
            <a:r>
              <a:rPr lang="en-US" dirty="0"/>
              <a:t>Date</a:t>
            </a:r>
            <a:r>
              <a:rPr lang="en-US" b="1" dirty="0"/>
              <a:t> </a:t>
            </a:r>
            <a:r>
              <a:rPr lang="en-US" dirty="0" err="1">
                <a:solidFill>
                  <a:srgbClr val="333399"/>
                </a:solidFill>
              </a:rPr>
              <a:t>updatedDatetime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    </a:t>
            </a:r>
            <a:r>
              <a:rPr lang="en-US" b="1" dirty="0">
                <a:solidFill>
                  <a:srgbClr val="800000"/>
                </a:solidFill>
              </a:rPr>
              <a:t>private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800000"/>
                </a:solidFill>
              </a:rPr>
              <a:t>int</a:t>
            </a:r>
            <a:r>
              <a:rPr lang="en-US" b="1" dirty="0"/>
              <a:t> </a:t>
            </a:r>
            <a:r>
              <a:rPr lang="en-US" dirty="0" smtClean="0">
                <a:solidFill>
                  <a:srgbClr val="333399"/>
                </a:solidFill>
              </a:rPr>
              <a:t>version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	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319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Аудит: Базовая </a:t>
            </a:r>
            <a:r>
              <a:rPr lang="en-US" dirty="0" err="1" smtClean="0"/>
              <a:t>resultMap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853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&lt;</a:t>
            </a:r>
            <a:r>
              <a:rPr lang="en-US" sz="2200" dirty="0" err="1"/>
              <a:t>resultMap</a:t>
            </a:r>
            <a:r>
              <a:rPr lang="en-US" sz="2200" dirty="0"/>
              <a:t> type</a:t>
            </a:r>
            <a:r>
              <a:rPr lang="en-US" sz="2200" dirty="0" smtClean="0"/>
              <a:t>="</a:t>
            </a:r>
            <a:r>
              <a:rPr lang="en-US" sz="2200" b="1" dirty="0" err="1" smtClean="0"/>
              <a:t>AuditableEntity</a:t>
            </a:r>
            <a:r>
              <a:rPr lang="en-US" sz="2200" dirty="0" smtClean="0"/>
              <a:t>" </a:t>
            </a:r>
            <a:r>
              <a:rPr lang="en-US" sz="2200" dirty="0"/>
              <a:t>id</a:t>
            </a:r>
            <a:r>
              <a:rPr lang="en-US" sz="2200" dirty="0" smtClean="0"/>
              <a:t>="</a:t>
            </a:r>
            <a:r>
              <a:rPr lang="en-US" sz="2200" b="1" dirty="0" err="1" smtClean="0"/>
              <a:t>auditableEntityMap</a:t>
            </a:r>
            <a:r>
              <a:rPr lang="en-US" sz="2200" dirty="0" smtClean="0"/>
              <a:t>"&gt;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&lt;result property="</a:t>
            </a:r>
            <a:r>
              <a:rPr lang="en-US" sz="2200" b="1" dirty="0" err="1"/>
              <a:t>createDate</a:t>
            </a:r>
            <a:r>
              <a:rPr lang="en-US" sz="2200" dirty="0"/>
              <a:t>"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column</a:t>
            </a:r>
            <a:r>
              <a:rPr lang="en-US" sz="2200" dirty="0"/>
              <a:t>="</a:t>
            </a:r>
            <a:r>
              <a:rPr lang="en-US" sz="2200" b="1" dirty="0" err="1"/>
              <a:t>created_datetime</a:t>
            </a:r>
            <a:r>
              <a:rPr lang="en-US" sz="2200" dirty="0"/>
              <a:t>" /&gt;</a:t>
            </a:r>
          </a:p>
          <a:p>
            <a:pPr marL="0" indent="0">
              <a:buNone/>
            </a:pPr>
            <a:r>
              <a:rPr lang="en-US" sz="2200" dirty="0"/>
              <a:t>        &lt;result property="</a:t>
            </a:r>
            <a:r>
              <a:rPr lang="en-US" sz="2200" b="1" dirty="0" err="1"/>
              <a:t>updateDate</a:t>
            </a:r>
            <a:r>
              <a:rPr lang="en-US" sz="2200" dirty="0"/>
              <a:t>"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column</a:t>
            </a:r>
            <a:r>
              <a:rPr lang="en-US" sz="2200" dirty="0"/>
              <a:t>="</a:t>
            </a:r>
            <a:r>
              <a:rPr lang="en-US" sz="2200" b="1" dirty="0" err="1"/>
              <a:t>updated_datetime</a:t>
            </a:r>
            <a:r>
              <a:rPr lang="en-US" sz="2200" dirty="0"/>
              <a:t>" /&gt;</a:t>
            </a:r>
          </a:p>
          <a:p>
            <a:pPr marL="0" indent="0">
              <a:buNone/>
            </a:pPr>
            <a:r>
              <a:rPr lang="en-US" sz="2200" dirty="0"/>
              <a:t>        &lt;result property="</a:t>
            </a:r>
            <a:r>
              <a:rPr lang="en-US" sz="2200" b="1" dirty="0" err="1"/>
              <a:t>createUser</a:t>
            </a:r>
            <a:r>
              <a:rPr lang="en-US" sz="2200" dirty="0"/>
              <a:t>"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column</a:t>
            </a:r>
            <a:r>
              <a:rPr lang="en-US" sz="2200" dirty="0"/>
              <a:t>="</a:t>
            </a:r>
            <a:r>
              <a:rPr lang="en-US" sz="2200" b="1" dirty="0" err="1"/>
              <a:t>created_by_user</a:t>
            </a:r>
            <a:r>
              <a:rPr lang="en-US" sz="2200" dirty="0"/>
              <a:t>" /&gt;</a:t>
            </a:r>
          </a:p>
          <a:p>
            <a:pPr marL="0" indent="0">
              <a:buNone/>
            </a:pPr>
            <a:r>
              <a:rPr lang="en-US" sz="2200" dirty="0"/>
              <a:t>        &lt;result property="</a:t>
            </a:r>
            <a:r>
              <a:rPr lang="en-US" sz="2200" b="1" dirty="0" err="1"/>
              <a:t>updateUser</a:t>
            </a:r>
            <a:r>
              <a:rPr lang="en-US" sz="2200" dirty="0"/>
              <a:t>"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column</a:t>
            </a:r>
            <a:r>
              <a:rPr lang="en-US" sz="2200" dirty="0"/>
              <a:t>="</a:t>
            </a:r>
            <a:r>
              <a:rPr lang="en-US" sz="2200" b="1" dirty="0" err="1"/>
              <a:t>updated_by_user</a:t>
            </a:r>
            <a:r>
              <a:rPr lang="en-US" sz="2200" dirty="0"/>
              <a:t>" /&gt;</a:t>
            </a:r>
          </a:p>
          <a:p>
            <a:pPr marL="0" indent="0">
              <a:buNone/>
            </a:pPr>
            <a:r>
              <a:rPr lang="en-US" sz="2200" dirty="0"/>
              <a:t>        &lt;result property="</a:t>
            </a:r>
            <a:r>
              <a:rPr lang="en-US" sz="2200" b="1" dirty="0"/>
              <a:t>version</a:t>
            </a:r>
            <a:r>
              <a:rPr lang="en-US" sz="2200" dirty="0"/>
              <a:t>"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column</a:t>
            </a:r>
            <a:r>
              <a:rPr lang="en-US" sz="2200" dirty="0"/>
              <a:t>="</a:t>
            </a:r>
            <a:r>
              <a:rPr lang="en-US" sz="2200" b="1" dirty="0" err="1"/>
              <a:t>record_version</a:t>
            </a:r>
            <a:r>
              <a:rPr lang="en-US" sz="2200" dirty="0"/>
              <a:t>" /&gt;</a:t>
            </a:r>
          </a:p>
          <a:p>
            <a:pPr marL="0" indent="0">
              <a:buNone/>
            </a:pPr>
            <a:r>
              <a:rPr lang="en-US" sz="2200" dirty="0"/>
              <a:t>&lt;/</a:t>
            </a:r>
            <a:r>
              <a:rPr lang="en-US" sz="2200" dirty="0" err="1"/>
              <a:t>resultMap</a:t>
            </a:r>
            <a:r>
              <a:rPr lang="en-US" sz="2200" dirty="0"/>
              <a:t>&gt;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05200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dirty="0" smtClean="0"/>
              <a:t>Аудит: Наследование </a:t>
            </a:r>
            <a:r>
              <a:rPr lang="en-US" dirty="0" err="1" smtClean="0"/>
              <a:t>ResultMap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140968"/>
            <a:ext cx="8229600" cy="226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resultMap</a:t>
            </a:r>
            <a:r>
              <a:rPr lang="en-US" sz="2400" dirty="0"/>
              <a:t> id="</a:t>
            </a:r>
            <a:r>
              <a:rPr lang="en-US" sz="2400" b="1" dirty="0" err="1"/>
              <a:t>userMap</a:t>
            </a:r>
            <a:r>
              <a:rPr lang="en-US" sz="2400" dirty="0"/>
              <a:t>" type="</a:t>
            </a:r>
            <a:r>
              <a:rPr lang="en-US" sz="2400" b="1" dirty="0"/>
              <a:t>User</a:t>
            </a:r>
            <a:r>
              <a:rPr lang="en-US" sz="2400" dirty="0"/>
              <a:t>" </a:t>
            </a:r>
            <a:r>
              <a:rPr lang="en-US" sz="2400" dirty="0" smtClean="0"/>
              <a:t>	extends</a:t>
            </a:r>
            <a:r>
              <a:rPr lang="en-US" sz="2400" dirty="0"/>
              <a:t>="</a:t>
            </a:r>
            <a:r>
              <a:rPr lang="en-US" sz="2400" b="1" dirty="0" err="1"/>
              <a:t>auditableEntityMap</a:t>
            </a:r>
            <a:r>
              <a:rPr lang="en-US" sz="2400" dirty="0"/>
              <a:t>"&gt;</a:t>
            </a:r>
          </a:p>
          <a:p>
            <a:pPr marL="0" indent="0">
              <a:buNone/>
            </a:pPr>
            <a:r>
              <a:rPr lang="en-US" sz="2400" dirty="0"/>
              <a:t>	&lt;result property="</a:t>
            </a:r>
            <a:r>
              <a:rPr lang="en-US" sz="2400" b="1" dirty="0"/>
              <a:t>id</a:t>
            </a:r>
            <a:r>
              <a:rPr lang="en-US" sz="2400" dirty="0"/>
              <a:t>" column="</a:t>
            </a:r>
            <a:r>
              <a:rPr lang="en-US" sz="2400" b="1" dirty="0"/>
              <a:t>id</a:t>
            </a:r>
            <a:r>
              <a:rPr lang="en-US" sz="2400" dirty="0"/>
              <a:t>"/&gt;</a:t>
            </a:r>
          </a:p>
          <a:p>
            <a:pPr marL="0" indent="0">
              <a:buNone/>
            </a:pPr>
            <a:r>
              <a:rPr lang="en-US" sz="2400" dirty="0"/>
              <a:t>	&lt;result property="</a:t>
            </a:r>
            <a:r>
              <a:rPr lang="en-US" sz="2400" b="1" dirty="0"/>
              <a:t>name</a:t>
            </a:r>
            <a:r>
              <a:rPr lang="en-US" sz="2400" dirty="0"/>
              <a:t>" column="</a:t>
            </a:r>
            <a:r>
              <a:rPr lang="en-US" sz="2400" b="1" dirty="0"/>
              <a:t>name</a:t>
            </a:r>
            <a:r>
              <a:rPr lang="en-US" sz="2400" dirty="0"/>
              <a:t>"/&gt;</a:t>
            </a:r>
          </a:p>
          <a:p>
            <a:pPr marL="0" indent="0">
              <a:buNone/>
            </a:pPr>
            <a:r>
              <a:rPr lang="en-US" sz="2400" dirty="0"/>
              <a:t>&lt;/</a:t>
            </a:r>
            <a:r>
              <a:rPr lang="en-US" sz="2400" dirty="0" err="1"/>
              <a:t>resultMap</a:t>
            </a:r>
            <a:r>
              <a:rPr lang="en-US" sz="2400" dirty="0"/>
              <a:t>&gt;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0447" y="1916832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resultMap</a:t>
            </a:r>
            <a:r>
              <a:rPr lang="en-US" sz="2400" dirty="0"/>
              <a:t> type="</a:t>
            </a:r>
            <a:r>
              <a:rPr lang="en-US" sz="2400" b="1" dirty="0" err="1"/>
              <a:t>AuditableEntity</a:t>
            </a:r>
            <a:r>
              <a:rPr lang="en-US" sz="2400" dirty="0"/>
              <a:t>" id="</a:t>
            </a:r>
            <a:r>
              <a:rPr lang="en-US" sz="2400" b="1" dirty="0" err="1"/>
              <a:t>auditableEntityMap</a:t>
            </a:r>
            <a:r>
              <a:rPr lang="en-US" sz="2400" dirty="0"/>
              <a:t>"&gt;</a:t>
            </a:r>
            <a:endParaRPr lang="ru-RU" sz="2400" dirty="0"/>
          </a:p>
        </p:txBody>
      </p:sp>
      <p:cxnSp>
        <p:nvCxnSpPr>
          <p:cNvPr id="6" name="Прямая со стрелкой 5"/>
          <p:cNvCxnSpPr>
            <a:stCxn id="3" idx="0"/>
            <a:endCxn id="4" idx="2"/>
          </p:cNvCxnSpPr>
          <p:nvPr/>
        </p:nvCxnSpPr>
        <p:spPr>
          <a:xfrm flipV="1">
            <a:off x="4582344" y="2378497"/>
            <a:ext cx="12559" cy="76247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39004" y="258187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 mapping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7477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112</Words>
  <Application>Microsoft Office PowerPoint</Application>
  <PresentationFormat>Экран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$ vs #</vt:lpstr>
      <vt:lpstr>Где использовать $?</vt:lpstr>
      <vt:lpstr>Аудит и блокировка</vt:lpstr>
      <vt:lpstr>Аудит: Общий предок</vt:lpstr>
      <vt:lpstr>Аудит: Базовая resultMap</vt:lpstr>
      <vt:lpstr>Аудит: Наследование ResultMap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kelt</cp:lastModifiedBy>
  <cp:revision>9</cp:revision>
  <dcterms:modified xsi:type="dcterms:W3CDTF">2015-05-08T21:25:02Z</dcterms:modified>
</cp:coreProperties>
</file>