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6" r:id="rId2"/>
    <p:sldId id="281" r:id="rId3"/>
    <p:sldId id="257" r:id="rId4"/>
    <p:sldId id="272" r:id="rId5"/>
    <p:sldId id="263" r:id="rId6"/>
    <p:sldId id="273" r:id="rId7"/>
    <p:sldId id="275" r:id="rId8"/>
    <p:sldId id="270" r:id="rId9"/>
    <p:sldId id="259" r:id="rId10"/>
    <p:sldId id="266" r:id="rId11"/>
    <p:sldId id="276" r:id="rId12"/>
    <p:sldId id="267" r:id="rId13"/>
    <p:sldId id="280" r:id="rId14"/>
    <p:sldId id="277" r:id="rId15"/>
    <p:sldId id="268" r:id="rId16"/>
    <p:sldId id="269" r:id="rId17"/>
    <p:sldId id="261" r:id="rId18"/>
    <p:sldId id="278" r:id="rId19"/>
    <p:sldId id="279" r:id="rId20"/>
    <p:sldId id="265" r:id="rId21"/>
    <p:sldId id="264" r:id="rId22"/>
    <p:sldId id="260" r:id="rId23"/>
    <p:sldId id="262" r:id="rId24"/>
    <p:sldId id="282" r:id="rId25"/>
    <p:sldId id="283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791" autoAdjust="0"/>
  </p:normalViewPr>
  <p:slideViewPr>
    <p:cSldViewPr>
      <p:cViewPr varScale="1">
        <p:scale>
          <a:sx n="66" d="100"/>
          <a:sy n="66" d="100"/>
        </p:scale>
        <p:origin x="-285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61713-36D2-407A-8546-2931C52F0F31}" type="datetimeFigureOut">
              <a:rPr lang="ru-RU" smtClean="0"/>
              <a:t>11.09.2016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5C74B-023A-4F1B-B7BB-3AA6A1B48B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70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Кратко</a:t>
            </a:r>
            <a:r>
              <a:rPr lang="ru-RU" baseline="0" dirty="0" smtClean="0"/>
              <a:t> обо мне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355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Рассмотрим</a:t>
            </a:r>
            <a:r>
              <a:rPr lang="ru-RU" baseline="0" dirty="0" smtClean="0"/>
              <a:t> уровень операционной системы.</a:t>
            </a:r>
          </a:p>
          <a:p>
            <a:r>
              <a:rPr lang="ru-RU" baseline="0" dirty="0" smtClean="0"/>
              <a:t>На этом уровне системы работает гипервизор первого типа.</a:t>
            </a:r>
          </a:p>
          <a:p>
            <a:r>
              <a:rPr lang="ru-RU" baseline="0" dirty="0" smtClean="0"/>
              <a:t>Он ставится напрямую на железо (как операционная система), взаимодействует с ним напрямую и по сути замещает ОС.</a:t>
            </a:r>
          </a:p>
          <a:p>
            <a:r>
              <a:rPr lang="ru-RU" baseline="0" dirty="0" smtClean="0"/>
              <a:t>За счет отсутствия ОС это быстро и стабильнее (так как гипервизор хоть и походит на ОС, но оптимизирован в первую очередь только для запуска виртуальных систем)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89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Некоторые из таких гипервизоров базируются на немного переработанном ядре ОС (такие как </a:t>
            </a:r>
            <a:r>
              <a:rPr lang="en-US" baseline="0" dirty="0" err="1" smtClean="0"/>
              <a:t>XenServer</a:t>
            </a:r>
            <a:r>
              <a:rPr lang="en-US" baseline="0" dirty="0" smtClean="0"/>
              <a:t> </a:t>
            </a:r>
            <a:r>
              <a:rPr lang="ru-RU" baseline="0" dirty="0" smtClean="0"/>
              <a:t>и</a:t>
            </a:r>
            <a:r>
              <a:rPr lang="en-US" baseline="0" dirty="0" smtClean="0"/>
              <a:t> Hyper-V), </a:t>
            </a:r>
            <a:r>
              <a:rPr lang="ru-RU" baseline="0" dirty="0" smtClean="0"/>
              <a:t>некоторые – это отдельные наработки </a:t>
            </a:r>
            <a:r>
              <a:rPr lang="en-US" baseline="0" dirty="0" smtClean="0"/>
              <a:t>(</a:t>
            </a:r>
            <a:r>
              <a:rPr lang="en-US" baseline="0" dirty="0" err="1" smtClean="0"/>
              <a:t>VMWare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ESXi</a:t>
            </a:r>
            <a:r>
              <a:rPr lang="en-US" baseline="0" dirty="0" smtClean="0"/>
              <a:t>) 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Объединяет их то что знать о них неплохо, но как разработчики или </a:t>
            </a:r>
            <a:r>
              <a:rPr lang="ru-RU" baseline="0" dirty="0" err="1" smtClean="0"/>
              <a:t>тестировщики</a:t>
            </a:r>
            <a:r>
              <a:rPr lang="ru-RU" baseline="0" dirty="0" smtClean="0"/>
              <a:t>, вы </a:t>
            </a:r>
            <a:r>
              <a:rPr lang="ru-RU" baseline="0" dirty="0" err="1" smtClean="0"/>
              <a:t>врядли</a:t>
            </a:r>
            <a:r>
              <a:rPr lang="ru-RU" baseline="0" dirty="0" smtClean="0"/>
              <a:t> будете с ними работать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119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рассматривать уровень </a:t>
            </a:r>
            <a:r>
              <a:rPr lang="ru-RU" dirty="0" smtClean="0"/>
              <a:t>приложений</a:t>
            </a:r>
            <a:r>
              <a:rPr lang="ru-RU" baseline="0" dirty="0" smtClean="0"/>
              <a:t> </a:t>
            </a:r>
            <a:r>
              <a:rPr lang="ru-RU" dirty="0" smtClean="0"/>
              <a:t>операционной </a:t>
            </a:r>
            <a:r>
              <a:rPr lang="ru-RU" dirty="0" smtClean="0"/>
              <a:t>системы, то здесь стоит различать</a:t>
            </a:r>
          </a:p>
          <a:p>
            <a:r>
              <a:rPr lang="ru-RU" dirty="0" smtClean="0"/>
              <a:t>Гипервизоры 2 типа</a:t>
            </a:r>
          </a:p>
          <a:p>
            <a:r>
              <a:rPr lang="ru-RU" dirty="0" smtClean="0"/>
              <a:t>И контейнеры. Контейнеры на самом деле не совсем относятся к виртуализации</a:t>
            </a:r>
            <a:r>
              <a:rPr lang="ru-RU" baseline="0" dirty="0" smtClean="0"/>
              <a:t> систем, но ввиду большой популярности я бы хотел включить их в обзор.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999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Гипервизор второго типа в отличии от первого,</a:t>
            </a:r>
            <a:r>
              <a:rPr lang="ru-RU" baseline="0" dirty="0" smtClean="0"/>
              <a:t> является приложением, которое устанавливается и работает в операционной системе. Таким образом в связке добавляется новый уровень – операционная система, которая в теории безусловно влияет на производительность в худшую сторону.</a:t>
            </a:r>
          </a:p>
          <a:p>
            <a:r>
              <a:rPr lang="ru-RU" baseline="0" dirty="0" smtClean="0"/>
              <a:t>Но именно гипервизоры второго типа наиболее популярны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760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Реализаций</a:t>
            </a:r>
            <a:r>
              <a:rPr lang="ru-RU" baseline="0" dirty="0" smtClean="0"/>
              <a:t> </a:t>
            </a:r>
            <a:r>
              <a:rPr lang="ru-RU" dirty="0" smtClean="0"/>
              <a:t>Гипервизоров</a:t>
            </a:r>
            <a:r>
              <a:rPr lang="ru-RU" baseline="0" dirty="0" smtClean="0"/>
              <a:t> второго типа достаточно много, самыми популярными являются</a:t>
            </a:r>
          </a:p>
          <a:p>
            <a:r>
              <a:rPr lang="en-US" baseline="0" dirty="0" err="1" smtClean="0"/>
              <a:t>Virtualbox</a:t>
            </a:r>
            <a:r>
              <a:rPr lang="en-US" baseline="0" dirty="0" smtClean="0"/>
              <a:t> </a:t>
            </a:r>
            <a:r>
              <a:rPr lang="ru-RU" baseline="0" dirty="0" smtClean="0"/>
              <a:t>(бесплатный) и </a:t>
            </a:r>
            <a:r>
              <a:rPr lang="en-US" baseline="0" dirty="0" err="1" smtClean="0"/>
              <a:t>VMWare</a:t>
            </a:r>
            <a:r>
              <a:rPr lang="en-US" baseline="0" dirty="0" smtClean="0"/>
              <a:t> Workstation (</a:t>
            </a:r>
            <a:r>
              <a:rPr lang="ru-RU" baseline="0" dirty="0" smtClean="0"/>
              <a:t>платный, хотя есть </a:t>
            </a:r>
            <a:r>
              <a:rPr lang="en-US" baseline="0" dirty="0" err="1" smtClean="0"/>
              <a:t>VMWare</a:t>
            </a:r>
            <a:r>
              <a:rPr lang="en-US" baseline="0" dirty="0" smtClean="0"/>
              <a:t> Player </a:t>
            </a:r>
            <a:r>
              <a:rPr lang="ru-RU" baseline="0" dirty="0" smtClean="0"/>
              <a:t>который бесплатен и который в принципе большинство вещей может делать)</a:t>
            </a:r>
          </a:p>
          <a:p>
            <a:r>
              <a:rPr lang="ru-RU" baseline="0" dirty="0" smtClean="0"/>
              <a:t>В среде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</a:t>
            </a:r>
            <a:r>
              <a:rPr lang="ru-RU" baseline="0" dirty="0" smtClean="0"/>
              <a:t>популярны не только эти два но еще и гипервизор </a:t>
            </a:r>
            <a:r>
              <a:rPr lang="en-US" baseline="0" dirty="0" err="1" smtClean="0"/>
              <a:t>Xen</a:t>
            </a:r>
            <a:r>
              <a:rPr lang="en-US" baseline="0" dirty="0" smtClean="0"/>
              <a:t>. </a:t>
            </a:r>
            <a:r>
              <a:rPr lang="ru-RU" baseline="0" dirty="0" smtClean="0"/>
              <a:t>Насколько я слышал, именно </a:t>
            </a:r>
            <a:r>
              <a:rPr lang="en-US" baseline="0" dirty="0" err="1" smtClean="0"/>
              <a:t>xen</a:t>
            </a:r>
            <a:r>
              <a:rPr lang="en-US" baseline="0" dirty="0" smtClean="0"/>
              <a:t> </a:t>
            </a:r>
            <a:r>
              <a:rPr lang="ru-RU" baseline="0" dirty="0" smtClean="0"/>
              <a:t>в том или ином виде используется в </a:t>
            </a:r>
            <a:r>
              <a:rPr lang="en-US" baseline="0" dirty="0" smtClean="0"/>
              <a:t>Amazon EC2</a:t>
            </a:r>
          </a:p>
          <a:p>
            <a:r>
              <a:rPr lang="ru-RU" baseline="0" dirty="0" smtClean="0"/>
              <a:t>Также я хотел бы обратить внимание на еще два гипервизора </a:t>
            </a:r>
            <a:r>
              <a:rPr lang="en-US" baseline="0" dirty="0" smtClean="0"/>
              <a:t>– Microsoft Hyper-V </a:t>
            </a:r>
            <a:r>
              <a:rPr lang="ru-RU" baseline="0" dirty="0" smtClean="0"/>
              <a:t>и </a:t>
            </a:r>
            <a:r>
              <a:rPr lang="en-US" baseline="0" dirty="0" smtClean="0"/>
              <a:t>KVM – </a:t>
            </a:r>
            <a:r>
              <a:rPr lang="ru-RU" baseline="0" dirty="0" smtClean="0"/>
              <a:t>это гипервизоры для </a:t>
            </a:r>
            <a:r>
              <a:rPr lang="en-US" baseline="0" dirty="0" smtClean="0"/>
              <a:t>windows </a:t>
            </a:r>
            <a:r>
              <a:rPr lang="ru-RU" baseline="0" dirty="0" smtClean="0"/>
              <a:t>и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</a:t>
            </a:r>
            <a:r>
              <a:rPr lang="ru-RU" baseline="0" dirty="0" smtClean="0"/>
              <a:t>соответственно и их отличие в том, что они уже есть в поставке системы. Они не ставятся автоматически, но их можно </a:t>
            </a:r>
            <a:r>
              <a:rPr lang="ru-RU" baseline="0" dirty="0" err="1" smtClean="0"/>
              <a:t>доустановить</a:t>
            </a:r>
            <a:r>
              <a:rPr lang="ru-RU" baseline="0" dirty="0" smtClean="0"/>
              <a:t> и дистрибутива достаточно</a:t>
            </a:r>
          </a:p>
          <a:p>
            <a:endParaRPr lang="ru-RU" baseline="0" dirty="0" smtClean="0"/>
          </a:p>
          <a:p>
            <a:r>
              <a:rPr lang="ru-RU" dirty="0" smtClean="0"/>
              <a:t>Какой из них</a:t>
            </a:r>
            <a:r>
              <a:rPr lang="ru-RU" baseline="0" dirty="0" smtClean="0"/>
              <a:t> лучше? </a:t>
            </a:r>
          </a:p>
          <a:p>
            <a:r>
              <a:rPr lang="ru-RU" b="1" baseline="0" dirty="0" smtClean="0"/>
              <a:t>Что вы подразумеваете под лучше?</a:t>
            </a:r>
          </a:p>
          <a:p>
            <a:r>
              <a:rPr lang="ru-RU" baseline="0" dirty="0" smtClean="0"/>
              <a:t>Если быстрее – то н</a:t>
            </a:r>
            <a:r>
              <a:rPr lang="ru-RU" dirty="0" smtClean="0"/>
              <a:t>адо пробовать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449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Извечный вопрос для гипервизоров – это какой из них быстрее. Стал менее</a:t>
            </a:r>
            <a:r>
              <a:rPr lang="ru-RU" baseline="0" dirty="0" smtClean="0"/>
              <a:t> актуален, так как становятся все быстрее.</a:t>
            </a:r>
          </a:p>
          <a:p>
            <a:r>
              <a:rPr lang="ru-RU" baseline="0" dirty="0" smtClean="0"/>
              <a:t>И чтобы улучшать производительность гипервизоров, принцип работы гипервизоров может различаться. Некоторые гипервизоры могут использовать несколько подходов.</a:t>
            </a:r>
          </a:p>
          <a:p>
            <a:r>
              <a:rPr lang="ru-RU" baseline="0" dirty="0" smtClean="0"/>
              <a:t>Подход, который появился одним из первых и долгое время был самым популярным – бинарная трансляция. Все команды микропроцессору из гостевой ОС (а мы помним что они проходят через гипервизор прежде чем попасть в микропроцессор) оцениваются гипервизором и могут заменяться чтобы гостевая ОС нормально работала. Так может работать </a:t>
            </a:r>
            <a:r>
              <a:rPr lang="ru-RU" baseline="0" dirty="0" err="1" smtClean="0"/>
              <a:t>виртуалбокс</a:t>
            </a:r>
            <a:r>
              <a:rPr lang="ru-RU" baseline="0" dirty="0" smtClean="0"/>
              <a:t> и </a:t>
            </a:r>
            <a:r>
              <a:rPr lang="en-US" baseline="0" dirty="0" err="1" smtClean="0"/>
              <a:t>vmware</a:t>
            </a:r>
            <a:endParaRPr lang="ru-RU" baseline="0" dirty="0" smtClean="0"/>
          </a:p>
          <a:p>
            <a:r>
              <a:rPr lang="ru-RU" baseline="0" dirty="0" smtClean="0"/>
              <a:t>Как видим, проблема в том чтобы гостевая ОС выдает команды которые нужно специальным образом обрабатывать. А что если обойти эти команды и вызывать гипервизор напрямую? И это принцип </a:t>
            </a:r>
            <a:r>
              <a:rPr lang="ru-RU" baseline="0" dirty="0" err="1" smtClean="0"/>
              <a:t>паравиртуализации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Но для </a:t>
            </a:r>
            <a:r>
              <a:rPr lang="ru-RU" baseline="0" dirty="0" err="1" smtClean="0"/>
              <a:t>паравиртуализации</a:t>
            </a:r>
            <a:r>
              <a:rPr lang="ru-RU" baseline="0" dirty="0" smtClean="0"/>
              <a:t> необходимо подготавливать гостевую операционную систему, менять ее ядро. Очевидно что в основном это работает только с ОС с открытым кодом (как </a:t>
            </a:r>
            <a:r>
              <a:rPr lang="ru-RU" baseline="0" dirty="0" err="1" smtClean="0"/>
              <a:t>линукс</a:t>
            </a:r>
            <a:r>
              <a:rPr lang="ru-RU" baseline="0" dirty="0" smtClean="0"/>
              <a:t>)</a:t>
            </a:r>
            <a:r>
              <a:rPr lang="en-US" baseline="0" dirty="0" smtClean="0"/>
              <a:t>. </a:t>
            </a:r>
            <a:r>
              <a:rPr lang="ru-RU" baseline="0" dirty="0" smtClean="0"/>
              <a:t>Так работает </a:t>
            </a:r>
            <a:r>
              <a:rPr lang="en-US" baseline="0" dirty="0" err="1" smtClean="0"/>
              <a:t>Xen</a:t>
            </a:r>
            <a:endParaRPr lang="ru-RU" baseline="0" dirty="0" smtClean="0"/>
          </a:p>
          <a:p>
            <a:r>
              <a:rPr lang="ru-RU" baseline="0" dirty="0" smtClean="0"/>
              <a:t>Подход, который появился недавно, - это использование аппаратной поддержки виртуализации. Очевидно, что необходима поддержка железом. Все популярные современные гипервизоры </a:t>
            </a:r>
            <a:r>
              <a:rPr lang="ru-RU" baseline="0" dirty="0" smtClean="0"/>
              <a:t>могут использовать</a:t>
            </a:r>
            <a:endParaRPr lang="ru-RU" baseline="0" dirty="0" smtClean="0"/>
          </a:p>
          <a:p>
            <a:r>
              <a:rPr lang="ru-RU" baseline="0" dirty="0" smtClean="0"/>
              <a:t>Какой быстрее – кто знает? Надо тестировать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885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Контейнеры – это еще один способ</a:t>
            </a:r>
            <a:r>
              <a:rPr lang="ru-RU" baseline="0" dirty="0" smtClean="0"/>
              <a:t> виртуализации.</a:t>
            </a:r>
          </a:p>
          <a:p>
            <a:r>
              <a:rPr lang="ru-RU" baseline="0" dirty="0" smtClean="0"/>
              <a:t>Как и в случае с гипервизором, созданные виртуальные системы (контейнеры) изолированы от </a:t>
            </a:r>
            <a:r>
              <a:rPr lang="ru-RU" baseline="0" dirty="0" err="1" smtClean="0"/>
              <a:t>хостовой</a:t>
            </a:r>
            <a:r>
              <a:rPr lang="ru-RU" baseline="0" dirty="0" smtClean="0"/>
              <a:t> ОС и друг друга.</a:t>
            </a:r>
          </a:p>
          <a:p>
            <a:r>
              <a:rPr lang="ru-RU" baseline="0" dirty="0" smtClean="0"/>
              <a:t>В отличии от гипервизора, созданные </a:t>
            </a:r>
            <a:r>
              <a:rPr lang="ru-RU" baseline="0" dirty="0" smtClean="0"/>
              <a:t>контейнеры </a:t>
            </a:r>
            <a:r>
              <a:rPr lang="ru-RU" baseline="0" dirty="0" smtClean="0"/>
              <a:t>работают на реальном оборудовании, и используют одно ядро ОС. по сути, виртуальная система не создается, создается лишь пространство пользователя, которое изолирует работу с памятью, файловой системой, запущенными процессами.</a:t>
            </a:r>
          </a:p>
          <a:p>
            <a:r>
              <a:rPr lang="ru-RU" baseline="0" dirty="0" smtClean="0"/>
              <a:t>За счет этого расходы на виртуализацию меньше чем с гипервизором.</a:t>
            </a:r>
          </a:p>
          <a:p>
            <a:r>
              <a:rPr lang="ru-RU" baseline="0" dirty="0" smtClean="0"/>
              <a:t>Именно за счет этих плюсов, контейнеры получили привлекли внимание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845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Проще всего показать разницу на примере такого сравнения</a:t>
            </a:r>
            <a:r>
              <a:rPr lang="ru-RU" baseline="0" dirty="0" smtClean="0"/>
              <a:t> (на слайде)</a:t>
            </a:r>
          </a:p>
          <a:p>
            <a:r>
              <a:rPr lang="ru-RU" baseline="0" dirty="0" smtClean="0"/>
              <a:t>Слева гипервизор, где у нас 5 слоев, справа – контейнеры. Заметьте что вместо гипервизора мы имеем более быстродействующий слой поддержки контейнеров, а уровень Гостевой ОС отсутствует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5518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r>
              <a:rPr lang="ru-RU" baseline="0" dirty="0" smtClean="0"/>
              <a:t> менеджеров контейнеров:</a:t>
            </a:r>
          </a:p>
          <a:p>
            <a:r>
              <a:rPr lang="en-US" baseline="0" dirty="0" err="1" smtClean="0"/>
              <a:t>Virtuozzo</a:t>
            </a:r>
            <a:endParaRPr lang="en-US" baseline="0" dirty="0" smtClean="0"/>
          </a:p>
          <a:p>
            <a:r>
              <a:rPr lang="en-US" baseline="0" dirty="0" err="1" smtClean="0"/>
              <a:t>OpenVZ</a:t>
            </a:r>
            <a:endParaRPr lang="en-US" baseline="0" dirty="0" smtClean="0"/>
          </a:p>
          <a:p>
            <a:r>
              <a:rPr lang="en-US" baseline="0" dirty="0" smtClean="0"/>
              <a:t>LXC</a:t>
            </a:r>
          </a:p>
          <a:p>
            <a:r>
              <a:rPr lang="ru-RU" baseline="0" dirty="0" smtClean="0"/>
              <a:t>Однако самым популярным является докер, который сейчас у всех на слуху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8733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(на слайде показан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trends </a:t>
            </a:r>
            <a:r>
              <a:rPr lang="ru-RU" baseline="0" dirty="0" smtClean="0"/>
              <a:t>который показывает сравнительную популярность данных контейнеров)</a:t>
            </a:r>
          </a:p>
          <a:p>
            <a:r>
              <a:rPr lang="ru-RU" dirty="0" smtClean="0"/>
              <a:t>Докер, Почему</a:t>
            </a:r>
            <a:r>
              <a:rPr lang="ru-RU" baseline="0" dirty="0" smtClean="0"/>
              <a:t> он стал популярен </a:t>
            </a:r>
          </a:p>
          <a:p>
            <a:r>
              <a:rPr lang="ru-RU" baseline="0" dirty="0" smtClean="0"/>
              <a:t>Потому что позволяет создавать контейнеры просто и быстро, контейнеры в нем хранятся в переносимом формате, так что можно их копировать на другой компьютер и другую ОС. Также </a:t>
            </a:r>
            <a:r>
              <a:rPr lang="en-US" baseline="0" dirty="0" err="1" smtClean="0"/>
              <a:t>DockerHub</a:t>
            </a:r>
            <a:r>
              <a:rPr lang="en-US" baseline="0" dirty="0" smtClean="0"/>
              <a:t> </a:t>
            </a:r>
            <a:r>
              <a:rPr lang="ru-RU" baseline="0" dirty="0" smtClean="0"/>
              <a:t>сделал для контейнеров примерно то же что управление зависимостей в </a:t>
            </a:r>
            <a:r>
              <a:rPr lang="en-US" baseline="0" dirty="0" smtClean="0"/>
              <a:t>Maven</a:t>
            </a:r>
            <a:r>
              <a:rPr lang="ru-RU" baseline="0" dirty="0" smtClean="0"/>
              <a:t> – для </a:t>
            </a:r>
            <a:r>
              <a:rPr lang="en-US" baseline="0" dirty="0" smtClean="0"/>
              <a:t>java </a:t>
            </a:r>
            <a:r>
              <a:rPr lang="ru-RU" baseline="0" dirty="0" smtClean="0"/>
              <a:t>мира. </a:t>
            </a:r>
            <a:r>
              <a:rPr lang="en-US" baseline="0" dirty="0" err="1" smtClean="0"/>
              <a:t>DockerHub</a:t>
            </a:r>
            <a:r>
              <a:rPr lang="en-US" baseline="0" dirty="0" smtClean="0"/>
              <a:t> – </a:t>
            </a:r>
            <a:r>
              <a:rPr lang="ru-RU" baseline="0" dirty="0" smtClean="0"/>
              <a:t>центральный </a:t>
            </a:r>
            <a:r>
              <a:rPr lang="ru-RU" baseline="0" dirty="0" err="1" smtClean="0"/>
              <a:t>репозиторий</a:t>
            </a:r>
            <a:r>
              <a:rPr lang="ru-RU" baseline="0" dirty="0" smtClean="0"/>
              <a:t> образов, которые можно использовать для создания контейнеров. Пользователи могут создавать свои  образы и обмениваться ими – социализация в лучшем виде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445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Используете</a:t>
            </a:r>
            <a:r>
              <a:rPr lang="ru-RU" baseline="0" dirty="0" smtClean="0"/>
              <a:t> ли вы сейчас?</a:t>
            </a:r>
          </a:p>
          <a:p>
            <a:r>
              <a:rPr lang="ru-RU" dirty="0" smtClean="0"/>
              <a:t>В</a:t>
            </a:r>
            <a:r>
              <a:rPr lang="ru-RU" baseline="0" dirty="0" smtClean="0"/>
              <a:t> этой презентации мы поговорим о том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Что такое виртуализация? Поскольку тема очень объемная то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Только виртуализация систем</a:t>
            </a:r>
          </a:p>
          <a:p>
            <a:pPr marL="171450" lvl="0" indent="-171450">
              <a:buFontTx/>
              <a:buChar char="-"/>
            </a:pPr>
            <a:r>
              <a:rPr lang="ru-RU" baseline="0" dirty="0" smtClean="0"/>
              <a:t>На каких уровнях системы поддерживается виртуализация</a:t>
            </a:r>
          </a:p>
          <a:p>
            <a:pPr marL="171450" lvl="0" indent="-171450">
              <a:buFontTx/>
              <a:buChar char="-"/>
            </a:pPr>
            <a:r>
              <a:rPr lang="ru-RU" baseline="0" dirty="0" smtClean="0"/>
              <a:t>Что такое гипервизор и какие они бывают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Маленький </a:t>
            </a:r>
            <a:r>
              <a:rPr lang="ru-RU" baseline="0" dirty="0" err="1" smtClean="0"/>
              <a:t>спойлер</a:t>
            </a:r>
            <a:endParaRPr lang="ru-RU" baseline="0" dirty="0" smtClean="0"/>
          </a:p>
          <a:p>
            <a:pPr marL="171450" lvl="0" indent="-171450">
              <a:buFontTx/>
              <a:buChar char="-"/>
            </a:pPr>
            <a:r>
              <a:rPr lang="ru-RU" baseline="0" dirty="0" smtClean="0"/>
              <a:t>Кратенько затронем тему контейнеров</a:t>
            </a:r>
          </a:p>
          <a:p>
            <a:pPr marL="171450" lvl="0" indent="-171450">
              <a:buFontTx/>
              <a:buChar char="-"/>
            </a:pPr>
            <a:r>
              <a:rPr lang="ru-RU" baseline="0" dirty="0" smtClean="0"/>
              <a:t>А также попробуем рассмотреть почему виртуализация стала популярна и остается популярной до сих пор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4502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же</a:t>
            </a:r>
            <a:r>
              <a:rPr lang="ru-RU" baseline="0" dirty="0" smtClean="0"/>
              <a:t> можно применять докер?</a:t>
            </a:r>
          </a:p>
          <a:p>
            <a:r>
              <a:rPr lang="ru-RU" baseline="0" dirty="0" smtClean="0"/>
              <a:t>Он хорошо подходит для создания </a:t>
            </a:r>
            <a:r>
              <a:rPr lang="ru-RU" baseline="0" smtClean="0"/>
              <a:t>системы </a:t>
            </a:r>
            <a:r>
              <a:rPr lang="ru-RU" baseline="0" smtClean="0"/>
              <a:t>на </a:t>
            </a:r>
            <a:r>
              <a:rPr lang="ru-RU" baseline="0" dirty="0" err="1" smtClean="0"/>
              <a:t>микросервисной</a:t>
            </a:r>
            <a:r>
              <a:rPr lang="ru-RU" baseline="0" dirty="0" smtClean="0"/>
              <a:t> архитектуре – каждый компонент представляет собой отдельный контейнер который легко масштабировать и развертывать.</a:t>
            </a:r>
          </a:p>
          <a:p>
            <a:r>
              <a:rPr lang="ru-RU" baseline="0" dirty="0" smtClean="0"/>
              <a:t>Докер позволяет выстроить ваш процесс разработки по принципу </a:t>
            </a:r>
            <a:r>
              <a:rPr lang="en-US" baseline="0" dirty="0" smtClean="0"/>
              <a:t>continuous delivery</a:t>
            </a:r>
            <a:r>
              <a:rPr lang="ru-RU" baseline="0" dirty="0" smtClean="0"/>
              <a:t>, когда образ передается от разработчика к </a:t>
            </a:r>
            <a:r>
              <a:rPr lang="ru-RU" baseline="0" dirty="0" err="1" smtClean="0"/>
              <a:t>тестировщику</a:t>
            </a:r>
            <a:r>
              <a:rPr lang="ru-RU" baseline="0" dirty="0" smtClean="0"/>
              <a:t> и потом ставится на </a:t>
            </a:r>
            <a:r>
              <a:rPr lang="ru-RU" baseline="0" dirty="0" err="1" smtClean="0"/>
              <a:t>продакшен</a:t>
            </a:r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726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Теперь вернемся к виртуализации в целом, почему же она популярно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Потому что это повышает безопасность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Потому что мы можем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Быстро мигрировать виртуальные машины между хостами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Быстрее производить апгрейд (на самом деле у нас на руках уже будет обновленная виртуальная машина, нам нужно просто заменить существующую)</a:t>
            </a:r>
          </a:p>
          <a:p>
            <a:pPr marL="628650" lvl="1" indent="-171450">
              <a:buFontTx/>
              <a:buChar char="-"/>
            </a:pPr>
            <a:r>
              <a:rPr lang="ru-RU" baseline="0" dirty="0" smtClean="0"/>
              <a:t>Быстро масштабировать (просто скопировать виртуальную машину на другой хост)</a:t>
            </a:r>
          </a:p>
          <a:p>
            <a:pPr marL="171450" lvl="0" indent="-171450">
              <a:buFontTx/>
              <a:buChar char="-"/>
            </a:pPr>
            <a:r>
              <a:rPr lang="ru-RU" baseline="0" dirty="0" smtClean="0"/>
              <a:t>Позволит запустить другую ОС</a:t>
            </a:r>
          </a:p>
          <a:p>
            <a:pPr marL="171450" lvl="0" indent="-171450">
              <a:buFontTx/>
              <a:buChar char="-"/>
            </a:pPr>
            <a:r>
              <a:rPr lang="ru-RU" baseline="0" dirty="0" smtClean="0"/>
              <a:t>Удобно использовать для тестирования</a:t>
            </a:r>
          </a:p>
          <a:p>
            <a:pPr marL="171450" lvl="0" indent="-171450">
              <a:buFontTx/>
              <a:buChar char="-"/>
            </a:pPr>
            <a:r>
              <a:rPr lang="ru-RU" baseline="0" dirty="0" smtClean="0"/>
              <a:t>Виртуализация позволит </a:t>
            </a:r>
            <a:r>
              <a:rPr lang="ru-RU" baseline="0" dirty="0" err="1" smtClean="0"/>
              <a:t>оптимальнее</a:t>
            </a:r>
            <a:r>
              <a:rPr lang="ru-RU" baseline="0" dirty="0" smtClean="0"/>
              <a:t> распределить ресурсы физической машины между несколькими виртуальными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131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же дает виртуализация для разработчика?</a:t>
            </a:r>
          </a:p>
          <a:p>
            <a:r>
              <a:rPr lang="ru-RU" dirty="0" smtClean="0"/>
              <a:t>Она</a:t>
            </a:r>
            <a:r>
              <a:rPr lang="ru-RU" baseline="0" dirty="0" smtClean="0"/>
              <a:t> дает среду разработки. Единожды настроив ОС со средой разработки (и БД, и сервер приложений, и кучу всего всего), вы можете поделиться созданной виртуальной машиной с коллегами и им не придется выполнять всю настройку что вы уже сделали</a:t>
            </a:r>
          </a:p>
          <a:p>
            <a:r>
              <a:rPr lang="ru-RU" baseline="0" dirty="0" smtClean="0"/>
              <a:t>Позволяет протестировать приложение примерно на той же конфигурации что и на </a:t>
            </a:r>
            <a:r>
              <a:rPr lang="ru-RU" baseline="0" dirty="0" err="1" smtClean="0"/>
              <a:t>продакшене</a:t>
            </a:r>
            <a:r>
              <a:rPr lang="ru-RU" baseline="0" dirty="0" smtClean="0"/>
              <a:t> (здесь хотелось бы привести знаменитую цитату неизвестного разработчика «А на моей машине работает»)</a:t>
            </a:r>
          </a:p>
          <a:p>
            <a:r>
              <a:rPr lang="ru-RU" dirty="0" smtClean="0"/>
              <a:t>Позволяет экспериментировать</a:t>
            </a:r>
            <a:r>
              <a:rPr lang="ru-RU" baseline="0" dirty="0" smtClean="0"/>
              <a:t> (не страшно испортить виртуальную машину, есть же копия которую быстро запустить)</a:t>
            </a:r>
          </a:p>
          <a:p>
            <a:r>
              <a:rPr lang="ru-RU" baseline="0" dirty="0" smtClean="0"/>
              <a:t>Позволяет быстро </a:t>
            </a:r>
            <a:r>
              <a:rPr lang="ru-RU" baseline="0" dirty="0" err="1" smtClean="0"/>
              <a:t>деплоить</a:t>
            </a:r>
            <a:r>
              <a:rPr lang="ru-RU" baseline="0" dirty="0" smtClean="0"/>
              <a:t> подготовленное приложение вместе с БД, сервером приложений, </a:t>
            </a:r>
            <a:r>
              <a:rPr lang="ru-RU" baseline="0" dirty="0" err="1" smtClean="0"/>
              <a:t>явой</a:t>
            </a:r>
            <a:r>
              <a:rPr lang="ru-RU" baseline="0" dirty="0" smtClean="0"/>
              <a:t> на окружение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134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????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439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 такое виртуализация</a:t>
            </a:r>
            <a:r>
              <a:rPr lang="ru-RU" baseline="0" dirty="0" smtClean="0"/>
              <a:t> систем?</a:t>
            </a:r>
          </a:p>
          <a:p>
            <a:r>
              <a:rPr lang="ru-RU" baseline="0" dirty="0" smtClean="0"/>
              <a:t>Я думаю многие сталкивались и работали с ней.</a:t>
            </a:r>
          </a:p>
          <a:p>
            <a:r>
              <a:rPr lang="ru-RU" baseline="0" dirty="0" smtClean="0"/>
              <a:t>Выглядит это как правило следующим образом</a:t>
            </a:r>
          </a:p>
          <a:p>
            <a:r>
              <a:rPr lang="ru-RU" baseline="0" dirty="0" smtClean="0"/>
              <a:t>У вас есть компьютер (синий) и внутри этого компьютера, с помощью специальной программы, вы создаете еще один компьютер (зеленый на слайде) который является виртуальной машиной.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425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Основные</a:t>
            </a:r>
            <a:r>
              <a:rPr lang="ru-RU" baseline="0" dirty="0" smtClean="0"/>
              <a:t> термины которые используются в виртуализации:</a:t>
            </a:r>
          </a:p>
          <a:p>
            <a:r>
              <a:rPr lang="ru-RU" baseline="0" dirty="0" smtClean="0"/>
              <a:t>Реальный компьютер на котором вы работает называется Хостом, Виртуальный компьютер, который создается специальной программой = гость</a:t>
            </a:r>
          </a:p>
          <a:p>
            <a:r>
              <a:rPr lang="ru-RU" baseline="0" dirty="0" smtClean="0"/>
              <a:t>Специальная программа создает виртуальные компьютеры и передает команды от гостевой ОС к </a:t>
            </a:r>
            <a:r>
              <a:rPr lang="ru-RU" baseline="0" dirty="0" err="1" smtClean="0"/>
              <a:t>хостовой</a:t>
            </a:r>
            <a:r>
              <a:rPr lang="ru-RU" baseline="0" dirty="0" smtClean="0"/>
              <a:t> ОС. Она называется гипервизором или менеджером виртуальных машин</a:t>
            </a:r>
          </a:p>
          <a:p>
            <a:r>
              <a:rPr lang="ru-RU" baseline="0" dirty="0" smtClean="0"/>
              <a:t>Все запросы от гостевой операционной системы, прежде чем выполниться на </a:t>
            </a:r>
            <a:r>
              <a:rPr lang="ru-RU" baseline="0" dirty="0" err="1" smtClean="0"/>
              <a:t>хостовой</a:t>
            </a:r>
            <a:r>
              <a:rPr lang="ru-RU" baseline="0" dirty="0" smtClean="0"/>
              <a:t> ОС, проходят через гипервизор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958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Вы</a:t>
            </a:r>
            <a:r>
              <a:rPr lang="ru-RU" baseline="0" dirty="0" smtClean="0"/>
              <a:t> наверно уже работали с такой связкой. Один из наиболее частых примеров – работая на </a:t>
            </a:r>
            <a:r>
              <a:rPr lang="en-US" baseline="0" dirty="0" smtClean="0"/>
              <a:t>Windows, </a:t>
            </a:r>
            <a:r>
              <a:rPr lang="ru-RU" baseline="0" dirty="0" smtClean="0"/>
              <a:t>захотели узнать что же такое </a:t>
            </a:r>
            <a:r>
              <a:rPr lang="en-US" baseline="0" dirty="0" smtClean="0"/>
              <a:t>Linux </a:t>
            </a:r>
            <a:r>
              <a:rPr lang="ru-RU" baseline="0" dirty="0" smtClean="0"/>
              <a:t>и чтобы не испортить основную систему, запустили ее через </a:t>
            </a:r>
            <a:r>
              <a:rPr lang="en-US" baseline="0" dirty="0" smtClean="0"/>
              <a:t>Virtual Box </a:t>
            </a:r>
            <a:r>
              <a:rPr lang="ru-RU" baseline="0" dirty="0" smtClean="0"/>
              <a:t>(бесплатную программу)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Почему</a:t>
            </a:r>
            <a:r>
              <a:rPr lang="ru-RU" baseline="0" dirty="0" smtClean="0"/>
              <a:t> виртуализация сложна? Не с точки зрения использования (тут как раз все весьма прозрачно), а с точки зрения реализации?</a:t>
            </a:r>
          </a:p>
          <a:p>
            <a:r>
              <a:rPr lang="ru-RU" baseline="0" dirty="0" smtClean="0"/>
              <a:t>Потому что надо будет </a:t>
            </a:r>
            <a:r>
              <a:rPr lang="ru-RU" baseline="0" dirty="0" err="1" smtClean="0"/>
              <a:t>виртуализировать</a:t>
            </a:r>
            <a:endParaRPr lang="ru-RU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Процессор (не все команды процессора будут нормально обрабатываться от виртуального компьютера)</a:t>
            </a:r>
          </a:p>
          <a:p>
            <a:pPr marL="171450" indent="-171450">
              <a:buFontTx/>
              <a:buChar char="-"/>
            </a:pPr>
            <a:r>
              <a:rPr lang="ru-RU" baseline="0" dirty="0" smtClean="0"/>
              <a:t>Память (виртуальная машины использует только часть реальной памяти, плюс свободная часть еще может разделяться между несколькими виртуальными машинами)</a:t>
            </a:r>
          </a:p>
          <a:p>
            <a:pPr marL="171450" indent="-171450">
              <a:buFontTx/>
              <a:buChar char="-"/>
            </a:pPr>
            <a:r>
              <a:rPr lang="ru-RU" baseline="0" smtClean="0"/>
              <a:t>Устройства ввода-вывода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219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Если смотреть упрощенно, то в системе (в компьютере)</a:t>
            </a:r>
            <a:r>
              <a:rPr lang="ru-RU" baseline="0" dirty="0" smtClean="0"/>
              <a:t> </a:t>
            </a:r>
            <a:r>
              <a:rPr lang="ru-RU" dirty="0" smtClean="0"/>
              <a:t>есть следующие уровни</a:t>
            </a:r>
          </a:p>
          <a:p>
            <a:r>
              <a:rPr lang="ru-RU" dirty="0" smtClean="0"/>
              <a:t>На каких же из</a:t>
            </a:r>
            <a:r>
              <a:rPr lang="ru-RU" baseline="0" dirty="0" smtClean="0"/>
              <a:t> этих</a:t>
            </a:r>
            <a:r>
              <a:rPr lang="ru-RU" dirty="0" smtClean="0"/>
              <a:t> уровней есть</a:t>
            </a:r>
            <a:r>
              <a:rPr lang="ru-RU" baseline="0" dirty="0" smtClean="0"/>
              <a:t> поддержка разного рода виртуализации?</a:t>
            </a:r>
          </a:p>
          <a:p>
            <a:r>
              <a:rPr lang="ru-RU" baseline="0" dirty="0" smtClean="0"/>
              <a:t>Как вы считаете?</a:t>
            </a:r>
          </a:p>
          <a:p>
            <a:r>
              <a:rPr lang="ru-RU" baseline="0" dirty="0" smtClean="0"/>
              <a:t>На самом деле на каждом</a:t>
            </a:r>
          </a:p>
          <a:p>
            <a:r>
              <a:rPr lang="ru-RU" baseline="0" dirty="0" smtClean="0"/>
              <a:t>Но сам сама программа-гипервизор реализуется на 2-3 уровне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064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аппаратном</a:t>
            </a:r>
            <a:r>
              <a:rPr lang="ru-RU" baseline="0" dirty="0" smtClean="0"/>
              <a:t> уровне на текущий момент есть поддержка всех тех подсистем из-за которых виртуализация сложна.</a:t>
            </a:r>
          </a:p>
          <a:p>
            <a:r>
              <a:rPr lang="ru-RU" baseline="0" dirty="0" smtClean="0"/>
              <a:t>И </a:t>
            </a:r>
            <a:r>
              <a:rPr lang="en-US" baseline="0" dirty="0" smtClean="0"/>
              <a:t>Intel </a:t>
            </a:r>
            <a:r>
              <a:rPr lang="ru-RU" baseline="0" dirty="0" smtClean="0"/>
              <a:t>и </a:t>
            </a:r>
            <a:r>
              <a:rPr lang="en-US" baseline="0" dirty="0" smtClean="0"/>
              <a:t>AMD </a:t>
            </a:r>
            <a:r>
              <a:rPr lang="ru-RU" baseline="0" dirty="0" smtClean="0"/>
              <a:t>представляет свой набор технологий для аппаратной поддержки. Одной из первых и самых важных технологий была </a:t>
            </a:r>
            <a:r>
              <a:rPr lang="en-US" baseline="0" dirty="0" smtClean="0"/>
              <a:t>VT-x </a:t>
            </a:r>
            <a:r>
              <a:rPr lang="ru-RU" baseline="0" dirty="0" smtClean="0"/>
              <a:t>от </a:t>
            </a:r>
            <a:r>
              <a:rPr lang="en-US" baseline="0" dirty="0" smtClean="0"/>
              <a:t>Intel </a:t>
            </a:r>
            <a:r>
              <a:rPr lang="ru-RU" baseline="0" dirty="0" smtClean="0"/>
              <a:t>и </a:t>
            </a:r>
            <a:r>
              <a:rPr lang="en-US" baseline="0" dirty="0" smtClean="0"/>
              <a:t>AMD-V</a:t>
            </a:r>
            <a:r>
              <a:rPr lang="ru-RU" baseline="0" dirty="0" smtClean="0"/>
              <a:t> от </a:t>
            </a:r>
            <a:r>
              <a:rPr lang="en-US" baseline="0" dirty="0" smtClean="0"/>
              <a:t>AMD </a:t>
            </a:r>
            <a:r>
              <a:rPr lang="ru-RU" baseline="0" dirty="0" smtClean="0"/>
              <a:t>соответственно для поддержки аппаратной виртуализации процессора. Внедрена сравнительно давно – 2005-2006 год, поэтому найти </a:t>
            </a:r>
            <a:r>
              <a:rPr lang="ru-RU" baseline="0" dirty="0" err="1" smtClean="0"/>
              <a:t>проц</a:t>
            </a:r>
            <a:r>
              <a:rPr lang="ru-RU" baseline="0" dirty="0" smtClean="0"/>
              <a:t> который не поддерживает, будет сложно</a:t>
            </a:r>
          </a:p>
          <a:p>
            <a:r>
              <a:rPr lang="ru-RU" baseline="0" dirty="0" smtClean="0"/>
              <a:t>Так что вероятнее всего у вас она есть и это хорошо. Поможет ли? Не факт, надо пробовать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5C74B-023A-4F1B-B7BB-3AA6A1B48B5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024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C803100-45EA-4C24-9B8C-DFEAC5AC82CA}" type="datetimeFigureOut">
              <a:rPr lang="ru-RU" smtClean="0"/>
              <a:t>11.09.2016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100-45EA-4C24-9B8C-DFEAC5AC82CA}" type="datetimeFigureOut">
              <a:rPr lang="ru-RU" smtClean="0"/>
              <a:t>11.09.2016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C803100-45EA-4C24-9B8C-DFEAC5AC82CA}" type="datetimeFigureOut">
              <a:rPr lang="ru-RU" smtClean="0"/>
              <a:t>11.09.2016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100-45EA-4C24-9B8C-DFEAC5AC82CA}" type="datetimeFigureOut">
              <a:rPr lang="ru-RU" smtClean="0"/>
              <a:t>11.09.2016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100-45EA-4C24-9B8C-DFEAC5AC82CA}" type="datetimeFigureOut">
              <a:rPr lang="ru-RU" smtClean="0"/>
              <a:t>11.09.2016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C803100-45EA-4C24-9B8C-DFEAC5AC82CA}" type="datetimeFigureOut">
              <a:rPr lang="ru-RU" smtClean="0"/>
              <a:t>11.09.2016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C803100-45EA-4C24-9B8C-DFEAC5AC82CA}" type="datetimeFigureOut">
              <a:rPr lang="ru-RU" smtClean="0"/>
              <a:t>11.09.2016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100-45EA-4C24-9B8C-DFEAC5AC82CA}" type="datetimeFigureOut">
              <a:rPr lang="ru-RU" smtClean="0"/>
              <a:t>11.09.2016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100-45EA-4C24-9B8C-DFEAC5AC82CA}" type="datetimeFigureOut">
              <a:rPr lang="ru-RU" smtClean="0"/>
              <a:t>11.09.2016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3100-45EA-4C24-9B8C-DFEAC5AC82CA}" type="datetimeFigureOut">
              <a:rPr lang="ru-RU" smtClean="0"/>
              <a:t>11.09.2016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C803100-45EA-4C24-9B8C-DFEAC5AC82CA}" type="datetimeFigureOut">
              <a:rPr lang="ru-RU" smtClean="0"/>
              <a:t>11.09.2016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C803100-45EA-4C24-9B8C-DFEAC5AC82CA}" type="datetimeFigureOut">
              <a:rPr lang="ru-RU" smtClean="0"/>
              <a:t>11.09.2016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E0CB051-A5AE-4F0E-8EBF-0AC05A9268F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484784"/>
            <a:ext cx="6477000" cy="1828800"/>
          </a:xfrm>
        </p:spPr>
        <p:txBody>
          <a:bodyPr/>
          <a:lstStyle/>
          <a:p>
            <a:r>
              <a:rPr lang="ru-RU" dirty="0" smtClean="0"/>
              <a:t>ВИРТУАЛИЗАЦИЯ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Виталий Квятковский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55034" y="6228020"/>
            <a:ext cx="1480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EPAM Systems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283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Аппаратная поддержка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384176"/>
            <a:ext cx="8229600" cy="4997152"/>
          </a:xfrm>
        </p:spPr>
        <p:txBody>
          <a:bodyPr>
            <a:normAutofit/>
          </a:bodyPr>
          <a:lstStyle/>
          <a:p>
            <a:r>
              <a:rPr lang="ru-RU" dirty="0" smtClean="0"/>
              <a:t>Аппаратный</a:t>
            </a:r>
            <a:endParaRPr lang="en-US" dirty="0" smtClean="0"/>
          </a:p>
          <a:p>
            <a:pPr lvl="1"/>
            <a:r>
              <a:rPr lang="ru-RU" dirty="0" smtClean="0"/>
              <a:t>Процессор</a:t>
            </a:r>
          </a:p>
          <a:p>
            <a:pPr lvl="2"/>
            <a:r>
              <a:rPr lang="en-US" dirty="0" smtClean="0"/>
              <a:t>AMD-V</a:t>
            </a:r>
            <a:r>
              <a:rPr lang="ru-RU" dirty="0" smtClean="0"/>
              <a:t> </a:t>
            </a:r>
            <a:r>
              <a:rPr lang="en-US" dirty="0" smtClean="0"/>
              <a:t>/ SMV</a:t>
            </a:r>
          </a:p>
          <a:p>
            <a:pPr lvl="2"/>
            <a:r>
              <a:rPr lang="en-US" dirty="0" smtClean="0"/>
              <a:t>VT-x</a:t>
            </a:r>
            <a:endParaRPr lang="ru-RU" dirty="0" smtClean="0"/>
          </a:p>
          <a:p>
            <a:pPr lvl="1"/>
            <a:r>
              <a:rPr lang="ru-RU" dirty="0" smtClean="0"/>
              <a:t>Память</a:t>
            </a:r>
          </a:p>
          <a:p>
            <a:pPr lvl="2"/>
            <a:r>
              <a:rPr lang="en-US" dirty="0" smtClean="0"/>
              <a:t>EPT</a:t>
            </a:r>
          </a:p>
          <a:p>
            <a:pPr lvl="1"/>
            <a:r>
              <a:rPr lang="ru-RU" dirty="0" smtClean="0"/>
              <a:t>Ввод-вывод</a:t>
            </a:r>
          </a:p>
          <a:p>
            <a:pPr lvl="2"/>
            <a:r>
              <a:rPr lang="en-US" dirty="0" smtClean="0"/>
              <a:t>VT-v</a:t>
            </a:r>
          </a:p>
          <a:p>
            <a:r>
              <a:rPr lang="ru-RU" dirty="0" smtClean="0"/>
              <a:t>Хорошо если есть</a:t>
            </a:r>
          </a:p>
          <a:p>
            <a:pPr lvl="1"/>
            <a:r>
              <a:rPr lang="ru-RU" dirty="0" smtClean="0"/>
              <a:t>Но не факт что поможет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300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Уровень операционной системы</a:t>
            </a:r>
            <a:br>
              <a:rPr lang="ru-RU" dirty="0" smtClean="0"/>
            </a:br>
            <a:r>
              <a:rPr lang="ru-RU" dirty="0" smtClean="0"/>
              <a:t>Гипервизор первого типа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1772816"/>
            <a:ext cx="7632848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400" dirty="0" smtClean="0"/>
              <a:t>Аппаратура</a:t>
            </a:r>
            <a:endParaRPr lang="ru-RU" sz="4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81293" y="2852936"/>
            <a:ext cx="7119099" cy="30963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400" dirty="0" smtClean="0"/>
              <a:t>Гипервизор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15617" y="3789040"/>
            <a:ext cx="2088232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Гость</a:t>
            </a:r>
            <a:endParaRPr lang="ru-RU" sz="4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347864" y="3789040"/>
            <a:ext cx="2160240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Гость</a:t>
            </a:r>
            <a:endParaRPr lang="ru-RU" sz="4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652120" y="3789040"/>
            <a:ext cx="2223864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Гость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052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Гипервизор первого типа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0375" y="5517232"/>
            <a:ext cx="8229600" cy="104411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ru-RU" dirty="0" smtClean="0"/>
              <a:t>Вряд ли понадобится</a:t>
            </a:r>
          </a:p>
        </p:txBody>
      </p:sp>
      <p:sp>
        <p:nvSpPr>
          <p:cNvPr id="4" name="AutoShape 2" descr="Картинки по запросу esxi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92796"/>
            <a:ext cx="2088232" cy="1044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86335"/>
            <a:ext cx="2030710" cy="116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374232"/>
            <a:ext cx="2667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976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Уровень приложений </a:t>
            </a:r>
            <a:r>
              <a:rPr lang="ru-RU" dirty="0" smtClean="0"/>
              <a:t>ОС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ru-RU" sz="4000" dirty="0" smtClean="0"/>
              <a:t>Гипервизор второго типа</a:t>
            </a:r>
          </a:p>
          <a:p>
            <a:pPr>
              <a:lnSpc>
                <a:spcPct val="300000"/>
              </a:lnSpc>
            </a:pPr>
            <a:r>
              <a:rPr lang="ru-RU" sz="4000" dirty="0" smtClean="0"/>
              <a:t>Контейнеры</a:t>
            </a:r>
            <a:endParaRPr lang="ru-RU" sz="4000" dirty="0"/>
          </a:p>
        </p:txBody>
      </p:sp>
      <p:sp>
        <p:nvSpPr>
          <p:cNvPr id="4" name="AutoShape 2" descr="Картинки по запросу dock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005064"/>
            <a:ext cx="1647627" cy="1647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5" descr="Картинки по запросу lx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5" name="Picture 11" descr="Картинки по запросу virtual bo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060848"/>
            <a:ext cx="2627784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886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55576" y="1772816"/>
            <a:ext cx="7632848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400" dirty="0" smtClean="0"/>
              <a:t>Аппаратура</a:t>
            </a:r>
            <a:endParaRPr lang="ru-RU" sz="4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68434" y="2420888"/>
            <a:ext cx="7375974" cy="3600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400" dirty="0" smtClean="0"/>
              <a:t>Операционная система</a:t>
            </a:r>
            <a:endParaRPr lang="ru-RU" sz="3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Гипервизор второго типа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81293" y="3212976"/>
            <a:ext cx="7119099" cy="273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000" dirty="0" smtClean="0"/>
              <a:t>Гипервизор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15617" y="3969060"/>
            <a:ext cx="2088232" cy="18362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Гость</a:t>
            </a:r>
            <a:endParaRPr lang="ru-RU" sz="4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347864" y="3969060"/>
            <a:ext cx="2160240" cy="18362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Гость</a:t>
            </a:r>
            <a:endParaRPr lang="ru-RU" sz="4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652120" y="3969060"/>
            <a:ext cx="2223864" cy="18362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Гость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09408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Гипервизор второго типа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053" y="1729144"/>
            <a:ext cx="4515130" cy="1935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053" y="4437111"/>
            <a:ext cx="4203714" cy="129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6" descr="Картинки по запросу vmware workstation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27" t="9408" r="19939" b="10740"/>
          <a:stretch/>
        </p:blipFill>
        <p:spPr bwMode="auto">
          <a:xfrm>
            <a:off x="-36112" y="3056657"/>
            <a:ext cx="3600000" cy="1380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4191288" y="1591328"/>
            <a:ext cx="4608512" cy="4357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AutoShape 13" descr="Картинки по запросу virtual box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4" y="1667528"/>
            <a:ext cx="3730913" cy="95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45" y="4468641"/>
            <a:ext cx="29718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143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rmAutofit/>
          </a:bodyPr>
          <a:lstStyle/>
          <a:p>
            <a:r>
              <a:rPr lang="ru-RU" dirty="0"/>
              <a:t>Гипервизор второго </a:t>
            </a:r>
            <a:r>
              <a:rPr lang="ru-RU" dirty="0" smtClean="0"/>
              <a:t>типа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85192" y="1119155"/>
            <a:ext cx="8229600" cy="4853136"/>
          </a:xfrm>
        </p:spPr>
        <p:txBody>
          <a:bodyPr>
            <a:noAutofit/>
          </a:bodyPr>
          <a:lstStyle/>
          <a:p>
            <a:pPr>
              <a:lnSpc>
                <a:spcPct val="210000"/>
              </a:lnSpc>
              <a:spcBef>
                <a:spcPts val="0"/>
              </a:spcBef>
            </a:pPr>
            <a:r>
              <a:rPr lang="ru-RU" dirty="0"/>
              <a:t>Бинарной </a:t>
            </a:r>
            <a:r>
              <a:rPr lang="ru-RU" dirty="0" smtClean="0"/>
              <a:t>трансляции</a:t>
            </a:r>
            <a:endParaRPr lang="ru-RU" dirty="0"/>
          </a:p>
          <a:p>
            <a:pPr>
              <a:lnSpc>
                <a:spcPct val="210000"/>
              </a:lnSpc>
              <a:spcBef>
                <a:spcPts val="0"/>
              </a:spcBef>
            </a:pPr>
            <a:r>
              <a:rPr lang="ru-RU" dirty="0" err="1" smtClean="0"/>
              <a:t>Паравиртуализация</a:t>
            </a:r>
            <a:endParaRPr lang="ru-RU" dirty="0" smtClean="0"/>
          </a:p>
          <a:p>
            <a:pPr lvl="1">
              <a:lnSpc>
                <a:spcPct val="210000"/>
              </a:lnSpc>
              <a:spcBef>
                <a:spcPts val="0"/>
              </a:spcBef>
            </a:pPr>
            <a:r>
              <a:rPr lang="ru-RU" dirty="0" smtClean="0"/>
              <a:t>Нужно готовить ядро</a:t>
            </a:r>
          </a:p>
          <a:p>
            <a:pPr lvl="2">
              <a:lnSpc>
                <a:spcPct val="210000"/>
              </a:lnSpc>
              <a:spcBef>
                <a:spcPts val="0"/>
              </a:spcBef>
            </a:pPr>
            <a:r>
              <a:rPr lang="ru-RU" dirty="0" smtClean="0"/>
              <a:t>Не </a:t>
            </a:r>
            <a:r>
              <a:rPr lang="en-US" dirty="0" smtClean="0"/>
              <a:t>windows!*</a:t>
            </a:r>
            <a:endParaRPr lang="ru-RU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dirty="0" smtClean="0"/>
              <a:t>Аппаратная поддержка</a:t>
            </a:r>
            <a:endParaRPr lang="en-US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ru-RU" dirty="0" smtClean="0"/>
              <a:t>Все современные гипервизоры</a:t>
            </a:r>
            <a:endParaRPr lang="ru-RU" sz="800" dirty="0" smtClean="0"/>
          </a:p>
        </p:txBody>
      </p:sp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50418"/>
            <a:ext cx="2406902" cy="6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197" y="2496254"/>
            <a:ext cx="1347467" cy="699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3227" t="9408" r="19939" b="10740"/>
          <a:stretch/>
        </p:blipFill>
        <p:spPr bwMode="auto">
          <a:xfrm>
            <a:off x="7092280" y="1531344"/>
            <a:ext cx="1944216" cy="745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22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ru-RU" dirty="0" smtClean="0"/>
              <a:t>Изоляция</a:t>
            </a:r>
          </a:p>
          <a:p>
            <a:pPr>
              <a:lnSpc>
                <a:spcPct val="200000"/>
              </a:lnSpc>
            </a:pPr>
            <a:r>
              <a:rPr lang="ru-RU" dirty="0" smtClean="0"/>
              <a:t>Реальное оборудование</a:t>
            </a:r>
            <a:endParaRPr lang="ru-RU" dirty="0"/>
          </a:p>
          <a:p>
            <a:pPr>
              <a:lnSpc>
                <a:spcPct val="200000"/>
              </a:lnSpc>
            </a:pPr>
            <a:r>
              <a:rPr lang="ru-RU" dirty="0" smtClean="0"/>
              <a:t>Одно ядро ОС</a:t>
            </a:r>
          </a:p>
          <a:p>
            <a:pPr>
              <a:lnSpc>
                <a:spcPct val="200000"/>
              </a:lnSpc>
            </a:pPr>
            <a:r>
              <a:rPr lang="ru-RU" dirty="0" smtClean="0"/>
              <a:t>Минимальные расходы на виртуализацию</a:t>
            </a:r>
          </a:p>
        </p:txBody>
      </p:sp>
    </p:spTree>
    <p:extLst>
      <p:ext uri="{BB962C8B-B14F-4D97-AF65-F5344CB8AC3E}">
        <p14:creationId xmlns:p14="http://schemas.microsoft.com/office/powerpoint/2010/main" val="407795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8331" y="2456892"/>
            <a:ext cx="381642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400" dirty="0" smtClean="0"/>
              <a:t>Аппаратура</a:t>
            </a:r>
            <a:endParaRPr lang="ru-RU" sz="4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7474" y="3104964"/>
            <a:ext cx="3817374" cy="7920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400" dirty="0" smtClean="0"/>
              <a:t>Хост ОС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38331" y="3897052"/>
            <a:ext cx="3816426" cy="75608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000" dirty="0" smtClean="0"/>
              <a:t>Гипервизор</a:t>
            </a:r>
            <a:endParaRPr lang="ru-RU" sz="3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8332" y="4653136"/>
            <a:ext cx="3816424" cy="7560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Гостевая ОС</a:t>
            </a:r>
            <a:endParaRPr lang="ru-RU" sz="48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38335" y="5409220"/>
            <a:ext cx="3816424" cy="75608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Приложение</a:t>
            </a:r>
            <a:endParaRPr lang="ru-RU" sz="48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858812" y="2456892"/>
            <a:ext cx="3816427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400" dirty="0" smtClean="0"/>
              <a:t>Аппаратура</a:t>
            </a:r>
            <a:endParaRPr lang="ru-RU" sz="4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857955" y="3104964"/>
            <a:ext cx="3817374" cy="7920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400" dirty="0" smtClean="0"/>
              <a:t>Хост ОС</a:t>
            </a:r>
            <a:endParaRPr lang="ru-RU" sz="36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4858812" y="4185084"/>
            <a:ext cx="3816424" cy="75608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Приложение</a:t>
            </a:r>
            <a:endParaRPr lang="ru-RU" sz="48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860030" y="3897052"/>
            <a:ext cx="3816426" cy="31466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Контейнер</a:t>
            </a:r>
            <a:endParaRPr lang="ru-R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186404" y="1771420"/>
            <a:ext cx="2465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Гипервизор</a:t>
            </a:r>
            <a:endParaRPr lang="ru-RU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5562837" y="1772816"/>
            <a:ext cx="2291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Контейнер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20846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Контейнеры</a:t>
            </a:r>
            <a:endParaRPr lang="ru-RU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90" y="3861048"/>
            <a:ext cx="1608439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89" y="2920019"/>
            <a:ext cx="2868189" cy="727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Картинки по запросу virtuozz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40" y="1601062"/>
            <a:ext cx="3599236" cy="107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Картинки по запросу dock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429" y="1776360"/>
            <a:ext cx="4439872" cy="388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791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/>
              <a:t>Виталий Квятковский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Lead Software Engineer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EPAM Systems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7281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Почему популярен среди контейнеров?</a:t>
            </a:r>
          </a:p>
          <a:p>
            <a:pPr lvl="1">
              <a:lnSpc>
                <a:spcPct val="200000"/>
              </a:lnSpc>
            </a:pPr>
            <a:r>
              <a:rPr lang="ru-RU" sz="3200" dirty="0" smtClean="0"/>
              <a:t>Просто</a:t>
            </a:r>
          </a:p>
          <a:p>
            <a:pPr lvl="1">
              <a:lnSpc>
                <a:spcPct val="200000"/>
              </a:lnSpc>
            </a:pPr>
            <a:r>
              <a:rPr lang="ru-RU" sz="3200" dirty="0" smtClean="0"/>
              <a:t>Быстро</a:t>
            </a:r>
            <a:endParaRPr lang="ru-RU" sz="3200" dirty="0"/>
          </a:p>
          <a:p>
            <a:pPr lvl="1">
              <a:lnSpc>
                <a:spcPct val="200000"/>
              </a:lnSpc>
            </a:pPr>
            <a:r>
              <a:rPr lang="ru-RU" sz="3200" dirty="0" smtClean="0"/>
              <a:t>Переносимо</a:t>
            </a:r>
          </a:p>
          <a:p>
            <a:pPr lvl="1">
              <a:lnSpc>
                <a:spcPct val="200000"/>
              </a:lnSpc>
            </a:pPr>
            <a:r>
              <a:rPr lang="en-US" sz="3200" dirty="0" err="1" smtClean="0"/>
              <a:t>DockerHub</a:t>
            </a:r>
            <a:endParaRPr lang="en-US" sz="3200" dirty="0" smtClean="0"/>
          </a:p>
          <a:p>
            <a:pPr lvl="1"/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924944"/>
            <a:ext cx="4968552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355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ru-RU" dirty="0" smtClean="0"/>
              <a:t>: Применение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3600" dirty="0" err="1" smtClean="0"/>
              <a:t>Микросервисы</a:t>
            </a:r>
            <a:endParaRPr lang="en-US" sz="3600" dirty="0"/>
          </a:p>
          <a:p>
            <a:pPr lvl="1">
              <a:lnSpc>
                <a:spcPct val="150000"/>
              </a:lnSpc>
            </a:pPr>
            <a:r>
              <a:rPr lang="ru-RU" sz="3200" dirty="0" smtClean="0"/>
              <a:t>Компоненты и их масштабируемость</a:t>
            </a:r>
          </a:p>
          <a:p>
            <a:pPr>
              <a:lnSpc>
                <a:spcPct val="150000"/>
              </a:lnSpc>
            </a:pPr>
            <a:r>
              <a:rPr lang="ru-RU" sz="3600" dirty="0" smtClean="0"/>
              <a:t>Упрощение развертывания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Continuous delivery</a:t>
            </a:r>
          </a:p>
          <a:p>
            <a:pPr lvl="1">
              <a:lnSpc>
                <a:spcPct val="150000"/>
              </a:lnSpc>
            </a:pPr>
            <a:r>
              <a:rPr lang="en-US" sz="3200" dirty="0" err="1" smtClean="0"/>
              <a:t>dev</a:t>
            </a:r>
            <a:r>
              <a:rPr lang="en-US" sz="3200" dirty="0" smtClean="0"/>
              <a:t> -&gt; test -&gt; prod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70605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Почему виртуализация популярна?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ru-RU" dirty="0" smtClean="0"/>
              <a:t>Безопасность</a:t>
            </a:r>
          </a:p>
          <a:p>
            <a:pPr>
              <a:lnSpc>
                <a:spcPct val="130000"/>
              </a:lnSpc>
            </a:pPr>
            <a:r>
              <a:rPr lang="ru-RU" dirty="0" smtClean="0"/>
              <a:t>Быстро</a:t>
            </a:r>
          </a:p>
          <a:p>
            <a:pPr lvl="1">
              <a:lnSpc>
                <a:spcPct val="130000"/>
              </a:lnSpc>
            </a:pPr>
            <a:r>
              <a:rPr lang="ru-RU" dirty="0" smtClean="0"/>
              <a:t>Мигрировать</a:t>
            </a:r>
          </a:p>
          <a:p>
            <a:pPr lvl="1">
              <a:lnSpc>
                <a:spcPct val="130000"/>
              </a:lnSpc>
            </a:pPr>
            <a:r>
              <a:rPr lang="ru-RU" dirty="0" smtClean="0"/>
              <a:t>Обновлять</a:t>
            </a:r>
          </a:p>
          <a:p>
            <a:pPr lvl="1">
              <a:lnSpc>
                <a:spcPct val="130000"/>
              </a:lnSpc>
            </a:pPr>
            <a:r>
              <a:rPr lang="ru-RU" dirty="0" smtClean="0"/>
              <a:t>Масштабировать</a:t>
            </a:r>
          </a:p>
          <a:p>
            <a:pPr>
              <a:lnSpc>
                <a:spcPct val="130000"/>
              </a:lnSpc>
            </a:pPr>
            <a:r>
              <a:rPr lang="ru-RU" dirty="0" smtClean="0"/>
              <a:t>Запуск другой ОС</a:t>
            </a:r>
          </a:p>
          <a:p>
            <a:pPr>
              <a:lnSpc>
                <a:spcPct val="130000"/>
              </a:lnSpc>
            </a:pPr>
            <a:r>
              <a:rPr lang="ru-RU" dirty="0" smtClean="0"/>
              <a:t>Тестирование</a:t>
            </a:r>
          </a:p>
          <a:p>
            <a:pPr>
              <a:lnSpc>
                <a:spcPct val="130000"/>
              </a:lnSpc>
            </a:pPr>
            <a:r>
              <a:rPr lang="ru-RU" dirty="0" smtClean="0"/>
              <a:t>Оптимальная нагрузка</a:t>
            </a:r>
          </a:p>
          <a:p>
            <a:pPr marL="0" indent="0">
              <a:lnSpc>
                <a:spcPct val="130000"/>
              </a:lnSpc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339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разработчика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Среда разработки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Dev</a:t>
            </a:r>
            <a:r>
              <a:rPr lang="en-US" dirty="0" smtClean="0"/>
              <a:t> </a:t>
            </a:r>
            <a:r>
              <a:rPr lang="en-US" dirty="0" err="1" smtClean="0"/>
              <a:t>Env</a:t>
            </a:r>
            <a:r>
              <a:rPr lang="en-US" dirty="0" smtClean="0"/>
              <a:t> != Prod </a:t>
            </a:r>
            <a:r>
              <a:rPr lang="en-US" dirty="0" err="1" smtClean="0"/>
              <a:t>Env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ru-RU" dirty="0" smtClean="0"/>
              <a:t>«А на моей машине работает» </a:t>
            </a:r>
            <a:r>
              <a:rPr lang="en-US" dirty="0" smtClean="0"/>
              <a:t>©</a:t>
            </a:r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Эксперименты</a:t>
            </a:r>
          </a:p>
          <a:p>
            <a:pPr lvl="1">
              <a:lnSpc>
                <a:spcPct val="150000"/>
              </a:lnSpc>
            </a:pPr>
            <a:r>
              <a:rPr lang="ru-RU" dirty="0"/>
              <a:t>Откат </a:t>
            </a:r>
            <a:r>
              <a:rPr lang="ru-RU" dirty="0" smtClean="0"/>
              <a:t>изменений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Быстрый </a:t>
            </a:r>
            <a:r>
              <a:rPr lang="ru-RU" dirty="0" err="1" smtClean="0"/>
              <a:t>деплой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16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и ответы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7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?</a:t>
            </a:r>
            <a:endParaRPr lang="ru-RU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6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 smtClean="0"/>
              <a:t>Спасибо за внимание!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4120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Agenda: </a:t>
            </a:r>
            <a:r>
              <a:rPr lang="ru-RU" sz="4000" dirty="0" smtClean="0"/>
              <a:t>Виртуализация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99715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Что это?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Уровни виртуализации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Гипервизор</a:t>
            </a:r>
          </a:p>
          <a:p>
            <a:pPr lvl="1">
              <a:lnSpc>
                <a:spcPct val="150000"/>
              </a:lnSpc>
            </a:pPr>
            <a:r>
              <a:rPr lang="ru-RU" dirty="0" smtClean="0"/>
              <a:t>Первого уровня</a:t>
            </a:r>
          </a:p>
          <a:p>
            <a:pPr lvl="1">
              <a:lnSpc>
                <a:spcPct val="150000"/>
              </a:lnSpc>
            </a:pPr>
            <a:r>
              <a:rPr lang="ru-RU" dirty="0" smtClean="0"/>
              <a:t>Второго уровня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Контейнеры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Почему популярна?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672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97809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это?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90791"/>
            <a:ext cx="5975272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737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Гипервизор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1772816"/>
            <a:ext cx="7632848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400" dirty="0" smtClean="0"/>
              <a:t>Хост</a:t>
            </a:r>
            <a:endParaRPr lang="ru-RU" sz="4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81293" y="2852936"/>
            <a:ext cx="7119099" cy="30963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400" dirty="0" smtClean="0"/>
              <a:t>Гипервизор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15617" y="3789040"/>
            <a:ext cx="2088232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Гость</a:t>
            </a:r>
            <a:endParaRPr lang="ru-RU" sz="4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347864" y="3789040"/>
            <a:ext cx="2160240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Гость</a:t>
            </a:r>
            <a:endParaRPr lang="ru-RU" sz="4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652120" y="3789040"/>
            <a:ext cx="2223864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/>
              <a:t>Гость</a:t>
            </a:r>
            <a:endParaRPr lang="ru-RU" sz="4800" dirty="0"/>
          </a:p>
        </p:txBody>
      </p:sp>
      <p:sp>
        <p:nvSpPr>
          <p:cNvPr id="9" name="Стрелка вправо 8"/>
          <p:cNvSpPr/>
          <p:nvPr/>
        </p:nvSpPr>
        <p:spPr>
          <a:xfrm rot="16200000">
            <a:off x="1562494" y="2939773"/>
            <a:ext cx="1194476" cy="79208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 rot="16200000">
            <a:off x="6171006" y="2922790"/>
            <a:ext cx="1194476" cy="79208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69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Гипервизор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1772816"/>
            <a:ext cx="7632848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dirty="0" smtClean="0"/>
              <a:t>Windows</a:t>
            </a:r>
            <a:endParaRPr lang="ru-RU" sz="4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81293" y="2852936"/>
            <a:ext cx="7119099" cy="30963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dirty="0" smtClean="0"/>
              <a:t>Virtual Box</a:t>
            </a:r>
            <a:endParaRPr lang="ru-RU" sz="3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15617" y="3789040"/>
            <a:ext cx="2088232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Linux</a:t>
            </a:r>
            <a:endParaRPr lang="ru-RU" sz="4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347864" y="3789040"/>
            <a:ext cx="2160240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Linux</a:t>
            </a:r>
            <a:endParaRPr lang="ru-RU" sz="4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652120" y="3789040"/>
            <a:ext cx="2223864" cy="20162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Linux</a:t>
            </a:r>
            <a:endParaRPr lang="ru-RU" sz="4800" dirty="0"/>
          </a:p>
        </p:txBody>
      </p:sp>
      <p:sp>
        <p:nvSpPr>
          <p:cNvPr id="9" name="Стрелка вправо 8"/>
          <p:cNvSpPr/>
          <p:nvPr/>
        </p:nvSpPr>
        <p:spPr>
          <a:xfrm rot="16200000">
            <a:off x="1562494" y="2939773"/>
            <a:ext cx="1194476" cy="79208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 rot="16200000">
            <a:off x="6171006" y="2922790"/>
            <a:ext cx="1194476" cy="79208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06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это сложно?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Виртуализация</a:t>
            </a:r>
          </a:p>
          <a:p>
            <a:pPr lvl="1">
              <a:lnSpc>
                <a:spcPct val="250000"/>
              </a:lnSpc>
            </a:pPr>
            <a:r>
              <a:rPr lang="ru-RU" dirty="0" smtClean="0"/>
              <a:t>Процессора</a:t>
            </a:r>
          </a:p>
          <a:p>
            <a:pPr lvl="1">
              <a:lnSpc>
                <a:spcPct val="250000"/>
              </a:lnSpc>
            </a:pPr>
            <a:r>
              <a:rPr lang="ru-RU" dirty="0" smtClean="0"/>
              <a:t>Памяти</a:t>
            </a:r>
          </a:p>
          <a:p>
            <a:pPr lvl="1">
              <a:lnSpc>
                <a:spcPct val="250000"/>
              </a:lnSpc>
            </a:pPr>
            <a:r>
              <a:rPr lang="ru-RU" dirty="0" smtClean="0"/>
              <a:t>Устройств ввода-вывода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264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Уровни виртуализации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31640" y="2060848"/>
            <a:ext cx="46805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Аппаратный (железо)</a:t>
            </a:r>
            <a:endParaRPr lang="ru-RU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31640" y="3127648"/>
            <a:ext cx="46805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Операционная Система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31640" y="4194448"/>
            <a:ext cx="46805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Приложения Операционной Системы</a:t>
            </a:r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209499" y="3120210"/>
            <a:ext cx="2178925" cy="1988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err="1" smtClean="0"/>
              <a:t>Гипер</a:t>
            </a:r>
            <a:r>
              <a:rPr lang="ru-RU" sz="3200" dirty="0" smtClean="0"/>
              <a:t> </a:t>
            </a:r>
            <a:r>
              <a:rPr lang="ru-RU" sz="3200" dirty="0" err="1" smtClean="0"/>
              <a:t>визор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8894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1200</TotalTime>
  <Words>1678</Words>
  <Application>Microsoft Office PowerPoint</Application>
  <PresentationFormat>Экран (4:3)</PresentationFormat>
  <Paragraphs>237</Paragraphs>
  <Slides>25</Slides>
  <Notes>22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Обычная</vt:lpstr>
      <vt:lpstr>ВИРТУАЛИЗАЦИЯ</vt:lpstr>
      <vt:lpstr>Кто я</vt:lpstr>
      <vt:lpstr>Agenda: Виртуализация</vt:lpstr>
      <vt:lpstr>Презентация PowerPoint</vt:lpstr>
      <vt:lpstr>Что это?</vt:lpstr>
      <vt:lpstr>Гипервизор</vt:lpstr>
      <vt:lpstr>Гипервизор</vt:lpstr>
      <vt:lpstr>Почему это сложно?</vt:lpstr>
      <vt:lpstr>Уровни виртуализации</vt:lpstr>
      <vt:lpstr>Аппаратная поддержка</vt:lpstr>
      <vt:lpstr>Уровень операционной системы Гипервизор первого типа</vt:lpstr>
      <vt:lpstr>Гипервизор первого типа</vt:lpstr>
      <vt:lpstr>Уровень приложений ОС</vt:lpstr>
      <vt:lpstr>Гипервизор второго типа</vt:lpstr>
      <vt:lpstr>Гипервизор второго типа</vt:lpstr>
      <vt:lpstr>Гипервизор второго типа</vt:lpstr>
      <vt:lpstr>Контейнеры</vt:lpstr>
      <vt:lpstr>Контейнеры</vt:lpstr>
      <vt:lpstr>Контейнеры</vt:lpstr>
      <vt:lpstr>Docker</vt:lpstr>
      <vt:lpstr>Docker: Применение</vt:lpstr>
      <vt:lpstr>Почему виртуализация популярна?</vt:lpstr>
      <vt:lpstr>Для разработчика</vt:lpstr>
      <vt:lpstr>Вопросы и ответы</vt:lpstr>
      <vt:lpstr>Презентация PowerPoint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kelt</dc:creator>
  <cp:lastModifiedBy>kelt</cp:lastModifiedBy>
  <cp:revision>103</cp:revision>
  <dcterms:created xsi:type="dcterms:W3CDTF">2016-08-22T18:33:07Z</dcterms:created>
  <dcterms:modified xsi:type="dcterms:W3CDTF">2016-09-11T17:11:25Z</dcterms:modified>
</cp:coreProperties>
</file>