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44"/>
  </p:notesMasterIdLst>
  <p:handoutMasterIdLst>
    <p:handoutMasterId r:id="rId45"/>
  </p:handoutMasterIdLst>
  <p:sldIdLst>
    <p:sldId id="478" r:id="rId5"/>
    <p:sldId id="464" r:id="rId6"/>
    <p:sldId id="497" r:id="rId7"/>
    <p:sldId id="525" r:id="rId8"/>
    <p:sldId id="498" r:id="rId9"/>
    <p:sldId id="526" r:id="rId10"/>
    <p:sldId id="499" r:id="rId11"/>
    <p:sldId id="554" r:id="rId12"/>
    <p:sldId id="527" r:id="rId13"/>
    <p:sldId id="528" r:id="rId14"/>
    <p:sldId id="556" r:id="rId15"/>
    <p:sldId id="530" r:id="rId16"/>
    <p:sldId id="531" r:id="rId17"/>
    <p:sldId id="557" r:id="rId18"/>
    <p:sldId id="532" r:id="rId19"/>
    <p:sldId id="542" r:id="rId20"/>
    <p:sldId id="555" r:id="rId21"/>
    <p:sldId id="533" r:id="rId22"/>
    <p:sldId id="534" r:id="rId23"/>
    <p:sldId id="500" r:id="rId24"/>
    <p:sldId id="535" r:id="rId25"/>
    <p:sldId id="536" r:id="rId26"/>
    <p:sldId id="537" r:id="rId27"/>
    <p:sldId id="544" r:id="rId28"/>
    <p:sldId id="545" r:id="rId29"/>
    <p:sldId id="546" r:id="rId30"/>
    <p:sldId id="547" r:id="rId31"/>
    <p:sldId id="548" r:id="rId32"/>
    <p:sldId id="549" r:id="rId33"/>
    <p:sldId id="550" r:id="rId34"/>
    <p:sldId id="541" r:id="rId35"/>
    <p:sldId id="538" r:id="rId36"/>
    <p:sldId id="551" r:id="rId37"/>
    <p:sldId id="552" r:id="rId38"/>
    <p:sldId id="539" r:id="rId39"/>
    <p:sldId id="540" r:id="rId40"/>
    <p:sldId id="553" r:id="rId41"/>
    <p:sldId id="496" r:id="rId42"/>
    <p:sldId id="446" r:id="rId43"/>
  </p:sldIdLst>
  <p:sldSz cx="6858000" cy="5143500"/>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64" userDrawn="1">
          <p15:clr>
            <a:srgbClr val="A4A3A4"/>
          </p15:clr>
        </p15:guide>
        <p15:guide id="8" pos="2922" userDrawn="1">
          <p15:clr>
            <a:srgbClr val="A4A3A4"/>
          </p15:clr>
        </p15:guide>
        <p15:guide id="9" pos="391" userDrawn="1">
          <p15:clr>
            <a:srgbClr val="A4A3A4"/>
          </p15:clr>
        </p15:guide>
        <p15:guide id="10" pos="3158" userDrawn="1">
          <p15:clr>
            <a:srgbClr val="A4A3A4"/>
          </p15:clr>
        </p15:guide>
        <p15:guide id="11" pos="5474" userDrawn="1">
          <p15:clr>
            <a:srgbClr val="A4A3A4"/>
          </p15:clr>
        </p15:guide>
        <p15:guide id="12" pos="3987" userDrawn="1">
          <p15:clr>
            <a:srgbClr val="A4A3A4"/>
          </p15:clr>
        </p15:guide>
        <p15:guide id="13" pos="218" userDrawn="1">
          <p15:clr>
            <a:srgbClr val="A4A3A4"/>
          </p15:clr>
        </p15:guide>
        <p15:guide id="14" pos="257" userDrawn="1">
          <p15:clr>
            <a:srgbClr val="A4A3A4"/>
          </p15:clr>
        </p15:guide>
        <p15:guide id="15" pos="5107" userDrawn="1">
          <p15:clr>
            <a:srgbClr val="A4A3A4"/>
          </p15:clr>
        </p15:guide>
        <p15:guide id="16" pos="5166" userDrawn="1">
          <p15:clr>
            <a:srgbClr val="A4A3A4"/>
          </p15:clr>
        </p15:guide>
        <p15:guide id="17" pos="576" userDrawn="1">
          <p15:clr>
            <a:srgbClr val="A4A3A4"/>
          </p15:clr>
        </p15:guide>
        <p15:guide id="18" orient="horz" pos="280" userDrawn="1">
          <p15:clr>
            <a:srgbClr val="A4A3A4"/>
          </p15:clr>
        </p15:guide>
        <p15:guide id="19" orient="horz" pos="573" userDrawn="1">
          <p15:clr>
            <a:srgbClr val="A4A3A4"/>
          </p15:clr>
        </p15:guide>
        <p15:guide id="20" orient="horz" pos="2658" userDrawn="1">
          <p15:clr>
            <a:srgbClr val="A4A3A4"/>
          </p15:clr>
        </p15:guide>
        <p15:guide id="21" orient="horz" pos="1619" userDrawn="1">
          <p15:clr>
            <a:srgbClr val="A4A3A4"/>
          </p15:clr>
        </p15:guide>
        <p15:guide id="22" orient="horz" pos="1031" userDrawn="1">
          <p15:clr>
            <a:srgbClr val="A4A3A4"/>
          </p15:clr>
        </p15:guide>
        <p15:guide id="23" orient="horz" pos="2774" userDrawn="1">
          <p15:clr>
            <a:srgbClr val="A4A3A4"/>
          </p15:clr>
        </p15:guide>
        <p15:guide id="24" orient="horz" pos="863" userDrawn="1">
          <p15:clr>
            <a:srgbClr val="A4A3A4"/>
          </p15:clr>
        </p15:guide>
        <p15:guide id="25" pos="3618" userDrawn="1">
          <p15:clr>
            <a:srgbClr val="A4A3A4"/>
          </p15:clr>
        </p15:guide>
        <p15:guide id="26" pos="293" userDrawn="1">
          <p15:clr>
            <a:srgbClr val="A4A3A4"/>
          </p15:clr>
        </p15:guide>
        <p15:guide id="27" pos="2369" userDrawn="1">
          <p15:clr>
            <a:srgbClr val="A4A3A4"/>
          </p15:clr>
        </p15:guide>
        <p15:guide id="28" pos="4106" userDrawn="1">
          <p15:clr>
            <a:srgbClr val="A4A3A4"/>
          </p15:clr>
        </p15:guide>
        <p15:guide id="29" pos="2990" userDrawn="1">
          <p15:clr>
            <a:srgbClr val="A4A3A4"/>
          </p15:clr>
        </p15:guide>
        <p15:guide id="30" pos="164" userDrawn="1">
          <p15:clr>
            <a:srgbClr val="A4A3A4"/>
          </p15:clr>
        </p15:guide>
        <p15:guide id="31" pos="193" userDrawn="1">
          <p15:clr>
            <a:srgbClr val="A4A3A4"/>
          </p15:clr>
        </p15:guide>
        <p15:guide id="32" pos="3654" userDrawn="1">
          <p15:clr>
            <a:srgbClr val="A4A3A4"/>
          </p15:clr>
        </p15:guide>
        <p15:guide id="33" pos="3875" userDrawn="1">
          <p15:clr>
            <a:srgbClr val="A4A3A4"/>
          </p15:clr>
        </p15:guide>
        <p15:guide id="34" pos="364" userDrawn="1">
          <p15:clr>
            <a:srgbClr val="A4A3A4"/>
          </p15:clr>
        </p15:guide>
        <p15:guide id="35" orient="horz" pos="577" userDrawn="1">
          <p15:clr>
            <a:srgbClr val="A4A3A4"/>
          </p15:clr>
        </p15:guide>
        <p15:guide id="36" orient="horz" pos="585" userDrawn="1">
          <p15:clr>
            <a:srgbClr val="A4A3A4"/>
          </p15:clr>
        </p15:guide>
        <p15:guide id="37" orient="horz" pos="864" userDrawn="1">
          <p15:clr>
            <a:srgbClr val="A4A3A4"/>
          </p15:clr>
        </p15:guide>
        <p15:guide id="38" orient="horz" pos="584" userDrawn="1">
          <p15:clr>
            <a:srgbClr val="A4A3A4"/>
          </p15:clr>
        </p15:guide>
        <p15:guide id="39" orient="horz" pos="570" userDrawn="1">
          <p15:clr>
            <a:srgbClr val="A4A3A4"/>
          </p15:clr>
        </p15:guide>
        <p15:guide id="40" orient="horz" pos="562" userDrawn="1">
          <p15:clr>
            <a:srgbClr val="A4A3A4"/>
          </p15:clr>
        </p15:guide>
        <p15:guide id="41" orient="horz" pos="547" userDrawn="1">
          <p15:clr>
            <a:srgbClr val="A4A3A4"/>
          </p15:clr>
        </p15:guide>
        <p15:guide id="42" pos="354" userDrawn="1">
          <p15:clr>
            <a:srgbClr val="A4A3A4"/>
          </p15:clr>
        </p15:guide>
        <p15:guide id="43" pos="425" userDrawn="1">
          <p15:clr>
            <a:srgbClr val="A4A3A4"/>
          </p15:clr>
        </p15:guide>
        <p15:guide id="44" pos="702" userDrawn="1">
          <p15:clr>
            <a:srgbClr val="A4A3A4"/>
          </p15:clr>
        </p15:guide>
        <p15:guide id="45" pos="2160" userDrawn="1">
          <p15:clr>
            <a:srgbClr val="A4A3A4"/>
          </p15:clr>
        </p15:guide>
        <p15:guide id="46" orient="horz" pos="812" userDrawn="1">
          <p15:clr>
            <a:srgbClr val="A4A3A4"/>
          </p15:clr>
        </p15:guide>
        <p15:guide id="47" orient="horz" pos="667" userDrawn="1">
          <p15:clr>
            <a:srgbClr val="A4A3A4"/>
          </p15:clr>
        </p15:guide>
        <p15:guide id="48" orient="horz" pos="708" userDrawn="1">
          <p15:clr>
            <a:srgbClr val="A4A3A4"/>
          </p15:clr>
        </p15:guide>
        <p15:guide id="49" orient="horz" pos="81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 id="3" name="kelt" initials="k" lastIdx="2" clrIdx="2">
    <p:extLst>
      <p:ext uri="{19B8F6BF-5375-455C-9EA6-DF929625EA0E}">
        <p15:presenceInfo xmlns:p15="http://schemas.microsoft.com/office/powerpoint/2012/main" userId="kel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C341"/>
    <a:srgbClr val="1EB0C8"/>
    <a:srgbClr val="1EA2B6"/>
    <a:srgbClr val="08ABB7"/>
    <a:srgbClr val="1CA5B9"/>
    <a:srgbClr val="1EBAC8"/>
    <a:srgbClr val="1CA0B4"/>
    <a:srgbClr val="1CABB6"/>
    <a:srgbClr val="666666"/>
    <a:srgbClr val="46454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39" autoAdjust="0"/>
    <p:restoredTop sz="60529" autoAdjust="0"/>
  </p:normalViewPr>
  <p:slideViewPr>
    <p:cSldViewPr snapToGrid="0">
      <p:cViewPr varScale="1">
        <p:scale>
          <a:sx n="93" d="100"/>
          <a:sy n="93" d="100"/>
        </p:scale>
        <p:origin x="2718" y="78"/>
      </p:cViewPr>
      <p:guideLst>
        <p:guide orient="horz" pos="373"/>
        <p:guide orient="horz" pos="764"/>
        <p:guide orient="horz" pos="3544"/>
        <p:guide orient="horz" pos="2159"/>
        <p:guide orient="horz" pos="1374"/>
        <p:guide orient="horz" pos="3699"/>
        <p:guide orient="horz" pos="1164"/>
        <p:guide pos="2922"/>
        <p:guide pos="391"/>
        <p:guide pos="3158"/>
        <p:guide pos="5474"/>
        <p:guide pos="3987"/>
        <p:guide pos="218"/>
        <p:guide pos="257"/>
        <p:guide pos="5107"/>
        <p:guide pos="5166"/>
        <p:guide pos="576"/>
        <p:guide orient="horz" pos="280"/>
        <p:guide orient="horz" pos="573"/>
        <p:guide orient="horz" pos="2658"/>
        <p:guide orient="horz" pos="1619"/>
        <p:guide orient="horz" pos="1031"/>
        <p:guide orient="horz" pos="2774"/>
        <p:guide orient="horz" pos="863"/>
        <p:guide pos="3618"/>
        <p:guide pos="293"/>
        <p:guide pos="2369"/>
        <p:guide pos="4106"/>
        <p:guide pos="2990"/>
        <p:guide pos="164"/>
        <p:guide pos="193"/>
        <p:guide pos="3654"/>
        <p:guide pos="3875"/>
        <p:guide pos="364"/>
        <p:guide orient="horz" pos="577"/>
        <p:guide orient="horz" pos="585"/>
        <p:guide orient="horz" pos="864"/>
        <p:guide orient="horz" pos="584"/>
        <p:guide orient="horz" pos="570"/>
        <p:guide orient="horz" pos="562"/>
        <p:guide orient="horz" pos="547"/>
        <p:guide pos="354"/>
        <p:guide pos="425"/>
        <p:guide pos="702"/>
        <p:guide pos="2160"/>
        <p:guide orient="horz" pos="812"/>
        <p:guide orient="horz" pos="667"/>
        <p:guide orient="horz" pos="708"/>
        <p:guide orient="horz" pos="81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pPr/>
              <a:t>3/20/2017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pPr/>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pPr/>
              <a:t>3/20/2017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pPr/>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1</a:t>
            </a:fld>
            <a:endParaRPr lang="en-US"/>
          </a:p>
        </p:txBody>
      </p:sp>
    </p:spTree>
    <p:extLst>
      <p:ext uri="{BB962C8B-B14F-4D97-AF65-F5344CB8AC3E}">
        <p14:creationId xmlns:p14="http://schemas.microsoft.com/office/powerpoint/2010/main" val="1749972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With </a:t>
            </a:r>
            <a:r>
              <a:rPr lang="en-US" dirty="0" err="1" smtClean="0"/>
              <a:t>async</a:t>
            </a:r>
            <a:r>
              <a:rPr lang="en-US" dirty="0" smtClean="0"/>
              <a:t> processing, you should treat</a:t>
            </a:r>
            <a:r>
              <a:rPr lang="en-US" baseline="0" dirty="0" smtClean="0"/>
              <a:t> error handling seriously.</a:t>
            </a:r>
          </a:p>
          <a:p>
            <a:r>
              <a:rPr lang="en-US" baseline="0" dirty="0" smtClean="0"/>
              <a:t>If the request processing failed, first need to find out if it is recoverable or not:</a:t>
            </a:r>
            <a:endParaRPr lang="en-US" dirty="0" smtClean="0"/>
          </a:p>
          <a:p>
            <a:pPr marL="171450" indent="-171450">
              <a:buFontTx/>
              <a:buChar char="-"/>
            </a:pPr>
            <a:r>
              <a:rPr lang="en-US" baseline="0" dirty="0" smtClean="0"/>
              <a:t>Recoverable errors can disappear over time, so you can try to do message redelivery after some time. For example, when integrating with external services, you can get the http code 5xx just because there was no connection to DB, it was temporary lag and after a minute, it’s gone and retry will succeed</a:t>
            </a:r>
          </a:p>
          <a:p>
            <a:pPr marL="171450" indent="-171450">
              <a:buFontTx/>
              <a:buChar char="-"/>
            </a:pPr>
            <a:r>
              <a:rPr lang="en-US" baseline="0" dirty="0" smtClean="0"/>
              <a:t>Unrecoverable errors over time do not disappear. When you request non-existing file, there is little chance it will appear </a:t>
            </a:r>
            <a:r>
              <a:rPr lang="en-US" baseline="0" dirty="0" err="1" smtClean="0"/>
              <a:t>anywhen</a:t>
            </a:r>
            <a:r>
              <a:rPr lang="en-US" baseline="0" dirty="0" smtClean="0"/>
              <a:t>. So the redelivery is useless in this case</a:t>
            </a:r>
          </a:p>
          <a:p>
            <a:pPr marL="0" indent="0">
              <a:buFontTx/>
              <a:buNone/>
            </a:pPr>
            <a:r>
              <a:rPr lang="en-US" dirty="0" smtClean="0"/>
              <a:t>Message should not disappear</a:t>
            </a:r>
            <a:r>
              <a:rPr lang="en-US" baseline="0" dirty="0" smtClean="0"/>
              <a:t> when the error happened, so we need to store it somewhere</a:t>
            </a:r>
          </a:p>
          <a:p>
            <a:pPr marL="0" indent="0">
              <a:buFontTx/>
              <a:buNone/>
            </a:pPr>
            <a:r>
              <a:rPr lang="en-US" baseline="0" dirty="0" smtClean="0"/>
              <a:t>Also when error appears, support team should be notified to immediately (or as soon as possible) to fix the issue.</a:t>
            </a:r>
            <a:endParaRPr lang="ru-RU" baseline="0"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10</a:t>
            </a:fld>
            <a:endParaRPr lang="en-US"/>
          </a:p>
        </p:txBody>
      </p:sp>
    </p:spTree>
    <p:extLst>
      <p:ext uri="{BB962C8B-B14F-4D97-AF65-F5344CB8AC3E}">
        <p14:creationId xmlns:p14="http://schemas.microsoft.com/office/powerpoint/2010/main" val="2709613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Camel allows us</a:t>
            </a:r>
            <a:r>
              <a:rPr lang="en-US" baseline="0" dirty="0" smtClean="0"/>
              <a:t> to use for error handling following ways</a:t>
            </a:r>
            <a:r>
              <a:rPr lang="ru-RU" dirty="0" smtClean="0"/>
              <a:t>:</a:t>
            </a:r>
          </a:p>
          <a:p>
            <a:pPr marL="171450" indent="-171450">
              <a:buFontTx/>
              <a:buChar char="-"/>
            </a:pPr>
            <a:r>
              <a:rPr lang="en-US" dirty="0" smtClean="0"/>
              <a:t>Redelivery</a:t>
            </a:r>
            <a:r>
              <a:rPr lang="en-US" baseline="0" dirty="0" smtClean="0"/>
              <a:t> </a:t>
            </a:r>
            <a:r>
              <a:rPr lang="ru-RU" dirty="0" smtClean="0"/>
              <a:t>(</a:t>
            </a:r>
            <a:r>
              <a:rPr lang="en-US" dirty="0" smtClean="0"/>
              <a:t>for recoverable errors</a:t>
            </a:r>
            <a:r>
              <a:rPr lang="ru-RU" dirty="0" smtClean="0"/>
              <a:t>), </a:t>
            </a:r>
            <a:r>
              <a:rPr lang="en-US" dirty="0" smtClean="0"/>
              <a:t>when message is delivered by route once again by route</a:t>
            </a:r>
            <a:r>
              <a:rPr lang="ru-RU" dirty="0" smtClean="0"/>
              <a:t>. </a:t>
            </a:r>
            <a:r>
              <a:rPr lang="en-US" dirty="0" smtClean="0"/>
              <a:t>Policy of redelivery</a:t>
            </a:r>
            <a:r>
              <a:rPr lang="en-US" baseline="0" dirty="0" smtClean="0"/>
              <a:t> (when to redeliver, what will be the pause, how many times to redeliver) can be flexibly set up</a:t>
            </a:r>
          </a:p>
          <a:p>
            <a:pPr marL="171450" indent="-171450">
              <a:buFontTx/>
              <a:buChar char="-"/>
            </a:pPr>
            <a:r>
              <a:rPr lang="en-US" baseline="0" dirty="0" smtClean="0"/>
              <a:t>Not delivered messages can be rerouted to so called Dead Letter Channel. This is special route. We configure this route ourselves and decide what to do next. One of most popular ways – send all not delivered messages into special queue on broker for farther processing</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11</a:t>
            </a:fld>
            <a:endParaRPr lang="en-US"/>
          </a:p>
        </p:txBody>
      </p:sp>
    </p:spTree>
    <p:extLst>
      <p:ext uri="{BB962C8B-B14F-4D97-AF65-F5344CB8AC3E}">
        <p14:creationId xmlns:p14="http://schemas.microsoft.com/office/powerpoint/2010/main" val="1379866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On this slide example of configuration of error handling</a:t>
            </a:r>
          </a:p>
          <a:p>
            <a:r>
              <a:rPr lang="en-US" dirty="0" smtClean="0"/>
              <a:t>First we define what to do when error happened</a:t>
            </a:r>
            <a:r>
              <a:rPr lang="ru-RU" baseline="0" dirty="0" smtClean="0"/>
              <a:t>:</a:t>
            </a:r>
          </a:p>
          <a:p>
            <a:pPr marL="171450" indent="-171450">
              <a:buFontTx/>
              <a:buChar char="-"/>
            </a:pPr>
            <a:r>
              <a:rPr lang="en-US" dirty="0" smtClean="0"/>
              <a:t>Camel</a:t>
            </a:r>
            <a:r>
              <a:rPr lang="en-US" baseline="0" dirty="0" smtClean="0"/>
              <a:t> tries to deliver message 2 more times (with the pause of 10 </a:t>
            </a:r>
            <a:r>
              <a:rPr lang="en-US" baseline="0" dirty="0" err="1" smtClean="0"/>
              <a:t>secs</a:t>
            </a:r>
            <a:r>
              <a:rPr lang="en-US" baseline="0" dirty="0" smtClean="0"/>
              <a:t>)</a:t>
            </a:r>
            <a:endParaRPr lang="ru-RU" baseline="0" dirty="0" smtClean="0"/>
          </a:p>
          <a:p>
            <a:pPr marL="171450" indent="-171450">
              <a:buFontTx/>
              <a:buChar char="-"/>
            </a:pPr>
            <a:r>
              <a:rPr lang="en-US" baseline="0" dirty="0" smtClean="0"/>
              <a:t>If attempts were not successful, message will be send by a route </a:t>
            </a:r>
            <a:r>
              <a:rPr lang="en-US" baseline="0" dirty="0" err="1" smtClean="0"/>
              <a:t>direct:dlc</a:t>
            </a:r>
            <a:endParaRPr lang="en-US" baseline="0" dirty="0" smtClean="0"/>
          </a:p>
          <a:p>
            <a:pPr marL="0" indent="0">
              <a:buFontTx/>
              <a:buNone/>
            </a:pPr>
            <a:r>
              <a:rPr lang="en-US" baseline="0" dirty="0" smtClean="0"/>
              <a:t>We composed this </a:t>
            </a:r>
            <a:r>
              <a:rPr lang="en-US" baseline="0" dirty="0" err="1" smtClean="0"/>
              <a:t>direct:dlc</a:t>
            </a:r>
            <a:r>
              <a:rPr lang="en-US" baseline="0" dirty="0" smtClean="0"/>
              <a:t> route in such a way that</a:t>
            </a:r>
            <a:r>
              <a:rPr lang="ru-RU" baseline="0" dirty="0" smtClean="0"/>
              <a:t>:</a:t>
            </a:r>
          </a:p>
          <a:p>
            <a:pPr marL="171450" indent="-171450">
              <a:buFontTx/>
              <a:buChar char="-"/>
            </a:pPr>
            <a:r>
              <a:rPr lang="en-US" baseline="0" dirty="0" smtClean="0"/>
              <a:t>In message we will add new header with </a:t>
            </a:r>
            <a:r>
              <a:rPr lang="en-US" baseline="0" dirty="0" err="1" smtClean="0"/>
              <a:t>stacktrace</a:t>
            </a:r>
            <a:r>
              <a:rPr lang="en-US" baseline="0" dirty="0" smtClean="0"/>
              <a:t> (for easier issue diagnostics)</a:t>
            </a:r>
            <a:endParaRPr lang="ru-RU" baseline="0" dirty="0" smtClean="0"/>
          </a:p>
          <a:p>
            <a:pPr marL="171450" indent="-171450">
              <a:buFontTx/>
              <a:buChar char="-"/>
            </a:pPr>
            <a:r>
              <a:rPr lang="en-US" baseline="0" dirty="0" smtClean="0"/>
              <a:t>Then message will be sent to support team by email</a:t>
            </a:r>
            <a:endParaRPr lang="ru-RU" baseline="0" dirty="0" smtClean="0"/>
          </a:p>
          <a:p>
            <a:pPr marL="171450" indent="-171450">
              <a:buFontTx/>
              <a:buChar char="-"/>
            </a:pPr>
            <a:r>
              <a:rPr lang="en-US" baseline="0" dirty="0" smtClean="0"/>
              <a:t>After that it will be put into queue </a:t>
            </a:r>
            <a:r>
              <a:rPr lang="en-US" baseline="0" dirty="0" err="1" smtClean="0"/>
              <a:t>dead.letter.queue</a:t>
            </a:r>
            <a:r>
              <a:rPr lang="en-US" baseline="0" dirty="0" smtClean="0"/>
              <a:t> on </a:t>
            </a:r>
            <a:r>
              <a:rPr lang="en-US" baseline="0" dirty="0" err="1" smtClean="0"/>
              <a:t>ActiveMQ</a:t>
            </a:r>
            <a:r>
              <a:rPr lang="en-US" baseline="0" dirty="0" smtClean="0"/>
              <a:t> broker</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12</a:t>
            </a:fld>
            <a:endParaRPr lang="en-US"/>
          </a:p>
        </p:txBody>
      </p:sp>
    </p:spTree>
    <p:extLst>
      <p:ext uri="{BB962C8B-B14F-4D97-AF65-F5344CB8AC3E}">
        <p14:creationId xmlns:p14="http://schemas.microsoft.com/office/powerpoint/2010/main" val="3568777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Transactions are one more important tool helping to build reliable applications</a:t>
            </a:r>
          </a:p>
          <a:p>
            <a:r>
              <a:rPr lang="en-US" dirty="0" smtClean="0"/>
              <a:t>And if it’s pretty clear with</a:t>
            </a:r>
            <a:r>
              <a:rPr lang="en-US" baseline="0" dirty="0" smtClean="0"/>
              <a:t> DB transactions (if they are supported – as in relational </a:t>
            </a:r>
            <a:r>
              <a:rPr lang="en-US" baseline="0" dirty="0" err="1" smtClean="0"/>
              <a:t>Dbs</a:t>
            </a:r>
            <a:r>
              <a:rPr lang="en-US" baseline="0" dirty="0" smtClean="0"/>
              <a:t> – then in most cases they are worth to use), then do we have transactions for messages?</a:t>
            </a:r>
          </a:p>
          <a:p>
            <a:r>
              <a:rPr lang="en-US" b="1" baseline="0" dirty="0" smtClean="0"/>
              <a:t>How do you think do we?</a:t>
            </a:r>
            <a:endParaRPr lang="en-US" b="1"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13</a:t>
            </a:fld>
            <a:endParaRPr lang="en-US"/>
          </a:p>
        </p:txBody>
      </p:sp>
    </p:spTree>
    <p:extLst>
      <p:ext uri="{BB962C8B-B14F-4D97-AF65-F5344CB8AC3E}">
        <p14:creationId xmlns:p14="http://schemas.microsoft.com/office/powerpoint/2010/main" val="3627406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aseline="0" dirty="0" smtClean="0"/>
              <a:t>In JMS specification there are 4 acknowledge modes</a:t>
            </a:r>
            <a:r>
              <a:rPr lang="ru-RU" baseline="0" dirty="0" smtClean="0"/>
              <a:t>. </a:t>
            </a:r>
            <a:r>
              <a:rPr lang="en-US" baseline="0" dirty="0" smtClean="0"/>
              <a:t>Let’s take a look at each (with the exclusion of DUPS_OK_ACKNOWLEDGE – it says there could be duplicates on the same message what does not always suit us)</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14</a:t>
            </a:fld>
            <a:endParaRPr lang="en-US"/>
          </a:p>
        </p:txBody>
      </p:sp>
    </p:spTree>
    <p:extLst>
      <p:ext uri="{BB962C8B-B14F-4D97-AF65-F5344CB8AC3E}">
        <p14:creationId xmlns:p14="http://schemas.microsoft.com/office/powerpoint/2010/main" val="1607498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1" u="sng" dirty="0" smtClean="0"/>
              <a:t>Plan</a:t>
            </a:r>
            <a:r>
              <a:rPr lang="en-US" b="1" u="sng" baseline="0" dirty="0" smtClean="0"/>
              <a:t> ahead how to fix the issue?</a:t>
            </a:r>
            <a:endParaRPr lang="en-US" b="1" u="sng" dirty="0" smtClean="0"/>
          </a:p>
          <a:p>
            <a:r>
              <a:rPr lang="en-US" dirty="0" smtClean="0"/>
              <a:t>AUTO_ACKNOWLEDGE</a:t>
            </a:r>
            <a:r>
              <a:rPr lang="en-US" baseline="0" dirty="0" smtClean="0"/>
              <a:t> mode</a:t>
            </a:r>
          </a:p>
          <a:p>
            <a:r>
              <a:rPr lang="en-US" baseline="0" dirty="0" smtClean="0"/>
              <a:t>If the message is read from broker than it is delivered. As soon as it was read, it gets deleted from broker. If the message processing failed, the message is gone.</a:t>
            </a:r>
          </a:p>
          <a:p>
            <a:r>
              <a:rPr lang="en-US" baseline="0" dirty="0" smtClean="0"/>
              <a:t>To deal with simple case (network lag) we can use retry and redelivery, but what if the lights went down or consumer suddenly just died? Or the exception is NPE and is essentially not recoverable?</a:t>
            </a:r>
          </a:p>
          <a:p>
            <a:r>
              <a:rPr lang="en-US" baseline="0" dirty="0" smtClean="0"/>
              <a:t>How to fix the issue?</a:t>
            </a:r>
            <a:endParaRPr lang="ru-RU" dirty="0" smtClean="0"/>
          </a:p>
          <a:p>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15</a:t>
            </a:fld>
            <a:endParaRPr lang="en-US"/>
          </a:p>
        </p:txBody>
      </p:sp>
    </p:spTree>
    <p:extLst>
      <p:ext uri="{BB962C8B-B14F-4D97-AF65-F5344CB8AC3E}">
        <p14:creationId xmlns:p14="http://schemas.microsoft.com/office/powerpoint/2010/main" val="1497419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aseline="0" dirty="0" smtClean="0"/>
              <a:t>CLIENT_ACKNOWLEDGE mode helps here</a:t>
            </a:r>
            <a:endParaRPr lang="ru-RU" dirty="0" smtClean="0"/>
          </a:p>
          <a:p>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16</a:t>
            </a:fld>
            <a:endParaRPr lang="en-US"/>
          </a:p>
        </p:txBody>
      </p:sp>
    </p:spTree>
    <p:extLst>
      <p:ext uri="{BB962C8B-B14F-4D97-AF65-F5344CB8AC3E}">
        <p14:creationId xmlns:p14="http://schemas.microsoft.com/office/powerpoint/2010/main" val="40479384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With </a:t>
            </a:r>
            <a:r>
              <a:rPr lang="en-US" baseline="0" dirty="0" smtClean="0"/>
              <a:t>CLIENT_ACKNOWLEDGE – message is considered to be read only after full processing. Spring JMS do this itself so when it’s passed by the route, it’s automatically  acknowledged by spring </a:t>
            </a:r>
            <a:r>
              <a:rPr lang="en-US" baseline="0" dirty="0" err="1" smtClean="0"/>
              <a:t>jms</a:t>
            </a:r>
            <a:r>
              <a:rPr lang="en-US" baseline="0" dirty="0" smtClean="0"/>
              <a:t>, you don’t need to do anything</a:t>
            </a:r>
          </a:p>
          <a:p>
            <a:pPr marL="0" marR="0" indent="0" algn="l" defTabSz="342900" rtl="0" eaLnBrk="1" fontAlgn="auto" latinLnBrk="0" hangingPunct="1">
              <a:lnSpc>
                <a:spcPct val="100000"/>
              </a:lnSpc>
              <a:spcBef>
                <a:spcPts val="0"/>
              </a:spcBef>
              <a:spcAft>
                <a:spcPts val="0"/>
              </a:spcAft>
              <a:buClrTx/>
              <a:buSzTx/>
              <a:buFontTx/>
              <a:buNone/>
              <a:tabLst/>
              <a:defRPr/>
            </a:pPr>
            <a:r>
              <a:rPr lang="en-US" baseline="0" dirty="0" smtClean="0"/>
              <a:t>Ok, let’s imagine producer stores record about order in DB and sends message about order to </a:t>
            </a:r>
            <a:r>
              <a:rPr lang="en-US" baseline="0" dirty="0" smtClean="0"/>
              <a:t>consumer. </a:t>
            </a:r>
            <a:r>
              <a:rPr lang="en-US" baseline="0" dirty="0" smtClean="0"/>
              <a:t>Consumer reads record from DB and does something with it. </a:t>
            </a:r>
            <a:endParaRPr lang="ru-RU" dirty="0" smtClean="0"/>
          </a:p>
          <a:p>
            <a:r>
              <a:rPr lang="en-US" dirty="0" smtClean="0"/>
              <a:t>So,</a:t>
            </a:r>
            <a:r>
              <a:rPr lang="en-US" baseline="0" dirty="0" smtClean="0"/>
              <a:t> with flow as displayed on this slide, will it work ok? Please write to chat yes/no. Let’s do voting</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17</a:t>
            </a:fld>
            <a:endParaRPr lang="en-US"/>
          </a:p>
        </p:txBody>
      </p:sp>
    </p:spTree>
    <p:extLst>
      <p:ext uri="{BB962C8B-B14F-4D97-AF65-F5344CB8AC3E}">
        <p14:creationId xmlns:p14="http://schemas.microsoft.com/office/powerpoint/2010/main" val="2162809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aseline="0" dirty="0" smtClean="0"/>
              <a:t>No. This mode solves all issues on consumer, but does not solve following issue on producer</a:t>
            </a:r>
            <a:r>
              <a:rPr lang="ru-RU" baseline="0" dirty="0" smtClean="0"/>
              <a:t>:</a:t>
            </a:r>
            <a:r>
              <a:rPr lang="en-US" baseline="0" dirty="0" smtClean="0"/>
              <a:t> in theory (and often on practice) it may happen that consumer reads record from DB faster than producer commits. Result is predictable, this order is absent in DB.</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18</a:t>
            </a:fld>
            <a:endParaRPr lang="en-US"/>
          </a:p>
        </p:txBody>
      </p:sp>
    </p:spTree>
    <p:extLst>
      <p:ext uri="{BB962C8B-B14F-4D97-AF65-F5344CB8AC3E}">
        <p14:creationId xmlns:p14="http://schemas.microsoft.com/office/powerpoint/2010/main" val="35245628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Mode </a:t>
            </a:r>
            <a:r>
              <a:rPr lang="en-US" baseline="0" dirty="0" smtClean="0"/>
              <a:t>SESSION_TRANSACTED fixes this issue. All read messages are not accepted until fully processed (like with </a:t>
            </a:r>
            <a:r>
              <a:rPr lang="en-US" baseline="0" dirty="0" err="1" smtClean="0"/>
              <a:t>prev</a:t>
            </a:r>
            <a:r>
              <a:rPr lang="en-US" baseline="0" dirty="0" smtClean="0"/>
              <a:t> CLIENT mode)</a:t>
            </a:r>
            <a:r>
              <a:rPr lang="ru-RU" baseline="0" dirty="0" smtClean="0"/>
              <a:t>. </a:t>
            </a:r>
            <a:r>
              <a:rPr lang="en-US" baseline="0" dirty="0" smtClean="0"/>
              <a:t>In addition all sent messages will appear on broker only after transaction in DB is explicitly committed</a:t>
            </a:r>
            <a:r>
              <a:rPr lang="ru-RU" baseline="0" dirty="0" smtClean="0"/>
              <a:t>.</a:t>
            </a:r>
            <a:endParaRPr lang="ru-RU" dirty="0" smtClean="0"/>
          </a:p>
          <a:p>
            <a:r>
              <a:rPr lang="en-US" dirty="0" smtClean="0"/>
              <a:t>Also the bonus here</a:t>
            </a:r>
            <a:r>
              <a:rPr lang="ru-RU" dirty="0" smtClean="0"/>
              <a:t>:</a:t>
            </a:r>
          </a:p>
          <a:p>
            <a:r>
              <a:rPr lang="ru-RU" dirty="0" smtClean="0"/>
              <a:t>- </a:t>
            </a:r>
            <a:r>
              <a:rPr lang="en-US" dirty="0" smtClean="0"/>
              <a:t>With transaction rollback</a:t>
            </a:r>
            <a:r>
              <a:rPr lang="en-US" baseline="0" dirty="0" smtClean="0"/>
              <a:t> messages will not be sent</a:t>
            </a:r>
            <a:endParaRPr lang="ru-RU" dirty="0" smtClean="0"/>
          </a:p>
          <a:p>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19</a:t>
            </a:fld>
            <a:endParaRPr lang="en-US"/>
          </a:p>
        </p:txBody>
      </p:sp>
    </p:spTree>
    <p:extLst>
      <p:ext uri="{BB962C8B-B14F-4D97-AF65-F5344CB8AC3E}">
        <p14:creationId xmlns:p14="http://schemas.microsoft.com/office/powerpoint/2010/main" val="516195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en-US" baseline="0" dirty="0" smtClean="0"/>
              <a:t>The main goal of this talk is share practical advices we’ve collected during work on our project that requires high reliability and fault tolerance. What issues we faced with and how we solved it.</a:t>
            </a:r>
          </a:p>
          <a:p>
            <a:pPr marL="0" indent="0">
              <a:buNone/>
            </a:pPr>
            <a:endParaRPr lang="en-US" baseline="0" dirty="0" smtClean="0"/>
          </a:p>
          <a:p>
            <a:pPr marL="0" indent="0">
              <a:buNone/>
            </a:pPr>
            <a:r>
              <a:rPr lang="en-US" baseline="0" dirty="0" smtClean="0"/>
              <a:t>So what is our plan for this talk.</a:t>
            </a:r>
          </a:p>
          <a:p>
            <a:pPr marL="0" indent="0">
              <a:buNone/>
            </a:pPr>
            <a:r>
              <a:rPr lang="en-US" baseline="0" dirty="0" smtClean="0"/>
              <a:t>If </a:t>
            </a:r>
            <a:r>
              <a:rPr lang="en-US" baseline="0" dirty="0" smtClean="0"/>
              <a:t>you are not familiar with Camel, hopefully short introduction gives you insight on what it is, how it helps to deal with </a:t>
            </a:r>
            <a:r>
              <a:rPr lang="en-US" baseline="0" dirty="0" err="1" smtClean="0"/>
              <a:t>async</a:t>
            </a:r>
            <a:r>
              <a:rPr lang="en-US" baseline="0" dirty="0" smtClean="0"/>
              <a:t> processing issues. If you are experienced with Camel, it may uncover some advanced tips on raising reliability of your application. Also if you are familiar with Camel, but avoid testing the parts you write in it – I hope I can convince you this is pretty easy task.</a:t>
            </a:r>
          </a:p>
          <a:p>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a:t>
            </a:fld>
            <a:endParaRPr lang="en-US"/>
          </a:p>
        </p:txBody>
      </p:sp>
    </p:spTree>
    <p:extLst>
      <p:ext uri="{BB962C8B-B14F-4D97-AF65-F5344CB8AC3E}">
        <p14:creationId xmlns:p14="http://schemas.microsoft.com/office/powerpoint/2010/main" val="22464535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It’s also important how application will behave on stop signal – for example, when we deploy a new version of application</a:t>
            </a:r>
          </a:p>
          <a:p>
            <a:r>
              <a:rPr lang="en-US" dirty="0" smtClean="0"/>
              <a:t>Camel allows to defer</a:t>
            </a:r>
            <a:r>
              <a:rPr lang="en-US" baseline="0" dirty="0" smtClean="0"/>
              <a:t> final application shutdown until all the inflight messages are processed. At the same time, new messages will not be consumed.</a:t>
            </a:r>
          </a:p>
          <a:p>
            <a:r>
              <a:rPr lang="en-US" baseline="0" dirty="0" smtClean="0"/>
              <a:t>The issue is attempt to send message after stop signal will result in exception what is probably not what we want</a:t>
            </a:r>
            <a:r>
              <a:rPr lang="en-US" baseline="0" dirty="0" smtClean="0"/>
              <a:t>.</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20</a:t>
            </a:fld>
            <a:endParaRPr lang="en-US"/>
          </a:p>
        </p:txBody>
      </p:sp>
    </p:spTree>
    <p:extLst>
      <p:ext uri="{BB962C8B-B14F-4D97-AF65-F5344CB8AC3E}">
        <p14:creationId xmlns:p14="http://schemas.microsoft.com/office/powerpoint/2010/main" val="42862430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Let’s take a look at typical scenario</a:t>
            </a:r>
          </a:p>
          <a:p>
            <a:r>
              <a:rPr lang="en-US" dirty="0" smtClean="0"/>
              <a:t>User requests some document.</a:t>
            </a:r>
            <a:r>
              <a:rPr lang="en-US" baseline="0" dirty="0" smtClean="0"/>
              <a:t> Message is sent on broker and then gets processed by Document Processor, </a:t>
            </a:r>
            <a:r>
              <a:rPr lang="en-US" baseline="0" dirty="0" smtClean="0"/>
              <a:t>which </a:t>
            </a:r>
            <a:r>
              <a:rPr lang="en-US" baseline="0" dirty="0" smtClean="0"/>
              <a:t>send another message </a:t>
            </a:r>
            <a:r>
              <a:rPr lang="en-US" baseline="0" dirty="0" err="1" smtClean="0"/>
              <a:t>notify.user</a:t>
            </a:r>
            <a:r>
              <a:rPr lang="en-US" baseline="0" dirty="0" smtClean="0"/>
              <a:t> that in turn is processed by Notify User Processor which sends an email</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21</a:t>
            </a:fld>
            <a:endParaRPr lang="en-US"/>
          </a:p>
        </p:txBody>
      </p:sp>
    </p:spTree>
    <p:extLst>
      <p:ext uri="{BB962C8B-B14F-4D97-AF65-F5344CB8AC3E}">
        <p14:creationId xmlns:p14="http://schemas.microsoft.com/office/powerpoint/2010/main" val="1333727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Here</a:t>
            </a:r>
            <a:r>
              <a:rPr lang="en-US" baseline="0" dirty="0" smtClean="0"/>
              <a:t> we have 3 routes – as shown on a slide</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22</a:t>
            </a:fld>
            <a:endParaRPr lang="en-US"/>
          </a:p>
        </p:txBody>
      </p:sp>
    </p:spTree>
    <p:extLst>
      <p:ext uri="{BB962C8B-B14F-4D97-AF65-F5344CB8AC3E}">
        <p14:creationId xmlns:p14="http://schemas.microsoft.com/office/powerpoint/2010/main" val="37403981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If during message</a:t>
            </a:r>
            <a:r>
              <a:rPr lang="en-US" baseline="0" dirty="0" smtClean="0"/>
              <a:t> </a:t>
            </a:r>
            <a:r>
              <a:rPr lang="en-US" dirty="0" smtClean="0"/>
              <a:t>processing in </a:t>
            </a:r>
            <a:r>
              <a:rPr lang="en-US" baseline="0" dirty="0" smtClean="0"/>
              <a:t>Document Processor</a:t>
            </a:r>
            <a:r>
              <a:rPr lang="ru-RU" baseline="0" dirty="0" smtClean="0"/>
              <a:t> </a:t>
            </a:r>
            <a:r>
              <a:rPr lang="en-US" baseline="0" dirty="0" smtClean="0"/>
              <a:t>application will get a stop signal (</a:t>
            </a:r>
            <a:r>
              <a:rPr lang="en-US" baseline="0" dirty="0" err="1" smtClean="0"/>
              <a:t>Ctrl+c</a:t>
            </a:r>
            <a:r>
              <a:rPr lang="en-US" baseline="0" dirty="0" smtClean="0"/>
              <a:t>), then it’s clear with </a:t>
            </a:r>
            <a:r>
              <a:rPr lang="en-US" baseline="0" dirty="0" err="1" smtClean="0"/>
              <a:t>notify.user</a:t>
            </a:r>
            <a:r>
              <a:rPr lang="en-US" baseline="0" dirty="0" smtClean="0"/>
              <a:t> consuming – it will not be received by Notify User Processor. But why? It will not be received just because it will not be send – instead on attempt to send </a:t>
            </a:r>
            <a:r>
              <a:rPr lang="en-US" baseline="0" dirty="0" err="1" smtClean="0"/>
              <a:t>notify.user</a:t>
            </a:r>
            <a:r>
              <a:rPr lang="en-US" baseline="0" dirty="0" smtClean="0"/>
              <a:t> message we will get an </a:t>
            </a:r>
            <a:r>
              <a:rPr lang="en-US" baseline="0" dirty="0" smtClean="0"/>
              <a:t>exception</a:t>
            </a:r>
          </a:p>
          <a:p>
            <a:pPr marL="0" marR="0" indent="0" algn="l" defTabSz="342900" rtl="0" eaLnBrk="1" fontAlgn="auto" latinLnBrk="0" hangingPunct="1">
              <a:lnSpc>
                <a:spcPct val="100000"/>
              </a:lnSpc>
              <a:spcBef>
                <a:spcPts val="0"/>
              </a:spcBef>
              <a:spcAft>
                <a:spcPts val="0"/>
              </a:spcAft>
              <a:buClrTx/>
              <a:buSzTx/>
              <a:buFontTx/>
              <a:buNone/>
              <a:tabLst/>
              <a:defRPr/>
            </a:pPr>
            <a:r>
              <a:rPr lang="en-US" baseline="0" dirty="0" smtClean="0"/>
              <a:t>How to handle this issue, suggestions?</a:t>
            </a:r>
            <a:endParaRPr lang="ru-RU" dirty="0" smtClean="0"/>
          </a:p>
          <a:p>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23</a:t>
            </a:fld>
            <a:endParaRPr lang="en-US"/>
          </a:p>
        </p:txBody>
      </p:sp>
    </p:spTree>
    <p:extLst>
      <p:ext uri="{BB962C8B-B14F-4D97-AF65-F5344CB8AC3E}">
        <p14:creationId xmlns:p14="http://schemas.microsoft.com/office/powerpoint/2010/main" val="38096068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But if we mark second route (with </a:t>
            </a:r>
            <a:r>
              <a:rPr lang="en-US" dirty="0" err="1" smtClean="0"/>
              <a:t>notify.user</a:t>
            </a:r>
            <a:r>
              <a:rPr lang="en-US" dirty="0" smtClean="0"/>
              <a:t> message) as deferred (with help of </a:t>
            </a:r>
            <a:r>
              <a:rPr lang="en-US" dirty="0" err="1" smtClean="0"/>
              <a:t>shutdownRoute</a:t>
            </a:r>
            <a:r>
              <a:rPr lang="en-US" dirty="0" smtClean="0"/>
              <a:t> attribute) as mentioned in DSL on this slide, then message will be delivered</a:t>
            </a:r>
            <a:r>
              <a:rPr lang="en-US" baseline="0" dirty="0" smtClean="0"/>
              <a:t> on broker, but won’t be </a:t>
            </a:r>
            <a:r>
              <a:rPr lang="en-US" baseline="0" dirty="0" smtClean="0"/>
              <a:t>consumed because </a:t>
            </a:r>
            <a:r>
              <a:rPr lang="en-US" baseline="0" dirty="0" smtClean="0"/>
              <a:t>we are shutting down. </a:t>
            </a:r>
            <a:endParaRPr lang="en-US" baseline="0" dirty="0" smtClean="0"/>
          </a:p>
          <a:p>
            <a:r>
              <a:rPr lang="en-US" baseline="0" dirty="0" smtClean="0"/>
              <a:t>It </a:t>
            </a:r>
            <a:r>
              <a:rPr lang="en-US" baseline="0" dirty="0" smtClean="0"/>
              <a:t>will be processed either on another host in another consumer or on this host when we start consumer </a:t>
            </a:r>
            <a:r>
              <a:rPr lang="en-US" baseline="0" dirty="0" smtClean="0"/>
              <a:t>again</a:t>
            </a:r>
          </a:p>
          <a:p>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24</a:t>
            </a:fld>
            <a:endParaRPr lang="en-US"/>
          </a:p>
        </p:txBody>
      </p:sp>
    </p:spTree>
    <p:extLst>
      <p:ext uri="{BB962C8B-B14F-4D97-AF65-F5344CB8AC3E}">
        <p14:creationId xmlns:p14="http://schemas.microsoft.com/office/powerpoint/2010/main" val="2548159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For the next</a:t>
            </a:r>
            <a:r>
              <a:rPr lang="en-US" baseline="0" dirty="0" smtClean="0"/>
              <a:t> tip, l</a:t>
            </a:r>
            <a:r>
              <a:rPr lang="en-US" dirty="0" smtClean="0"/>
              <a:t>et’s try to</a:t>
            </a:r>
            <a:r>
              <a:rPr lang="en-US" baseline="0" dirty="0" smtClean="0"/>
              <a:t> solve following issue. You want your application to consume files from ftp. This means, read file, process it, delete it. Most probably, if you care about reliability, you have 2 instances of this application for failover. If there are two of them, they work in parallel and may read and process the same file at the same time. This is not what we want. What we want, to have only one </a:t>
            </a:r>
            <a:r>
              <a:rPr lang="en-US" baseline="0" dirty="0" smtClean="0"/>
              <a:t>consumer active</a:t>
            </a:r>
            <a:r>
              <a:rPr lang="en-US" baseline="0" dirty="0" smtClean="0"/>
              <a:t>, another should be inactive in this case. </a:t>
            </a:r>
          </a:p>
          <a:p>
            <a:r>
              <a:rPr lang="en-US" baseline="0" dirty="0" smtClean="0"/>
              <a:t>How to achieve this?</a:t>
            </a:r>
          </a:p>
          <a:p>
            <a:r>
              <a:rPr lang="en-US" b="1" u="sng" baseline="0" dirty="0" smtClean="0"/>
              <a:t>Your suggestions?</a:t>
            </a:r>
            <a:endParaRPr lang="ru-RU" b="1" u="sng"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25</a:t>
            </a:fld>
            <a:endParaRPr lang="en-US"/>
          </a:p>
        </p:txBody>
      </p:sp>
    </p:spTree>
    <p:extLst>
      <p:ext uri="{BB962C8B-B14F-4D97-AF65-F5344CB8AC3E}">
        <p14:creationId xmlns:p14="http://schemas.microsoft.com/office/powerpoint/2010/main" val="13519643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You</a:t>
            </a:r>
            <a:r>
              <a:rPr lang="en-US" baseline="0" dirty="0" smtClean="0"/>
              <a:t> can just disable the consuming functionality on one host with help of configuration property (so the whole ftp consuming is turned </a:t>
            </a:r>
            <a:r>
              <a:rPr lang="en-US" baseline="0" dirty="0" smtClean="0"/>
              <a:t>off on that host)</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26</a:t>
            </a:fld>
            <a:endParaRPr lang="en-US"/>
          </a:p>
        </p:txBody>
      </p:sp>
    </p:spTree>
    <p:extLst>
      <p:ext uri="{BB962C8B-B14F-4D97-AF65-F5344CB8AC3E}">
        <p14:creationId xmlns:p14="http://schemas.microsoft.com/office/powerpoint/2010/main" val="34621695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But then,</a:t>
            </a:r>
            <a:r>
              <a:rPr lang="en-US" baseline="0" dirty="0" smtClean="0"/>
              <a:t> if the remaining host goes down, nobody is </a:t>
            </a:r>
            <a:r>
              <a:rPr lang="en-US" baseline="0" dirty="0" smtClean="0"/>
              <a:t>looking into ftp server – </a:t>
            </a:r>
            <a:r>
              <a:rPr lang="en-US" baseline="0" dirty="0" smtClean="0"/>
              <a:t>so why we ever cared for two hosts and failover?</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27</a:t>
            </a:fld>
            <a:endParaRPr lang="en-US"/>
          </a:p>
        </p:txBody>
      </p:sp>
    </p:spTree>
    <p:extLst>
      <p:ext uri="{BB962C8B-B14F-4D97-AF65-F5344CB8AC3E}">
        <p14:creationId xmlns:p14="http://schemas.microsoft.com/office/powerpoint/2010/main" val="24160509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Better solution would be to say that we</a:t>
            </a:r>
            <a:r>
              <a:rPr lang="en-US" baseline="0" dirty="0" smtClean="0"/>
              <a:t> have a kind of master/slave configuration. When the master goes down, slave detects this and becomes master</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28</a:t>
            </a:fld>
            <a:endParaRPr lang="en-US"/>
          </a:p>
        </p:txBody>
      </p:sp>
    </p:spTree>
    <p:extLst>
      <p:ext uri="{BB962C8B-B14F-4D97-AF65-F5344CB8AC3E}">
        <p14:creationId xmlns:p14="http://schemas.microsoft.com/office/powerpoint/2010/main" val="19950279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We</a:t>
            </a:r>
            <a:r>
              <a:rPr lang="en-US" baseline="0" dirty="0" smtClean="0"/>
              <a:t> can use zookeeper server for this scenario. Both master and slave register on zookeeper server. Who registered first is elected as master. Later if master goes down, slave is elected as new master</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29</a:t>
            </a:fld>
            <a:endParaRPr lang="en-US"/>
          </a:p>
        </p:txBody>
      </p:sp>
    </p:spTree>
    <p:extLst>
      <p:ext uri="{BB962C8B-B14F-4D97-AF65-F5344CB8AC3E}">
        <p14:creationId xmlns:p14="http://schemas.microsoft.com/office/powerpoint/2010/main" val="141735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Apache</a:t>
            </a:r>
            <a:r>
              <a:rPr lang="en-US" baseline="0" dirty="0" smtClean="0"/>
              <a:t> Camel – framework for system integration. It helps to link different systems together establishing connections between systems called routes</a:t>
            </a:r>
            <a:r>
              <a:rPr lang="ru-RU" baseline="0" dirty="0" smtClean="0"/>
              <a:t>.</a:t>
            </a:r>
            <a:endParaRPr lang="en-US" baseline="0" dirty="0" smtClean="0"/>
          </a:p>
          <a:p>
            <a:r>
              <a:rPr lang="en-US" baseline="0" dirty="0" smtClean="0"/>
              <a:t>Simple route in camel consists of following parts:</a:t>
            </a:r>
          </a:p>
          <a:p>
            <a:pPr marL="171450" indent="-171450">
              <a:buFontTx/>
              <a:buChar char="-"/>
            </a:pPr>
            <a:r>
              <a:rPr lang="en-US" baseline="0" dirty="0" smtClean="0"/>
              <a:t>Endpoints – in source endpoint application sends a message which is transferred on the channel to the target endpoint</a:t>
            </a:r>
          </a:p>
          <a:p>
            <a:pPr marL="171450" indent="-171450">
              <a:buFontTx/>
              <a:buChar char="-"/>
            </a:pPr>
            <a:r>
              <a:rPr lang="en-US" baseline="0" dirty="0" smtClean="0"/>
              <a:t>On the way of transferring by the route, message can be intercepted, copied to another route, transformed and so on</a:t>
            </a:r>
          </a:p>
          <a:p>
            <a:pPr marL="171450" indent="-171450">
              <a:buFontTx/>
              <a:buChar char="-"/>
            </a:pPr>
            <a:r>
              <a:rPr lang="en-US" baseline="0" dirty="0" smtClean="0"/>
              <a:t>Each endpoint is implemented by camel component which abstracts a particular system</a:t>
            </a:r>
          </a:p>
        </p:txBody>
      </p:sp>
      <p:sp>
        <p:nvSpPr>
          <p:cNvPr id="4" name="Номер слайда 3"/>
          <p:cNvSpPr>
            <a:spLocks noGrp="1"/>
          </p:cNvSpPr>
          <p:nvPr>
            <p:ph type="sldNum" sz="quarter" idx="10"/>
          </p:nvPr>
        </p:nvSpPr>
        <p:spPr/>
        <p:txBody>
          <a:bodyPr/>
          <a:lstStyle/>
          <a:p>
            <a:fld id="{7AE90029-A909-AD4E-9775-A0D64990AD22}" type="slidenum">
              <a:rPr lang="en-US" smtClean="0"/>
              <a:pPr/>
              <a:t>3</a:t>
            </a:fld>
            <a:endParaRPr lang="en-US"/>
          </a:p>
        </p:txBody>
      </p:sp>
    </p:spTree>
    <p:extLst>
      <p:ext uri="{BB962C8B-B14F-4D97-AF65-F5344CB8AC3E}">
        <p14:creationId xmlns:p14="http://schemas.microsoft.com/office/powerpoint/2010/main" val="13632603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So how complex should be doing such a thing?</a:t>
            </a:r>
          </a:p>
          <a:p>
            <a:r>
              <a:rPr lang="en-US" b="1" dirty="0" smtClean="0"/>
              <a:t>Your suggestions? One line, 10, 100?</a:t>
            </a:r>
            <a:endParaRPr lang="ru-RU" b="1"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30</a:t>
            </a:fld>
            <a:endParaRPr lang="en-US"/>
          </a:p>
        </p:txBody>
      </p:sp>
    </p:spTree>
    <p:extLst>
      <p:ext uri="{BB962C8B-B14F-4D97-AF65-F5344CB8AC3E}">
        <p14:creationId xmlns:p14="http://schemas.microsoft.com/office/powerpoint/2010/main" val="4119625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The solution to</a:t>
            </a:r>
            <a:r>
              <a:rPr lang="en-US" baseline="0" dirty="0" smtClean="0"/>
              <a:t> this problem is pretty simple – you would need to declare zookeeper policy bean and refer to it in route you need.</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31</a:t>
            </a:fld>
            <a:endParaRPr lang="en-US"/>
          </a:p>
        </p:txBody>
      </p:sp>
    </p:spTree>
    <p:extLst>
      <p:ext uri="{BB962C8B-B14F-4D97-AF65-F5344CB8AC3E}">
        <p14:creationId xmlns:p14="http://schemas.microsoft.com/office/powerpoint/2010/main" val="36825738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Let’s talk a bit</a:t>
            </a:r>
            <a:r>
              <a:rPr lang="en-US" baseline="0" dirty="0" smtClean="0"/>
              <a:t> about testing. When writing application for camel, we usually create different integrated parts – we create processors that consume the message at the end of route and do the logic, we write routes.</a:t>
            </a:r>
          </a:p>
          <a:p>
            <a:r>
              <a:rPr lang="en-US" baseline="0" dirty="0" smtClean="0"/>
              <a:t>What </a:t>
            </a:r>
            <a:r>
              <a:rPr lang="en-US" baseline="0" dirty="0" smtClean="0"/>
              <a:t>parts would you test</a:t>
            </a:r>
            <a:r>
              <a:rPr lang="en-US" baseline="0" dirty="0" smtClean="0"/>
              <a:t>?</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32</a:t>
            </a:fld>
            <a:endParaRPr lang="en-US"/>
          </a:p>
        </p:txBody>
      </p:sp>
    </p:spTree>
    <p:extLst>
      <p:ext uri="{BB962C8B-B14F-4D97-AF65-F5344CB8AC3E}">
        <p14:creationId xmlns:p14="http://schemas.microsoft.com/office/powerpoint/2010/main" val="40496072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aseline="0" dirty="0" smtClean="0"/>
              <a:t>Camel tries to be very lightweight framework and all parts that developer writes – mostly POJOs that could be easily tested with unit tests</a:t>
            </a:r>
          </a:p>
        </p:txBody>
      </p:sp>
      <p:sp>
        <p:nvSpPr>
          <p:cNvPr id="4" name="Номер слайда 3"/>
          <p:cNvSpPr>
            <a:spLocks noGrp="1"/>
          </p:cNvSpPr>
          <p:nvPr>
            <p:ph type="sldNum" sz="quarter" idx="10"/>
          </p:nvPr>
        </p:nvSpPr>
        <p:spPr/>
        <p:txBody>
          <a:bodyPr/>
          <a:lstStyle/>
          <a:p>
            <a:fld id="{7AE90029-A909-AD4E-9775-A0D64990AD22}" type="slidenum">
              <a:rPr lang="en-US" smtClean="0"/>
              <a:pPr/>
              <a:t>33</a:t>
            </a:fld>
            <a:endParaRPr lang="en-US"/>
          </a:p>
        </p:txBody>
      </p:sp>
    </p:spTree>
    <p:extLst>
      <p:ext uri="{BB962C8B-B14F-4D97-AF65-F5344CB8AC3E}">
        <p14:creationId xmlns:p14="http://schemas.microsoft.com/office/powerpoint/2010/main" val="7558852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aseline="0" dirty="0" smtClean="0"/>
              <a:t>But developer writes routes as well, so it would be nice to test them too. And if routes involve broker, it would be nice to use it too to check correct </a:t>
            </a:r>
            <a:r>
              <a:rPr lang="en-US" baseline="0" dirty="0" smtClean="0"/>
              <a:t>integration. And it would be nice to run broker in some embedded mode</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34</a:t>
            </a:fld>
            <a:endParaRPr lang="en-US"/>
          </a:p>
        </p:txBody>
      </p:sp>
    </p:spTree>
    <p:extLst>
      <p:ext uri="{BB962C8B-B14F-4D97-AF65-F5344CB8AC3E}">
        <p14:creationId xmlns:p14="http://schemas.microsoft.com/office/powerpoint/2010/main" val="33907049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Fortunately </a:t>
            </a:r>
            <a:r>
              <a:rPr lang="en-US" dirty="0" err="1" smtClean="0"/>
              <a:t>ActiveMQ</a:t>
            </a:r>
            <a:r>
              <a:rPr lang="en-US" dirty="0" smtClean="0"/>
              <a:t> supports such working mode. On this slide we can see example of configuration</a:t>
            </a:r>
            <a:r>
              <a:rPr lang="en-US" baseline="0" dirty="0" smtClean="0"/>
              <a:t> that will automatically start broker in process of JVM. Also internal </a:t>
            </a:r>
            <a:r>
              <a:rPr lang="en-US" baseline="0" dirty="0" err="1" smtClean="0"/>
              <a:t>ActiveMQ</a:t>
            </a:r>
            <a:r>
              <a:rPr lang="en-US" baseline="0" dirty="0" smtClean="0"/>
              <a:t> database for message storing will reside in memory (so no need to clean file system after tests).</a:t>
            </a:r>
          </a:p>
          <a:p>
            <a:r>
              <a:rPr lang="en-US" baseline="0" dirty="0" smtClean="0"/>
              <a:t>No additional configuration needed.</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35</a:t>
            </a:fld>
            <a:endParaRPr lang="en-US"/>
          </a:p>
        </p:txBody>
      </p:sp>
    </p:spTree>
    <p:extLst>
      <p:ext uri="{BB962C8B-B14F-4D97-AF65-F5344CB8AC3E}">
        <p14:creationId xmlns:p14="http://schemas.microsoft.com/office/powerpoint/2010/main" val="286953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Also for testing routes Camel has own mocks that allow</a:t>
            </a:r>
            <a:r>
              <a:rPr lang="en-US" baseline="0" dirty="0" smtClean="0"/>
              <a:t> to specify a mock object as endpoint, </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36</a:t>
            </a:fld>
            <a:endParaRPr lang="en-US"/>
          </a:p>
        </p:txBody>
      </p:sp>
    </p:spTree>
    <p:extLst>
      <p:ext uri="{BB962C8B-B14F-4D97-AF65-F5344CB8AC3E}">
        <p14:creationId xmlns:p14="http://schemas.microsoft.com/office/powerpoint/2010/main" val="28070102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We can </a:t>
            </a:r>
            <a:r>
              <a:rPr lang="en-US" baseline="0" dirty="0" smtClean="0"/>
              <a:t>make some assertions on it and after message is processed, verify them.</a:t>
            </a:r>
          </a:p>
          <a:p>
            <a:r>
              <a:rPr lang="en-US" baseline="0" dirty="0" smtClean="0"/>
              <a:t>Also</a:t>
            </a:r>
            <a:r>
              <a:rPr lang="en-US" dirty="0" smtClean="0"/>
              <a:t> </a:t>
            </a:r>
            <a:r>
              <a:rPr lang="en-US" baseline="0" dirty="0" smtClean="0"/>
              <a:t>Camel</a:t>
            </a:r>
            <a:r>
              <a:rPr lang="ru-RU" baseline="0" dirty="0" smtClean="0"/>
              <a:t> </a:t>
            </a:r>
            <a:r>
              <a:rPr lang="en-US" baseline="0" dirty="0" smtClean="0"/>
              <a:t>supports Spring and allows to use annotations for dependency injection in test classes</a:t>
            </a:r>
          </a:p>
          <a:p>
            <a:endParaRPr lang="en-US" baseline="0" dirty="0" smtClean="0"/>
          </a:p>
          <a:p>
            <a:r>
              <a:rPr lang="en-US" baseline="0" dirty="0" smtClean="0"/>
              <a:t>So I hope I intrigued you enough to give Camel a try if you never used it or uncovered some tips with it you didn’t know about.</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37</a:t>
            </a:fld>
            <a:endParaRPr lang="en-US"/>
          </a:p>
        </p:txBody>
      </p:sp>
    </p:spTree>
    <p:extLst>
      <p:ext uri="{BB962C8B-B14F-4D97-AF65-F5344CB8AC3E}">
        <p14:creationId xmlns:p14="http://schemas.microsoft.com/office/powerpoint/2010/main" val="38938702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38</a:t>
            </a:fld>
            <a:endParaRPr lang="en-US"/>
          </a:p>
        </p:txBody>
      </p:sp>
    </p:spTree>
    <p:extLst>
      <p:ext uri="{BB962C8B-B14F-4D97-AF65-F5344CB8AC3E}">
        <p14:creationId xmlns:p14="http://schemas.microsoft.com/office/powerpoint/2010/main" val="13477119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7AE90029-A909-AD4E-9775-A0D64990AD22}" type="slidenum">
              <a:rPr lang="en-US" smtClean="0"/>
              <a:pPr/>
              <a:t>39</a:t>
            </a:fld>
            <a:endParaRPr lang="en-US"/>
          </a:p>
        </p:txBody>
      </p:sp>
    </p:spTree>
    <p:extLst>
      <p:ext uri="{BB962C8B-B14F-4D97-AF65-F5344CB8AC3E}">
        <p14:creationId xmlns:p14="http://schemas.microsoft.com/office/powerpoint/2010/main" val="374075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Example</a:t>
            </a:r>
            <a:r>
              <a:rPr lang="en-US" baseline="0" dirty="0" smtClean="0"/>
              <a:t> of simple application is on this slide. The most of this code is boilerplate one, essential parts are in bold.</a:t>
            </a:r>
          </a:p>
          <a:p>
            <a:r>
              <a:rPr lang="en-US" baseline="0" dirty="0" smtClean="0"/>
              <a:t>It’s just 2 lines, but it does:</a:t>
            </a:r>
          </a:p>
          <a:p>
            <a:pPr marL="171450" indent="-171450">
              <a:buFontTx/>
              <a:buChar char="-"/>
            </a:pPr>
            <a:r>
              <a:rPr lang="en-US" baseline="0" dirty="0" smtClean="0"/>
              <a:t>Move all files from data/</a:t>
            </a:r>
            <a:r>
              <a:rPr lang="en-US" baseline="0" dirty="0" err="1" smtClean="0"/>
              <a:t>indir</a:t>
            </a:r>
            <a:r>
              <a:rPr lang="en-US" baseline="0" dirty="0" smtClean="0"/>
              <a:t> folder to data/</a:t>
            </a:r>
            <a:r>
              <a:rPr lang="en-US" baseline="0" dirty="0" err="1" smtClean="0"/>
              <a:t>outdir</a:t>
            </a:r>
            <a:endParaRPr lang="en-US" baseline="0" dirty="0" smtClean="0"/>
          </a:p>
          <a:p>
            <a:pPr marL="171450" indent="-171450">
              <a:buFontTx/>
              <a:buChar char="-"/>
            </a:pPr>
            <a:r>
              <a:rPr lang="en-US" baseline="0" dirty="0" smtClean="0"/>
              <a:t>If more files in data/</a:t>
            </a:r>
            <a:r>
              <a:rPr lang="en-US" baseline="0" dirty="0" err="1" smtClean="0"/>
              <a:t>indir</a:t>
            </a:r>
            <a:r>
              <a:rPr lang="en-US" baseline="0" dirty="0" smtClean="0"/>
              <a:t> will appear while application is running, file component will detect this and move them too</a:t>
            </a:r>
          </a:p>
          <a:p>
            <a:pPr marL="0" indent="0">
              <a:buFontTx/>
              <a:buNone/>
            </a:pPr>
            <a:r>
              <a:rPr lang="en-US" baseline="0" dirty="0" smtClean="0"/>
              <a:t>Here we are using file component that allows to use file system, but there are many other components – for integration with JMS, Mail, FTP, Twitter and so on. You can even write your own component</a:t>
            </a:r>
            <a:endParaRPr lang="ru-RU"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4</a:t>
            </a:fld>
            <a:endParaRPr lang="en-US"/>
          </a:p>
        </p:txBody>
      </p:sp>
    </p:spTree>
    <p:extLst>
      <p:ext uri="{BB962C8B-B14F-4D97-AF65-F5344CB8AC3E}">
        <p14:creationId xmlns:p14="http://schemas.microsoft.com/office/powerpoint/2010/main" val="854271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Our project</a:t>
            </a:r>
            <a:r>
              <a:rPr lang="en-US" baseline="0" dirty="0" smtClean="0"/>
              <a:t> we work on, does many processing steps in </a:t>
            </a:r>
            <a:r>
              <a:rPr lang="en-US" baseline="0" dirty="0" err="1" smtClean="0"/>
              <a:t>async</a:t>
            </a:r>
            <a:r>
              <a:rPr lang="en-US" baseline="0" dirty="0" smtClean="0"/>
              <a:t> mode. And t</a:t>
            </a:r>
            <a:r>
              <a:rPr lang="en-US" dirty="0" smtClean="0"/>
              <a:t>o be prepared for</a:t>
            </a:r>
            <a:r>
              <a:rPr lang="en-US" baseline="0" dirty="0" smtClean="0"/>
              <a:t> the discussion on reliability features Camel provides us, let’s shortly revisit what </a:t>
            </a:r>
            <a:r>
              <a:rPr lang="en-US" baseline="0" dirty="0" err="1" smtClean="0"/>
              <a:t>async</a:t>
            </a:r>
            <a:r>
              <a:rPr lang="en-US" baseline="0" dirty="0" smtClean="0"/>
              <a:t> processing.</a:t>
            </a:r>
            <a:endParaRPr lang="en-US" dirty="0" smtClean="0"/>
          </a:p>
          <a:p>
            <a:r>
              <a:rPr lang="en-US" dirty="0" smtClean="0"/>
              <a:t>It’s </a:t>
            </a:r>
            <a:r>
              <a:rPr lang="en-US" dirty="0" smtClean="0"/>
              <a:t>usually </a:t>
            </a:r>
            <a:r>
              <a:rPr lang="en-US" baseline="0" dirty="0" smtClean="0"/>
              <a:t>used </a:t>
            </a:r>
            <a:r>
              <a:rPr lang="en-US" baseline="0" dirty="0" smtClean="0"/>
              <a:t>if the request processing requires significant time or high load.</a:t>
            </a:r>
          </a:p>
          <a:p>
            <a:r>
              <a:rPr lang="en-US" baseline="0" dirty="0" smtClean="0"/>
              <a:t>User gets immediate answer like “Your request is accepted” and all the hard work executed in background. And on completion, user is notified </a:t>
            </a:r>
            <a:r>
              <a:rPr lang="en-US" baseline="0" dirty="0" smtClean="0"/>
              <a:t>by email for example</a:t>
            </a:r>
            <a:endParaRPr lang="ru-RU" baseline="0" dirty="0" smtClean="0"/>
          </a:p>
          <a:p>
            <a:endParaRPr lang="en-US" baseline="0" dirty="0" smtClean="0"/>
          </a:p>
          <a:p>
            <a:r>
              <a:rPr lang="en-US" baseline="0" dirty="0" smtClean="0"/>
              <a:t>In this scheme we have</a:t>
            </a:r>
            <a:endParaRPr lang="ru-RU" baseline="0" dirty="0" smtClean="0"/>
          </a:p>
          <a:p>
            <a:pPr marL="171450" indent="-171450">
              <a:buFontTx/>
              <a:buChar char="-"/>
            </a:pPr>
            <a:r>
              <a:rPr lang="en-US" baseline="0" dirty="0" smtClean="0"/>
              <a:t>Producer who works in sync mode</a:t>
            </a:r>
          </a:p>
          <a:p>
            <a:pPr marL="171450" indent="-171450">
              <a:buFontTx/>
              <a:buChar char="-"/>
            </a:pPr>
            <a:r>
              <a:rPr lang="en-US" baseline="0" dirty="0" smtClean="0"/>
              <a:t>Consumer who works in </a:t>
            </a:r>
            <a:r>
              <a:rPr lang="en-US" baseline="0" dirty="0" err="1" smtClean="0"/>
              <a:t>async</a:t>
            </a:r>
            <a:r>
              <a:rPr lang="en-US" baseline="0" dirty="0" smtClean="0"/>
              <a:t> mode and does the heavy work</a:t>
            </a:r>
            <a:endParaRPr lang="ru-RU" baseline="0" dirty="0" smtClean="0"/>
          </a:p>
          <a:p>
            <a:pPr marL="171450" indent="-171450">
              <a:buFontTx/>
              <a:buChar char="-"/>
            </a:pPr>
            <a:endParaRPr lang="ru-RU" baseline="0" dirty="0" smtClean="0"/>
          </a:p>
          <a:p>
            <a:r>
              <a:rPr lang="en-US" baseline="0" dirty="0" smtClean="0"/>
              <a:t>What if during sync work error occurs? User will see the message from our app (</a:t>
            </a:r>
            <a:r>
              <a:rPr lang="en-US" baseline="0" dirty="0" err="1" smtClean="0"/>
              <a:t>stacktrace</a:t>
            </a:r>
            <a:r>
              <a:rPr lang="en-US" baseline="0" dirty="0" smtClean="0"/>
              <a:t>, http code 500) and will try to repeat the operation</a:t>
            </a:r>
            <a:r>
              <a:rPr lang="ru-RU" baseline="0" dirty="0" smtClean="0"/>
              <a:t>.</a:t>
            </a:r>
            <a:endParaRPr lang="en-US" baseline="0" dirty="0" smtClean="0"/>
          </a:p>
          <a:p>
            <a:endParaRPr lang="ru-RU" baseline="0" dirty="0" smtClean="0"/>
          </a:p>
          <a:p>
            <a:r>
              <a:rPr lang="en-US" baseline="0" dirty="0" smtClean="0"/>
              <a:t>The issue with </a:t>
            </a:r>
            <a:r>
              <a:rPr lang="en-US" baseline="0" dirty="0" err="1" smtClean="0"/>
              <a:t>async</a:t>
            </a:r>
            <a:r>
              <a:rPr lang="en-US" baseline="0" dirty="0" smtClean="0"/>
              <a:t> processing is that if on the </a:t>
            </a:r>
            <a:r>
              <a:rPr lang="en-US" baseline="0" dirty="0" err="1" smtClean="0"/>
              <a:t>async</a:t>
            </a:r>
            <a:r>
              <a:rPr lang="en-US" baseline="0" dirty="0" smtClean="0"/>
              <a:t> processing step in consumer an error occurs, user request will stay in unknown state and user will never know about this</a:t>
            </a:r>
            <a:r>
              <a:rPr lang="ru-RU" baseline="0" dirty="0" smtClean="0"/>
              <a:t>.</a:t>
            </a:r>
            <a:endParaRPr lang="en-US" baseline="0" dirty="0" smtClean="0"/>
          </a:p>
          <a:p>
            <a:r>
              <a:rPr lang="en-US" baseline="0" dirty="0" smtClean="0"/>
              <a:t>What even worse, we will loose the message we’ve sent (which is our context) and consumer will not be able to try to process it once again using simple retry</a:t>
            </a:r>
            <a:endParaRPr lang="ru-RU" baseline="0"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5</a:t>
            </a:fld>
            <a:endParaRPr lang="en-US"/>
          </a:p>
        </p:txBody>
      </p:sp>
    </p:spTree>
    <p:extLst>
      <p:ext uri="{BB962C8B-B14F-4D97-AF65-F5344CB8AC3E}">
        <p14:creationId xmlns:p14="http://schemas.microsoft.com/office/powerpoint/2010/main" val="3532927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aseline="0" dirty="0" smtClean="0"/>
              <a:t>To mitigate this, we can introduce new component between producer and consumer called broker. Who accepts message from producer and keeps it until consumer will receive, read and acknowledge it</a:t>
            </a:r>
          </a:p>
          <a:p>
            <a:r>
              <a:rPr lang="en-US" baseline="0" dirty="0" smtClean="0"/>
              <a:t>Other benefits of using broker is:</a:t>
            </a:r>
          </a:p>
          <a:p>
            <a:pPr marL="171450" indent="-171450">
              <a:buFontTx/>
              <a:buChar char="-"/>
            </a:pPr>
            <a:r>
              <a:rPr lang="en-US" b="1" baseline="0" dirty="0" smtClean="0"/>
              <a:t>Low requirements on hardware for producer so it could be installed on separate not very </a:t>
            </a:r>
            <a:r>
              <a:rPr lang="en-US" b="1" baseline="0" dirty="0" err="1" smtClean="0"/>
              <a:t>performant</a:t>
            </a:r>
            <a:r>
              <a:rPr lang="en-US" b="1" baseline="0" dirty="0" smtClean="0"/>
              <a:t> server</a:t>
            </a:r>
          </a:p>
          <a:p>
            <a:pPr marL="171450" indent="-171450">
              <a:buFontTx/>
              <a:buChar char="-"/>
            </a:pPr>
            <a:r>
              <a:rPr lang="en-US" b="0" baseline="0" dirty="0" smtClean="0"/>
              <a:t>Usually producer generates message </a:t>
            </a:r>
            <a:r>
              <a:rPr lang="en-US" b="0" baseline="0" dirty="0" smtClean="0"/>
              <a:t>faster than </a:t>
            </a:r>
            <a:r>
              <a:rPr lang="en-US" b="0" baseline="0" dirty="0" smtClean="0"/>
              <a:t>consumer can process it, so to keep consuming messages at the same speed as producing them, we can add more consumers that will run in parallel</a:t>
            </a:r>
          </a:p>
          <a:p>
            <a:pPr marL="0" indent="0">
              <a:buFontTx/>
              <a:buNone/>
            </a:pPr>
            <a:r>
              <a:rPr lang="en-US" b="0" baseline="0" dirty="0" smtClean="0"/>
              <a:t>At the moment there are many different brokers, most popular in java world are </a:t>
            </a:r>
            <a:r>
              <a:rPr lang="en-US" b="0" baseline="0" dirty="0" err="1" smtClean="0"/>
              <a:t>activemq</a:t>
            </a:r>
            <a:r>
              <a:rPr lang="en-US" b="0" baseline="0" dirty="0" smtClean="0"/>
              <a:t> and </a:t>
            </a:r>
            <a:r>
              <a:rPr lang="en-US" b="0" baseline="0" dirty="0" err="1" smtClean="0"/>
              <a:t>hornetq</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6</a:t>
            </a:fld>
            <a:endParaRPr lang="en-US"/>
          </a:p>
        </p:txBody>
      </p:sp>
    </p:spTree>
    <p:extLst>
      <p:ext uri="{BB962C8B-B14F-4D97-AF65-F5344CB8AC3E}">
        <p14:creationId xmlns:p14="http://schemas.microsoft.com/office/powerpoint/2010/main" val="2456747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1" dirty="0" smtClean="0"/>
              <a:t>How do you think, what camel features we can use to make our application more reliable (assume that our application sends </a:t>
            </a:r>
            <a:r>
              <a:rPr lang="en-US" b="1" dirty="0" err="1" smtClean="0"/>
              <a:t>async</a:t>
            </a:r>
            <a:r>
              <a:rPr lang="en-US" b="1" dirty="0" smtClean="0"/>
              <a:t> messages)?</a:t>
            </a:r>
          </a:p>
          <a:p>
            <a:r>
              <a:rPr lang="en-US" b="1" dirty="0" smtClean="0"/>
              <a:t>Please write</a:t>
            </a:r>
            <a:r>
              <a:rPr lang="en-US" b="1" baseline="0" dirty="0" smtClean="0"/>
              <a:t> this in chat</a:t>
            </a:r>
            <a:endParaRPr lang="ru-RU" b="1"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7</a:t>
            </a:fld>
            <a:endParaRPr lang="en-US"/>
          </a:p>
        </p:txBody>
      </p:sp>
    </p:spTree>
    <p:extLst>
      <p:ext uri="{BB962C8B-B14F-4D97-AF65-F5344CB8AC3E}">
        <p14:creationId xmlns:p14="http://schemas.microsoft.com/office/powerpoint/2010/main" val="4123419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Apache</a:t>
            </a:r>
            <a:r>
              <a:rPr lang="en-US" baseline="0" dirty="0" smtClean="0"/>
              <a:t> Camel helps to enable different features for making your application more reliable like the broker usage, error handling, transactions and correct shutdown. Let’s take a look what it can give us</a:t>
            </a:r>
            <a:endParaRPr lang="ru-RU" baseline="0" dirty="0" smtClean="0"/>
          </a:p>
          <a:p>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8</a:t>
            </a:fld>
            <a:endParaRPr lang="en-US"/>
          </a:p>
        </p:txBody>
      </p:sp>
    </p:spTree>
    <p:extLst>
      <p:ext uri="{BB962C8B-B14F-4D97-AF65-F5344CB8AC3E}">
        <p14:creationId xmlns:p14="http://schemas.microsoft.com/office/powerpoint/2010/main" val="255728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For our project we’ve chosen</a:t>
            </a:r>
            <a:r>
              <a:rPr lang="en-US" baseline="0" dirty="0" smtClean="0"/>
              <a:t> Apache </a:t>
            </a:r>
            <a:r>
              <a:rPr lang="en-US" baseline="0" dirty="0" err="1" smtClean="0"/>
              <a:t>ActiveMQ</a:t>
            </a:r>
            <a:r>
              <a:rPr lang="en-US" baseline="0" dirty="0" smtClean="0"/>
              <a:t>. It is most popular java message broker, implements JMS and is supported by camel. Even </a:t>
            </a:r>
            <a:r>
              <a:rPr lang="en-US" baseline="0" dirty="0" err="1" smtClean="0"/>
              <a:t>activemq</a:t>
            </a:r>
            <a:r>
              <a:rPr lang="en-US" baseline="0" dirty="0" smtClean="0"/>
              <a:t> inside is implemented with camel.</a:t>
            </a:r>
          </a:p>
          <a:p>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9</a:t>
            </a:fld>
            <a:endParaRPr lang="en-US"/>
          </a:p>
        </p:txBody>
      </p:sp>
    </p:spTree>
    <p:extLst>
      <p:ext uri="{BB962C8B-B14F-4D97-AF65-F5344CB8AC3E}">
        <p14:creationId xmlns:p14="http://schemas.microsoft.com/office/powerpoint/2010/main" val="4164061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474662" y="1417374"/>
            <a:ext cx="5588002"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smtClean="0"/>
              <a:t>Click to add title</a:t>
            </a:r>
            <a:endParaRPr lang="en-US" dirty="0"/>
          </a:p>
        </p:txBody>
      </p:sp>
      <p:sp>
        <p:nvSpPr>
          <p:cNvPr id="9" name="Text Placeholder 5"/>
          <p:cNvSpPr>
            <a:spLocks noGrp="1"/>
          </p:cNvSpPr>
          <p:nvPr>
            <p:ph type="body" sz="quarter" idx="11" hasCustomPrompt="1"/>
          </p:nvPr>
        </p:nvSpPr>
        <p:spPr>
          <a:xfrm>
            <a:off x="493551" y="2879525"/>
            <a:ext cx="2625014" cy="277768"/>
          </a:xfrm>
          <a:prstGeom prst="rect">
            <a:avLst/>
          </a:prstGeom>
          <a:solidFill>
            <a:srgbClr val="88C341"/>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891" indent="0">
              <a:buFontTx/>
              <a:buNone/>
              <a:defRPr/>
            </a:lvl2pPr>
            <a:lvl3pPr marL="685783" indent="0">
              <a:buFontTx/>
              <a:buNone/>
              <a:defRPr/>
            </a:lvl3pPr>
            <a:lvl4pPr marL="1028674" indent="0">
              <a:buFontTx/>
              <a:buNone/>
              <a:defRPr/>
            </a:lvl4pPr>
            <a:lvl5pPr marL="1371566" indent="0">
              <a:buFontTx/>
              <a:buNone/>
              <a:defRPr/>
            </a:lvl5pPr>
          </a:lstStyle>
          <a:p>
            <a:pPr lvl="0"/>
            <a:r>
              <a:rPr lang="en-US" dirty="0" smtClean="0"/>
              <a:t>CLICK TO ADD SUBTITLE</a:t>
            </a:r>
            <a:endParaRPr lang="en-US" dirty="0"/>
          </a:p>
        </p:txBody>
      </p:sp>
      <p:sp>
        <p:nvSpPr>
          <p:cNvPr id="11" name="Text Placeholder 11"/>
          <p:cNvSpPr>
            <a:spLocks noGrp="1"/>
          </p:cNvSpPr>
          <p:nvPr>
            <p:ph type="body" sz="quarter" idx="17" hasCustomPrompt="1"/>
          </p:nvPr>
        </p:nvSpPr>
        <p:spPr>
          <a:xfrm>
            <a:off x="495300" y="4094617"/>
            <a:ext cx="2737247"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dirty="0" smtClean="0"/>
              <a:t>MONTH DATE, YEAR</a:t>
            </a:r>
            <a:endParaRPr lang="en-US" dirty="0"/>
          </a:p>
        </p:txBody>
      </p:sp>
      <p:sp>
        <p:nvSpPr>
          <p:cNvPr id="3" name="Picture Placeholder 2"/>
          <p:cNvSpPr>
            <a:spLocks noGrp="1"/>
          </p:cNvSpPr>
          <p:nvPr>
            <p:ph type="pic" sz="quarter" idx="18" hasCustomPrompt="1"/>
          </p:nvPr>
        </p:nvSpPr>
        <p:spPr>
          <a:xfrm>
            <a:off x="470911" y="504829"/>
            <a:ext cx="932627"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
        <p:nvSpPr>
          <p:cNvPr id="17" name="Picture Placeholder 2"/>
          <p:cNvSpPr>
            <a:spLocks noGrp="1"/>
          </p:cNvSpPr>
          <p:nvPr>
            <p:ph type="pic" sz="quarter" idx="19" hasCustomPrompt="1"/>
          </p:nvPr>
        </p:nvSpPr>
        <p:spPr>
          <a:xfrm>
            <a:off x="1714765" y="504828"/>
            <a:ext cx="1058693" cy="458881"/>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cxnSp>
        <p:nvCxnSpPr>
          <p:cNvPr id="5" name="Straight Connector 4"/>
          <p:cNvCxnSpPr/>
          <p:nvPr userDrawn="1"/>
        </p:nvCxnSpPr>
        <p:spPr>
          <a:xfrm>
            <a:off x="1554816"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270272" y="1079898"/>
            <a:ext cx="6247209" cy="3394472"/>
          </a:xfrm>
          <a:prstGeom prst="rect">
            <a:avLst/>
          </a:prstGeom>
        </p:spPr>
        <p:txBody>
          <a:bodyPr vert="horz" lIns="68580" tIns="34290" rIns="68580" bIns="34290" rtlCol="0">
            <a:normAutofit/>
          </a:bodyPr>
          <a:lstStyle>
            <a:lvl1pPr marL="130299" marR="0" indent="-130299" algn="l" defTabSz="342891" rtl="0" eaLnBrk="1" fontAlgn="auto" latinLnBrk="0" hangingPunct="1">
              <a:lnSpc>
                <a:spcPct val="120000"/>
              </a:lnSpc>
              <a:spcBef>
                <a:spcPts val="0"/>
              </a:spcBef>
              <a:spcAft>
                <a:spcPts val="751"/>
              </a:spcAft>
              <a:buClr>
                <a:schemeClr val="accent4"/>
              </a:buClr>
              <a:buSzTx/>
              <a:buFont typeface="Arial"/>
              <a:buChar char="•"/>
              <a:tabLst/>
              <a:defRPr sz="1400" baseline="0"/>
            </a:lvl1pPr>
            <a:lvl2pPr marL="557199" indent="-214308">
              <a:lnSpc>
                <a:spcPct val="120000"/>
              </a:lnSpc>
              <a:buSzPct val="100000"/>
              <a:buFont typeface="Arial"/>
              <a:buChar char="•"/>
              <a:defRPr sz="1200" baseline="0"/>
            </a:lvl2pPr>
            <a:lvl3pPr>
              <a:lnSpc>
                <a:spcPct val="120000"/>
              </a:lnSpc>
              <a:defRPr sz="1100" baseline="0"/>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a:p>
            <a:pPr lvl="0"/>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p:txBody>
      </p:sp>
      <p:sp>
        <p:nvSpPr>
          <p:cNvPr id="7"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 List with Graphic">
    <p:spTree>
      <p:nvGrpSpPr>
        <p:cNvPr id="1" name=""/>
        <p:cNvGrpSpPr/>
        <p:nvPr/>
      </p:nvGrpSpPr>
      <p:grpSpPr>
        <a:xfrm>
          <a:off x="0" y="0"/>
          <a:ext cx="0" cy="0"/>
          <a:chOff x="0" y="0"/>
          <a:chExt cx="0" cy="0"/>
        </a:xfrm>
      </p:grpSpPr>
      <p:sp>
        <p:nvSpPr>
          <p:cNvPr id="3" name="Text Placeholder 2"/>
          <p:cNvSpPr>
            <a:spLocks noGrp="1"/>
          </p:cNvSpPr>
          <p:nvPr>
            <p:ph idx="1" hasCustomPrompt="1"/>
          </p:nvPr>
        </p:nvSpPr>
        <p:spPr>
          <a:xfrm>
            <a:off x="270273" y="1079898"/>
            <a:ext cx="2857938" cy="3394472"/>
          </a:xfrm>
          <a:prstGeom prst="rect">
            <a:avLst/>
          </a:prstGeom>
        </p:spPr>
        <p:txBody>
          <a:bodyPr vert="horz" lIns="68580" tIns="34290" rIns="68580" bIns="34290" rtlCol="0">
            <a:normAutofit/>
          </a:bodyPr>
          <a:lstStyle>
            <a:lvl1pPr marL="130299" marR="0" indent="-130299" algn="l" defTabSz="342891" rtl="0" eaLnBrk="1" fontAlgn="auto" latinLnBrk="0" hangingPunct="1">
              <a:lnSpc>
                <a:spcPts val="1651"/>
              </a:lnSpc>
              <a:spcBef>
                <a:spcPts val="0"/>
              </a:spcBef>
              <a:spcAft>
                <a:spcPts val="751"/>
              </a:spcAft>
              <a:buClr>
                <a:schemeClr val="accent4"/>
              </a:buClr>
              <a:buSzTx/>
              <a:buFont typeface="Arial"/>
              <a:buChar char="•"/>
              <a:tabLst/>
              <a:defRPr sz="12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lvl="0"/>
            <a:r>
              <a:rPr lang="en-US" dirty="0" smtClean="0"/>
              <a:t>Click to add bulleted list</a:t>
            </a:r>
          </a:p>
          <a:p>
            <a:pPr lvl="0"/>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p:txBody>
      </p:sp>
      <p:sp>
        <p:nvSpPr>
          <p:cNvPr id="4"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061315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with Bulleted list">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270272" y="1332311"/>
            <a:ext cx="6247209" cy="3394472"/>
          </a:xfrm>
          <a:prstGeom prst="rect">
            <a:avLst/>
          </a:prstGeom>
        </p:spPr>
        <p:txBody>
          <a:bodyPr vert="horz" lIns="68580" tIns="34290" rIns="68580" bIns="34290" rtlCol="0">
            <a:normAutofit/>
          </a:bodyPr>
          <a:lstStyle>
            <a:lvl1pPr marL="130299" marR="0" indent="-130299" algn="l" defTabSz="342891" rtl="0" eaLnBrk="1" fontAlgn="auto" latinLnBrk="0" hangingPunct="1">
              <a:lnSpc>
                <a:spcPts val="1651"/>
              </a:lnSpc>
              <a:spcBef>
                <a:spcPts val="0"/>
              </a:spcBef>
              <a:spcAft>
                <a:spcPts val="751"/>
              </a:spcAft>
              <a:buClr>
                <a:schemeClr val="accent4"/>
              </a:buClr>
              <a:buSzTx/>
              <a:buFont typeface="Arial"/>
              <a:buChar char="•"/>
              <a:tabLst/>
              <a:defRPr sz="12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marL="130299" marR="0" lvl="0" indent="-130299" algn="l" defTabSz="342891" rtl="0" eaLnBrk="1" fontAlgn="auto" latinLnBrk="0" hangingPunct="1">
              <a:lnSpc>
                <a:spcPts val="1800"/>
              </a:lnSpc>
              <a:spcBef>
                <a:spcPts val="0"/>
              </a:spcBef>
              <a:spcAft>
                <a:spcPts val="1051"/>
              </a:spcAft>
              <a:buClr>
                <a:schemeClr val="accent2"/>
              </a:buClr>
              <a:buSzTx/>
              <a:buFont typeface="Arial"/>
              <a:buChar char="•"/>
              <a:tabLst/>
              <a:defRPr/>
            </a:pPr>
            <a:r>
              <a:rPr lang="en-US" dirty="0" smtClean="0"/>
              <a:t>Click to add bulleted list</a:t>
            </a:r>
          </a:p>
          <a:p>
            <a:pPr lvl="0"/>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p:txBody>
      </p:sp>
      <p:sp>
        <p:nvSpPr>
          <p:cNvPr id="3" name="Text Placeholder 2"/>
          <p:cNvSpPr>
            <a:spLocks noGrp="1"/>
          </p:cNvSpPr>
          <p:nvPr>
            <p:ph type="body" sz="quarter" idx="10" hasCustomPrompt="1"/>
          </p:nvPr>
        </p:nvSpPr>
        <p:spPr>
          <a:xfrm>
            <a:off x="347664" y="1073150"/>
            <a:ext cx="2070497" cy="377026"/>
          </a:xfrm>
          <a:prstGeom prst="rect">
            <a:avLst/>
          </a:prstGeom>
          <a:solidFill>
            <a:srgbClr val="88C341"/>
          </a:solidFill>
        </p:spPr>
        <p:txBody>
          <a:bodyPr wrap="square" lIns="68580" tIns="34290" rIns="68580" bIns="34290">
            <a:spAutoFit/>
          </a:bodyPr>
          <a:lstStyle>
            <a:lvl1pPr marL="0" indent="0" algn="l">
              <a:buNone/>
              <a:defRPr sz="1000" baseline="0">
                <a:solidFill>
                  <a:srgbClr val="FFFFFF"/>
                </a:solidFill>
                <a:latin typeface="Arial Black"/>
                <a:cs typeface="Arial Black"/>
              </a:defRPr>
            </a:lvl1pPr>
          </a:lstStyle>
          <a:p>
            <a:pPr lvl="0"/>
            <a:r>
              <a:rPr lang="en-US" dirty="0" smtClean="0"/>
              <a:t>LOREM IPSUM DOLOR AMET</a:t>
            </a:r>
            <a:endParaRPr lang="en-US" dirty="0"/>
          </a:p>
        </p:txBody>
      </p:sp>
      <p:sp>
        <p:nvSpPr>
          <p:cNvPr id="6" name="Text Placeholder 6"/>
          <p:cNvSpPr>
            <a:spLocks noGrp="1"/>
          </p:cNvSpPr>
          <p:nvPr>
            <p:ph type="body" sz="quarter" idx="11"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2238060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117709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067430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se Study - without image">
    <p:spTree>
      <p:nvGrpSpPr>
        <p:cNvPr id="1" name=""/>
        <p:cNvGrpSpPr/>
        <p:nvPr/>
      </p:nvGrpSpPr>
      <p:grpSpPr>
        <a:xfrm>
          <a:off x="0" y="0"/>
          <a:ext cx="0" cy="0"/>
          <a:chOff x="0" y="0"/>
          <a:chExt cx="0" cy="0"/>
        </a:xfrm>
      </p:grpSpPr>
      <p:sp>
        <p:nvSpPr>
          <p:cNvPr id="12" name="Rectangle 11"/>
          <p:cNvSpPr/>
          <p:nvPr userDrawn="1"/>
        </p:nvSpPr>
        <p:spPr>
          <a:xfrm>
            <a:off x="0" y="-3"/>
            <a:ext cx="6858000" cy="697493"/>
          </a:xfrm>
          <a:prstGeom prst="rect">
            <a:avLst/>
          </a:prstGeom>
          <a:solidFill>
            <a:schemeClr val="bg1"/>
          </a:solidFill>
          <a:ln>
            <a:noFill/>
          </a:ln>
          <a:effectLst>
            <a:outerShdw blurRad="40000" dist="25400" dir="5400000"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endParaRPr lang="en-US" sz="1400" dirty="0">
              <a:solidFill>
                <a:prstClr val="white"/>
              </a:solidFill>
            </a:endParaRPr>
          </a:p>
        </p:txBody>
      </p:sp>
      <p:sp>
        <p:nvSpPr>
          <p:cNvPr id="13" name="Title Placeholder 1"/>
          <p:cNvSpPr>
            <a:spLocks noGrp="1"/>
          </p:cNvSpPr>
          <p:nvPr>
            <p:ph type="title" hasCustomPrompt="1"/>
          </p:nvPr>
        </p:nvSpPr>
        <p:spPr>
          <a:xfrm>
            <a:off x="1356554" y="89634"/>
            <a:ext cx="4843467" cy="543650"/>
          </a:xfrm>
          <a:prstGeom prst="rect">
            <a:avLst/>
          </a:prstGeom>
        </p:spPr>
        <p:txBody>
          <a:bodyPr vert="horz" lIns="68580" tIns="0" rIns="68580" bIns="34290" rtlCol="0" anchor="ctr">
            <a:normAutofit/>
          </a:bodyPr>
          <a:lstStyle>
            <a:lvl1pPr>
              <a:defRPr baseline="0"/>
            </a:lvl1pPr>
          </a:lstStyle>
          <a:p>
            <a:r>
              <a:rPr lang="en-US" dirty="0" smtClean="0"/>
              <a:t>client name</a:t>
            </a:r>
            <a:endParaRPr lang="en-US" dirty="0"/>
          </a:p>
        </p:txBody>
      </p:sp>
      <p:cxnSp>
        <p:nvCxnSpPr>
          <p:cNvPr id="11" name="Straight Connector 10"/>
          <p:cNvCxnSpPr/>
          <p:nvPr userDrawn="1"/>
        </p:nvCxnSpPr>
        <p:spPr>
          <a:xfrm>
            <a:off x="1250951" y="246350"/>
            <a:ext cx="0" cy="20574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flipV="1">
            <a:off x="6858000" y="707789"/>
            <a:ext cx="0" cy="4198874"/>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2"/>
          <p:cNvSpPr>
            <a:spLocks noGrp="1"/>
          </p:cNvSpPr>
          <p:nvPr>
            <p:ph idx="1" hasCustomPrompt="1"/>
          </p:nvPr>
        </p:nvSpPr>
        <p:spPr>
          <a:xfrm>
            <a:off x="3697703" y="1321138"/>
            <a:ext cx="2880359" cy="2425365"/>
          </a:xfrm>
          <a:prstGeom prst="rect">
            <a:avLst/>
          </a:prstGeom>
        </p:spPr>
        <p:txBody>
          <a:bodyPr vert="horz" lIns="68580" tIns="34290" rIns="68580" bIns="34290" rtlCol="0">
            <a:noAutofit/>
          </a:bodyPr>
          <a:lstStyle>
            <a:lvl1pPr marL="173038" indent="-173038">
              <a:lnSpc>
                <a:spcPct val="130000"/>
              </a:lnSpc>
              <a:spcBef>
                <a:spcPts val="0"/>
              </a:spcBef>
              <a:spcAft>
                <a:spcPts val="975"/>
              </a:spcAft>
              <a:buClr>
                <a:srgbClr val="2FC2D9"/>
              </a:buClr>
              <a:buFont typeface="Arial"/>
              <a:buChar char="•"/>
              <a:defRPr sz="1400" baseline="0">
                <a:solidFill>
                  <a:schemeClr val="tx1"/>
                </a:solidFill>
              </a:defRPr>
            </a:lvl1pPr>
            <a:lvl2pPr>
              <a:defRPr sz="1200"/>
            </a:lvl2pPr>
            <a:lvl3pPr>
              <a:defRPr sz="1100"/>
            </a:lvl3pPr>
          </a:lstStyle>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p:txBody>
      </p:sp>
      <p:sp>
        <p:nvSpPr>
          <p:cNvPr id="23" name="Content Placeholder 22"/>
          <p:cNvSpPr>
            <a:spLocks noGrp="1"/>
          </p:cNvSpPr>
          <p:nvPr>
            <p:ph sz="quarter" idx="10" hasCustomPrompt="1"/>
          </p:nvPr>
        </p:nvSpPr>
        <p:spPr>
          <a:xfrm>
            <a:off x="272655" y="1321135"/>
            <a:ext cx="2940844" cy="2730165"/>
          </a:xfrm>
          <a:prstGeom prst="rect">
            <a:avLst/>
          </a:prstGeom>
        </p:spPr>
        <p:txBody>
          <a:bodyPr lIns="68580" tIns="34290" rIns="68580" bIns="34290">
            <a:noAutofit/>
          </a:bodyPr>
          <a:lstStyle>
            <a:lvl1pPr marL="0" indent="0">
              <a:lnSpc>
                <a:spcPct val="130000"/>
              </a:lnSpc>
              <a:spcBef>
                <a:spcPts val="0"/>
              </a:spcBef>
              <a:spcAft>
                <a:spcPts val="975"/>
              </a:spcAft>
              <a:buNone/>
              <a:defRPr sz="1400"/>
            </a:lvl1pPr>
            <a:lvl2pPr>
              <a:defRPr sz="1000"/>
            </a:lvl2pPr>
            <a:lvl3pPr>
              <a:defRPr sz="1000"/>
            </a:lvl3pPr>
            <a:lvl4pPr>
              <a:defRPr sz="1000"/>
            </a:lvl4pPr>
            <a:lvl5pPr>
              <a:defRPr sz="1000"/>
            </a:lvl5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adipiscing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a:t>
            </a:r>
            <a:endParaRPr lang="en-US" dirty="0"/>
          </a:p>
        </p:txBody>
      </p:sp>
      <p:sp>
        <p:nvSpPr>
          <p:cNvPr id="3" name="Text Placeholder 2"/>
          <p:cNvSpPr>
            <a:spLocks noGrp="1"/>
          </p:cNvSpPr>
          <p:nvPr>
            <p:ph type="body" sz="quarter" idx="11" hasCustomPrompt="1"/>
          </p:nvPr>
        </p:nvSpPr>
        <p:spPr>
          <a:xfrm>
            <a:off x="313612" y="990997"/>
            <a:ext cx="1489831" cy="223138"/>
          </a:xfrm>
          <a:prstGeom prst="rect">
            <a:avLst/>
          </a:prstGeom>
          <a:solidFill>
            <a:srgbClr val="88C341"/>
          </a:solidFill>
          <a:ln>
            <a:noFill/>
          </a:ln>
        </p:spPr>
        <p:txBody>
          <a:bodyPr wrap="none" lIns="68580" tIns="34290" rIns="68580" bIns="34290">
            <a:spAutoFit/>
          </a:bodyPr>
          <a:lstStyle>
            <a:lvl1pPr marL="0" indent="0" algn="l">
              <a:buNone/>
              <a:defRPr sz="1000">
                <a:solidFill>
                  <a:schemeClr val="bg1"/>
                </a:solidFill>
                <a:latin typeface="Arial Black"/>
                <a:cs typeface="Arial Black"/>
              </a:defRPr>
            </a:lvl1pPr>
          </a:lstStyle>
          <a:p>
            <a:pPr lvl="0"/>
            <a:r>
              <a:rPr lang="en-US" dirty="0" smtClean="0"/>
              <a:t>TITLE TO GO HERE</a:t>
            </a:r>
            <a:endParaRPr lang="en-US" dirty="0"/>
          </a:p>
        </p:txBody>
      </p:sp>
      <p:sp>
        <p:nvSpPr>
          <p:cNvPr id="4" name="Picture Placeholder 3"/>
          <p:cNvSpPr>
            <a:spLocks noGrp="1"/>
          </p:cNvSpPr>
          <p:nvPr>
            <p:ph type="pic" sz="quarter" idx="13" hasCustomPrompt="1"/>
          </p:nvPr>
        </p:nvSpPr>
        <p:spPr>
          <a:xfrm>
            <a:off x="192975" y="152004"/>
            <a:ext cx="927166" cy="406796"/>
          </a:xfrm>
          <a:prstGeom prst="rect">
            <a:avLst/>
          </a:prstGeom>
        </p:spPr>
        <p:txBody>
          <a:bodyPr lIns="68580" tIns="34290" rIns="68580" bIns="34290">
            <a:normAutofit/>
          </a:bodyPr>
          <a:lstStyle>
            <a:lvl1pPr marL="0" indent="0">
              <a:buNone/>
              <a:defRPr sz="900" baseline="0"/>
            </a:lvl1pPr>
          </a:lstStyle>
          <a:p>
            <a:r>
              <a:rPr lang="en-US" dirty="0" smtClean="0"/>
              <a:t>Insert logo</a:t>
            </a:r>
            <a:endParaRPr lang="en-US" dirty="0"/>
          </a:p>
        </p:txBody>
      </p:sp>
      <p:sp>
        <p:nvSpPr>
          <p:cNvPr id="16" name="Text Placeholder 2"/>
          <p:cNvSpPr>
            <a:spLocks noGrp="1"/>
          </p:cNvSpPr>
          <p:nvPr>
            <p:ph type="body" sz="quarter" idx="14" hasCustomPrompt="1"/>
          </p:nvPr>
        </p:nvSpPr>
        <p:spPr>
          <a:xfrm>
            <a:off x="3742612" y="990997"/>
            <a:ext cx="1489831" cy="223138"/>
          </a:xfrm>
          <a:prstGeom prst="rect">
            <a:avLst/>
          </a:prstGeom>
          <a:solidFill>
            <a:srgbClr val="88C341"/>
          </a:solidFill>
          <a:ln>
            <a:noFill/>
          </a:ln>
        </p:spPr>
        <p:txBody>
          <a:bodyPr wrap="none" lIns="68580" tIns="34290" rIns="68580" bIns="34290">
            <a:spAutoFit/>
          </a:bodyPr>
          <a:lstStyle>
            <a:lvl1pPr marL="0" indent="0" algn="l">
              <a:buNone/>
              <a:defRPr sz="1000">
                <a:solidFill>
                  <a:schemeClr val="bg1"/>
                </a:solidFill>
                <a:latin typeface="Arial Black"/>
                <a:cs typeface="Arial Black"/>
              </a:defRPr>
            </a:lvl1pPr>
          </a:lstStyle>
          <a:p>
            <a:pPr lvl="0"/>
            <a:r>
              <a:rPr lang="en-US" dirty="0" smtClean="0"/>
              <a:t>TITLE TO GO HERE</a:t>
            </a:r>
            <a:endParaRPr lang="en-US" dirty="0"/>
          </a:p>
        </p:txBody>
      </p:sp>
    </p:spTree>
    <p:extLst>
      <p:ext uri="{BB962C8B-B14F-4D97-AF65-F5344CB8AC3E}">
        <p14:creationId xmlns:p14="http://schemas.microsoft.com/office/powerpoint/2010/main" val="3899584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ase Study with image">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0"/>
            <a:ext cx="6858000" cy="5143500"/>
          </a:xfrm>
          <a:prstGeom prst="rect">
            <a:avLst/>
          </a:prstGeom>
        </p:spPr>
        <p:txBody>
          <a:bodyPr lIns="68580" tIns="34290" rIns="68580" bIns="34290" anchor="ctr"/>
          <a:lstStyle>
            <a:lvl1pPr marL="0" indent="0" algn="ctr">
              <a:buNone/>
              <a:defRPr/>
            </a:lvl1pPr>
          </a:lstStyle>
          <a:p>
            <a:pPr lvl="0"/>
            <a:r>
              <a:rPr lang="en-US" dirty="0" smtClean="0"/>
              <a:t>Insert Case Study Image</a:t>
            </a:r>
          </a:p>
        </p:txBody>
      </p:sp>
      <p:sp>
        <p:nvSpPr>
          <p:cNvPr id="2" name="Title 1"/>
          <p:cNvSpPr>
            <a:spLocks noGrp="1"/>
          </p:cNvSpPr>
          <p:nvPr>
            <p:ph type="title" hasCustomPrompt="1"/>
          </p:nvPr>
        </p:nvSpPr>
        <p:spPr>
          <a:xfrm>
            <a:off x="143246" y="170914"/>
            <a:ext cx="6253127" cy="543650"/>
          </a:xfrm>
          <a:prstGeom prst="rect">
            <a:avLst/>
          </a:prstGeom>
        </p:spPr>
        <p:txBody>
          <a:bodyPr lIns="68580" tIns="34290" rIns="68580" bIns="34290"/>
          <a:lstStyle>
            <a:lvl1pPr>
              <a:defRPr sz="1600" baseline="0"/>
            </a:lvl1pPr>
          </a:lstStyle>
          <a:p>
            <a:r>
              <a:rPr lang="en-US" dirty="0" smtClean="0"/>
              <a:t>Client name</a:t>
            </a:r>
            <a:endParaRPr lang="en-US" dirty="0"/>
          </a:p>
        </p:txBody>
      </p:sp>
      <p:sp>
        <p:nvSpPr>
          <p:cNvPr id="9" name="Rectangle 8"/>
          <p:cNvSpPr/>
          <p:nvPr userDrawn="1"/>
        </p:nvSpPr>
        <p:spPr>
          <a:xfrm>
            <a:off x="0" y="4762306"/>
            <a:ext cx="6858000" cy="3811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endParaRPr lang="en-US" sz="1400">
              <a:solidFill>
                <a:prstClr val="white"/>
              </a:solidFill>
            </a:endParaRPr>
          </a:p>
        </p:txBody>
      </p:sp>
    </p:spTree>
    <p:extLst>
      <p:ext uri="{BB962C8B-B14F-4D97-AF65-F5344CB8AC3E}">
        <p14:creationId xmlns:p14="http://schemas.microsoft.com/office/powerpoint/2010/main" val="2528589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ection Title">
    <p:spTree>
      <p:nvGrpSpPr>
        <p:cNvPr id="1" name=""/>
        <p:cNvGrpSpPr/>
        <p:nvPr/>
      </p:nvGrpSpPr>
      <p:grpSpPr>
        <a:xfrm>
          <a:off x="0" y="0"/>
          <a:ext cx="0" cy="0"/>
          <a:chOff x="0" y="0"/>
          <a:chExt cx="0" cy="0"/>
        </a:xfrm>
      </p:grpSpPr>
      <p:sp>
        <p:nvSpPr>
          <p:cNvPr id="14" name="Rectangle 13"/>
          <p:cNvSpPr/>
          <p:nvPr userDrawn="1"/>
        </p:nvSpPr>
        <p:spPr>
          <a:xfrm>
            <a:off x="0" y="4762306"/>
            <a:ext cx="6858000" cy="3811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endParaRPr lang="en-US" sz="1400">
              <a:solidFill>
                <a:prstClr val="white"/>
              </a:solidFill>
            </a:endParaRPr>
          </a:p>
        </p:txBody>
      </p:sp>
      <p:sp>
        <p:nvSpPr>
          <p:cNvPr id="12" name="Picture Placeholder 5"/>
          <p:cNvSpPr>
            <a:spLocks noGrp="1"/>
          </p:cNvSpPr>
          <p:nvPr>
            <p:ph type="pic" sz="quarter" idx="10" hasCustomPrompt="1"/>
          </p:nvPr>
        </p:nvSpPr>
        <p:spPr>
          <a:xfrm>
            <a:off x="0" y="0"/>
            <a:ext cx="6858000" cy="5143500"/>
          </a:xfrm>
          <a:prstGeom prst="rect">
            <a:avLst/>
          </a:prstGeom>
        </p:spPr>
        <p:txBody>
          <a:bodyPr lIns="68580" tIns="34290" rIns="68580" bIns="34290" anchor="t"/>
          <a:lstStyle>
            <a:lvl1pPr marL="0" indent="0" algn="ctr">
              <a:buNone/>
              <a:defRPr/>
            </a:lvl1pPr>
          </a:lstStyle>
          <a:p>
            <a:pPr lvl="0"/>
            <a:r>
              <a:rPr lang="en-US" dirty="0" smtClean="0"/>
              <a:t>Insert Image</a:t>
            </a:r>
          </a:p>
        </p:txBody>
      </p:sp>
      <p:sp>
        <p:nvSpPr>
          <p:cNvPr id="7" name="Text Placeholder 12"/>
          <p:cNvSpPr>
            <a:spLocks noGrp="1"/>
          </p:cNvSpPr>
          <p:nvPr>
            <p:ph type="body" sz="quarter" idx="13" hasCustomPrompt="1"/>
          </p:nvPr>
        </p:nvSpPr>
        <p:spPr>
          <a:xfrm>
            <a:off x="654304" y="3947727"/>
            <a:ext cx="5012270" cy="647100"/>
          </a:xfrm>
          <a:prstGeom prst="rect">
            <a:avLst/>
          </a:prstGeom>
          <a:solidFill>
            <a:srgbClr val="88C341"/>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1" indent="0">
              <a:buNone/>
              <a:defRPr sz="3800" b="0" i="0" cap="all">
                <a:latin typeface="Arial Black"/>
                <a:cs typeface="Arial Black"/>
              </a:defRPr>
            </a:lvl2pPr>
            <a:lvl3pPr marL="685783" indent="0">
              <a:buNone/>
              <a:defRPr sz="3800" b="0" i="0" cap="all">
                <a:latin typeface="Arial Black"/>
                <a:cs typeface="Arial Black"/>
              </a:defRPr>
            </a:lvl3pPr>
            <a:lvl4pPr marL="1028674"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dirty="0" smtClean="0"/>
              <a:t>And Line 3 Here</a:t>
            </a:r>
            <a:endParaRPr lang="en-US" dirty="0"/>
          </a:p>
        </p:txBody>
      </p:sp>
      <p:sp>
        <p:nvSpPr>
          <p:cNvPr id="13" name="Text Placeholder 12"/>
          <p:cNvSpPr>
            <a:spLocks noGrp="1"/>
          </p:cNvSpPr>
          <p:nvPr>
            <p:ph type="body" sz="quarter" idx="11" hasCustomPrompt="1"/>
          </p:nvPr>
        </p:nvSpPr>
        <p:spPr>
          <a:xfrm>
            <a:off x="654305" y="3394370"/>
            <a:ext cx="3688189" cy="647100"/>
          </a:xfrm>
          <a:prstGeom prst="rect">
            <a:avLst/>
          </a:prstGeom>
          <a:solidFill>
            <a:srgbClr val="88C341"/>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1" indent="0">
              <a:buNone/>
              <a:defRPr sz="3800" b="0" i="0" cap="all">
                <a:latin typeface="Arial Black"/>
                <a:cs typeface="Arial Black"/>
              </a:defRPr>
            </a:lvl2pPr>
            <a:lvl3pPr marL="685783" indent="0">
              <a:buNone/>
              <a:defRPr sz="3800" b="0" i="0" cap="all">
                <a:latin typeface="Arial Black"/>
                <a:cs typeface="Arial Black"/>
              </a:defRPr>
            </a:lvl3pPr>
            <a:lvl4pPr marL="1028674"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dirty="0" smtClean="0"/>
              <a:t>Line 2 Here</a:t>
            </a:r>
            <a:endParaRPr lang="en-US" dirty="0"/>
          </a:p>
        </p:txBody>
      </p:sp>
      <p:sp>
        <p:nvSpPr>
          <p:cNvPr id="2" name="Title 1"/>
          <p:cNvSpPr>
            <a:spLocks noGrp="1"/>
          </p:cNvSpPr>
          <p:nvPr>
            <p:ph type="title" hasCustomPrompt="1"/>
          </p:nvPr>
        </p:nvSpPr>
        <p:spPr>
          <a:xfrm>
            <a:off x="654304" y="2869953"/>
            <a:ext cx="4148251" cy="647100"/>
          </a:xfrm>
          <a:prstGeom prst="rect">
            <a:avLst/>
          </a:prstGeom>
          <a:solidFill>
            <a:srgbClr val="88C341"/>
          </a:solidFill>
          <a:ln>
            <a:noFill/>
          </a:ln>
        </p:spPr>
        <p:txBody>
          <a:bodyPr wrap="none" lIns="137160" tIns="27432" rIns="137160" bIns="34290" anchor="t">
            <a:spAutoFit/>
          </a:bodyPr>
          <a:lstStyle>
            <a:lvl1pPr algn="l">
              <a:defRPr sz="3800" b="0" cap="all" baseline="0">
                <a:solidFill>
                  <a:srgbClr val="FFFFFF"/>
                </a:solidFill>
              </a:defRPr>
            </a:lvl1pPr>
          </a:lstStyle>
          <a:p>
            <a:r>
              <a:rPr lang="en-US" dirty="0" smtClean="0"/>
              <a:t>Type line 1 here</a:t>
            </a:r>
            <a:endParaRPr lang="en-US" dirty="0"/>
          </a:p>
        </p:txBody>
      </p:sp>
      <p:sp>
        <p:nvSpPr>
          <p:cNvPr id="8" name="Text Placeholder 13"/>
          <p:cNvSpPr txBox="1">
            <a:spLocks/>
          </p:cNvSpPr>
          <p:nvPr userDrawn="1"/>
        </p:nvSpPr>
        <p:spPr>
          <a:xfrm>
            <a:off x="586017" y="2496458"/>
            <a:ext cx="4866085" cy="692498"/>
          </a:xfrm>
          <a:prstGeom prst="rect">
            <a:avLst/>
          </a:prstGeom>
        </p:spPr>
        <p:txBody>
          <a:bodyPr lIns="68580" tIns="34291" rIns="68580" bIns="34291"/>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39C2D7"/>
              </a:buClr>
              <a:buFont typeface="Arial"/>
              <a:buNone/>
            </a:pPr>
            <a:endParaRPr lang="en-US" sz="1500" dirty="0">
              <a:solidFill>
                <a:srgbClr val="464547"/>
              </a:solidFill>
            </a:endParaRPr>
          </a:p>
        </p:txBody>
      </p:sp>
      <p:sp>
        <p:nvSpPr>
          <p:cNvPr id="15" name="Text Placeholder 14"/>
          <p:cNvSpPr>
            <a:spLocks noGrp="1"/>
          </p:cNvSpPr>
          <p:nvPr>
            <p:ph type="body" sz="quarter" idx="14" hasCustomPrompt="1"/>
          </p:nvPr>
        </p:nvSpPr>
        <p:spPr>
          <a:xfrm>
            <a:off x="649972" y="2457129"/>
            <a:ext cx="3727752" cy="284693"/>
          </a:xfrm>
          <a:prstGeom prst="rect">
            <a:avLst/>
          </a:prstGeom>
          <a:solidFill>
            <a:srgbClr val="88C341"/>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smtClean="0"/>
              <a:t>OPTIONAL EYEBROW HEADER HERE</a:t>
            </a:r>
            <a:endParaRPr lang="en-US" dirty="0"/>
          </a:p>
        </p:txBody>
      </p:sp>
    </p:spTree>
    <p:extLst>
      <p:ext uri="{BB962C8B-B14F-4D97-AF65-F5344CB8AC3E}">
        <p14:creationId xmlns:p14="http://schemas.microsoft.com/office/powerpoint/2010/main" val="29536862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Section Title">
    <p:spTree>
      <p:nvGrpSpPr>
        <p:cNvPr id="1" name=""/>
        <p:cNvGrpSpPr/>
        <p:nvPr/>
      </p:nvGrpSpPr>
      <p:grpSpPr>
        <a:xfrm>
          <a:off x="0" y="0"/>
          <a:ext cx="0" cy="0"/>
          <a:chOff x="0" y="0"/>
          <a:chExt cx="0" cy="0"/>
        </a:xfrm>
      </p:grpSpPr>
      <p:pic>
        <p:nvPicPr>
          <p:cNvPr id="10" name="Picture Placeholder 6" descr="Pattern_pp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025" y="-11545"/>
            <a:ext cx="5173579" cy="5173578"/>
          </a:xfrm>
          <a:prstGeom prst="rect">
            <a:avLst/>
          </a:prstGeom>
        </p:spPr>
      </p:pic>
      <p:pic>
        <p:nvPicPr>
          <p:cNvPr id="16" name="Picture Placeholder 6" descr="Pattern_ppt.jpg"/>
          <p:cNvPicPr>
            <a:picLocks noChangeAspect="1"/>
          </p:cNvPicPr>
          <p:nvPr userDrawn="1"/>
        </p:nvPicPr>
        <p:blipFill rotWithShape="1">
          <a:blip r:embed="rId2">
            <a:extLst>
              <a:ext uri="{28A0092B-C50C-407E-A947-70E740481C1C}">
                <a14:useLocalDpi xmlns:a14="http://schemas.microsoft.com/office/drawing/2010/main" val="0"/>
              </a:ext>
            </a:extLst>
          </a:blip>
          <a:srcRect r="66102"/>
          <a:stretch/>
        </p:blipFill>
        <p:spPr>
          <a:xfrm>
            <a:off x="5143502" y="-11545"/>
            <a:ext cx="1753720" cy="5173578"/>
          </a:xfrm>
          <a:prstGeom prst="rect">
            <a:avLst/>
          </a:prstGeom>
        </p:spPr>
      </p:pic>
      <p:sp>
        <p:nvSpPr>
          <p:cNvPr id="7" name="Text Placeholder 12"/>
          <p:cNvSpPr>
            <a:spLocks noGrp="1"/>
          </p:cNvSpPr>
          <p:nvPr>
            <p:ph type="body" sz="quarter" idx="13" hasCustomPrompt="1"/>
          </p:nvPr>
        </p:nvSpPr>
        <p:spPr>
          <a:xfrm>
            <a:off x="654304" y="3947727"/>
            <a:ext cx="5012270" cy="647100"/>
          </a:xfrm>
          <a:prstGeom prst="rect">
            <a:avLst/>
          </a:prstGeom>
          <a:solidFill>
            <a:srgbClr val="88C341"/>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1" indent="0">
              <a:buNone/>
              <a:defRPr sz="3800" b="0" i="0" cap="all">
                <a:latin typeface="Arial Black"/>
                <a:cs typeface="Arial Black"/>
              </a:defRPr>
            </a:lvl2pPr>
            <a:lvl3pPr marL="685783" indent="0">
              <a:buNone/>
              <a:defRPr sz="3800" b="0" i="0" cap="all">
                <a:latin typeface="Arial Black"/>
                <a:cs typeface="Arial Black"/>
              </a:defRPr>
            </a:lvl3pPr>
            <a:lvl4pPr marL="1028674"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dirty="0" smtClean="0"/>
              <a:t>And Line 3 Here</a:t>
            </a:r>
            <a:endParaRPr lang="en-US" dirty="0"/>
          </a:p>
        </p:txBody>
      </p:sp>
      <p:sp>
        <p:nvSpPr>
          <p:cNvPr id="13" name="Text Placeholder 12"/>
          <p:cNvSpPr>
            <a:spLocks noGrp="1"/>
          </p:cNvSpPr>
          <p:nvPr>
            <p:ph type="body" sz="quarter" idx="11" hasCustomPrompt="1"/>
          </p:nvPr>
        </p:nvSpPr>
        <p:spPr>
          <a:xfrm>
            <a:off x="654305" y="3394370"/>
            <a:ext cx="3688189" cy="647100"/>
          </a:xfrm>
          <a:prstGeom prst="rect">
            <a:avLst/>
          </a:prstGeom>
          <a:solidFill>
            <a:srgbClr val="88C341"/>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1" indent="0">
              <a:buNone/>
              <a:defRPr sz="3800" b="0" i="0" cap="all">
                <a:latin typeface="Arial Black"/>
                <a:cs typeface="Arial Black"/>
              </a:defRPr>
            </a:lvl2pPr>
            <a:lvl3pPr marL="685783" indent="0">
              <a:buNone/>
              <a:defRPr sz="3800" b="0" i="0" cap="all">
                <a:latin typeface="Arial Black"/>
                <a:cs typeface="Arial Black"/>
              </a:defRPr>
            </a:lvl3pPr>
            <a:lvl4pPr marL="1028674"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dirty="0" smtClean="0"/>
              <a:t>Line 2 Here</a:t>
            </a:r>
            <a:endParaRPr lang="en-US" dirty="0"/>
          </a:p>
        </p:txBody>
      </p:sp>
      <p:sp>
        <p:nvSpPr>
          <p:cNvPr id="2" name="Title 1"/>
          <p:cNvSpPr>
            <a:spLocks noGrp="1"/>
          </p:cNvSpPr>
          <p:nvPr>
            <p:ph type="title" hasCustomPrompt="1"/>
          </p:nvPr>
        </p:nvSpPr>
        <p:spPr>
          <a:xfrm>
            <a:off x="654304" y="2869953"/>
            <a:ext cx="4148251" cy="647100"/>
          </a:xfrm>
          <a:prstGeom prst="rect">
            <a:avLst/>
          </a:prstGeom>
          <a:solidFill>
            <a:srgbClr val="88C341"/>
          </a:solidFill>
          <a:ln>
            <a:noFill/>
          </a:ln>
        </p:spPr>
        <p:txBody>
          <a:bodyPr wrap="none" lIns="137160" tIns="27432" rIns="137160" bIns="34290" anchor="t">
            <a:spAutoFit/>
          </a:bodyPr>
          <a:lstStyle>
            <a:lvl1pPr algn="l">
              <a:defRPr sz="3800" b="0" cap="all" baseline="0">
                <a:solidFill>
                  <a:srgbClr val="FFFFFF"/>
                </a:solidFill>
              </a:defRPr>
            </a:lvl1pPr>
          </a:lstStyle>
          <a:p>
            <a:r>
              <a:rPr lang="en-US" dirty="0" smtClean="0"/>
              <a:t>Type line 1 here</a:t>
            </a:r>
            <a:endParaRPr lang="en-US" dirty="0"/>
          </a:p>
        </p:txBody>
      </p:sp>
      <p:sp>
        <p:nvSpPr>
          <p:cNvPr id="8" name="Text Placeholder 13"/>
          <p:cNvSpPr txBox="1">
            <a:spLocks/>
          </p:cNvSpPr>
          <p:nvPr userDrawn="1"/>
        </p:nvSpPr>
        <p:spPr>
          <a:xfrm>
            <a:off x="586017" y="2496458"/>
            <a:ext cx="4866085" cy="692498"/>
          </a:xfrm>
          <a:prstGeom prst="rect">
            <a:avLst/>
          </a:prstGeom>
        </p:spPr>
        <p:txBody>
          <a:bodyPr lIns="68580" tIns="34291" rIns="68580" bIns="34291"/>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39C2D7"/>
              </a:buClr>
              <a:buFont typeface="Arial"/>
              <a:buNone/>
            </a:pPr>
            <a:endParaRPr lang="en-US" sz="1500" dirty="0">
              <a:solidFill>
                <a:srgbClr val="464547"/>
              </a:solidFill>
            </a:endParaRPr>
          </a:p>
        </p:txBody>
      </p:sp>
      <p:sp>
        <p:nvSpPr>
          <p:cNvPr id="15" name="Text Placeholder 14"/>
          <p:cNvSpPr>
            <a:spLocks noGrp="1"/>
          </p:cNvSpPr>
          <p:nvPr>
            <p:ph type="body" sz="quarter" idx="14" hasCustomPrompt="1"/>
          </p:nvPr>
        </p:nvSpPr>
        <p:spPr>
          <a:xfrm>
            <a:off x="649972" y="2457129"/>
            <a:ext cx="3727752" cy="284693"/>
          </a:xfrm>
          <a:prstGeom prst="rect">
            <a:avLst/>
          </a:prstGeom>
          <a:solidFill>
            <a:srgbClr val="88C341"/>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smtClean="0"/>
              <a:t>OPTIONAL EYEBROW HEADER HERE</a:t>
            </a:r>
            <a:endParaRPr lang="en-US" dirty="0"/>
          </a:p>
        </p:txBody>
      </p:sp>
    </p:spTree>
    <p:extLst>
      <p:ext uri="{BB962C8B-B14F-4D97-AF65-F5344CB8AC3E}">
        <p14:creationId xmlns:p14="http://schemas.microsoft.com/office/powerpoint/2010/main" val="36669934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Background Slide">
    <p:spTree>
      <p:nvGrpSpPr>
        <p:cNvPr id="1" name=""/>
        <p:cNvGrpSpPr/>
        <p:nvPr/>
      </p:nvGrpSpPr>
      <p:grpSpPr>
        <a:xfrm>
          <a:off x="0" y="0"/>
          <a:ext cx="0" cy="0"/>
          <a:chOff x="0" y="0"/>
          <a:chExt cx="0" cy="0"/>
        </a:xfrm>
      </p:grpSpPr>
      <p:sp>
        <p:nvSpPr>
          <p:cNvPr id="5" name="Rectangle 4"/>
          <p:cNvSpPr/>
          <p:nvPr userDrawn="1"/>
        </p:nvSpPr>
        <p:spPr>
          <a:xfrm>
            <a:off x="0" y="0"/>
            <a:ext cx="6858000" cy="5143500"/>
          </a:xfrm>
          <a:prstGeom prst="rect">
            <a:avLst/>
          </a:prstGeom>
          <a:solidFill>
            <a:srgbClr val="88C341"/>
          </a:solidFill>
          <a:ln>
            <a:noFill/>
          </a:ln>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lnSpc>
                <a:spcPct val="85000"/>
              </a:lnSpc>
            </a:pPr>
            <a:endParaRPr lang="en-US" sz="1400" dirty="0">
              <a:solidFill>
                <a:prstClr val="white"/>
              </a:solidFill>
            </a:endParaRPr>
          </a:p>
        </p:txBody>
      </p:sp>
      <p:sp>
        <p:nvSpPr>
          <p:cNvPr id="6" name="Text Placeholder 2"/>
          <p:cNvSpPr>
            <a:spLocks noGrp="1"/>
          </p:cNvSpPr>
          <p:nvPr>
            <p:ph idx="1" hasCustomPrompt="1"/>
          </p:nvPr>
        </p:nvSpPr>
        <p:spPr>
          <a:xfrm>
            <a:off x="469900" y="2398060"/>
            <a:ext cx="5680871" cy="2191404"/>
          </a:xfrm>
          <a:prstGeom prst="rect">
            <a:avLst/>
          </a:prstGeom>
        </p:spPr>
        <p:txBody>
          <a:bodyPr vert="horz" lIns="68580" tIns="34290" rIns="68580" bIns="34290" rtlCol="0">
            <a:noAutofit/>
          </a:bodyPr>
          <a:lstStyle>
            <a:lvl1pPr marL="0" indent="0">
              <a:lnSpc>
                <a:spcPct val="85000"/>
              </a:lnSpc>
              <a:spcBef>
                <a:spcPts val="0"/>
              </a:spcBef>
              <a:buFontTx/>
              <a:buNone/>
              <a:defRPr sz="3400">
                <a:solidFill>
                  <a:schemeClr val="bg1"/>
                </a:solidFill>
                <a:latin typeface="Arial Black"/>
                <a:cs typeface="Arial Black"/>
              </a:defRPr>
            </a:lvl1pPr>
            <a:lvl2pPr>
              <a:defRPr sz="1200"/>
            </a:lvl2pPr>
            <a:lvl3pPr>
              <a:defRPr sz="1200"/>
            </a:lvl3pPr>
            <a:lvl4pPr>
              <a:defRPr sz="1200"/>
            </a:lvl4pPr>
            <a:lvl5pPr>
              <a:defRPr sz="1200"/>
            </a:lvl5pPr>
          </a:lstStyle>
          <a:p>
            <a:pPr lvl="0"/>
            <a:r>
              <a:rPr lang="en-US" dirty="0" smtClean="0"/>
              <a:t>CLICK TO ADD HEADLINE</a:t>
            </a:r>
          </a:p>
        </p:txBody>
      </p:sp>
    </p:spTree>
    <p:extLst>
      <p:ext uri="{BB962C8B-B14F-4D97-AF65-F5344CB8AC3E}">
        <p14:creationId xmlns:p14="http://schemas.microsoft.com/office/powerpoint/2010/main" val="2050748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6858000" cy="5143500"/>
          </a:xfrm>
          <a:prstGeom prst="rect">
            <a:avLst/>
          </a:prstGeom>
        </p:spPr>
        <p:txBody>
          <a:bodyPr vert="horz" lIns="68580" tIns="34290" rIns="68580" bIns="34290" anchor="ctr"/>
          <a:lstStyle>
            <a:lvl1pPr marL="0" indent="0" algn="ctr">
              <a:buNone/>
              <a:defRPr/>
            </a:lvl1pPr>
          </a:lstStyle>
          <a:p>
            <a:r>
              <a:rPr lang="en-US" dirty="0" smtClean="0"/>
              <a:t>Background Image</a:t>
            </a:r>
            <a:endParaRPr lang="en-US" dirty="0"/>
          </a:p>
        </p:txBody>
      </p:sp>
      <p:sp>
        <p:nvSpPr>
          <p:cNvPr id="3" name="Text Placeholder 4"/>
          <p:cNvSpPr>
            <a:spLocks noGrp="1"/>
          </p:cNvSpPr>
          <p:nvPr>
            <p:ph type="body" sz="quarter" idx="15" hasCustomPrompt="1"/>
          </p:nvPr>
        </p:nvSpPr>
        <p:spPr>
          <a:xfrm>
            <a:off x="473870" y="1556686"/>
            <a:ext cx="5182791" cy="1078757"/>
          </a:xfrm>
          <a:prstGeom prst="rect">
            <a:avLst/>
          </a:prstGeom>
        </p:spPr>
        <p:txBody>
          <a:bodyPr lIns="68580" tIns="34290" rIns="68580" bIns="34290">
            <a:spAutoFit/>
          </a:bodyPr>
          <a:lstStyle>
            <a:lvl1pPr marL="0" indent="0">
              <a:lnSpc>
                <a:spcPct val="80000"/>
              </a:lnSpc>
              <a:spcBef>
                <a:spcPts val="0"/>
              </a:spcBef>
              <a:buNone/>
              <a:defRPr sz="4100" spc="-151">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smtClean="0"/>
              <a:t>CLICK TO ADD TITLE</a:t>
            </a:r>
          </a:p>
        </p:txBody>
      </p:sp>
      <p:sp>
        <p:nvSpPr>
          <p:cNvPr id="4" name="Text Placeholder 7"/>
          <p:cNvSpPr>
            <a:spLocks noGrp="1"/>
          </p:cNvSpPr>
          <p:nvPr>
            <p:ph type="body" sz="quarter" idx="16" hasCustomPrompt="1"/>
          </p:nvPr>
        </p:nvSpPr>
        <p:spPr>
          <a:xfrm>
            <a:off x="495301" y="3340103"/>
            <a:ext cx="4866085"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smtClean="0"/>
              <a:t>CLICK TO ADD SUBTITLE</a:t>
            </a:r>
            <a:endParaRPr lang="en-US" dirty="0"/>
          </a:p>
        </p:txBody>
      </p:sp>
      <p:sp>
        <p:nvSpPr>
          <p:cNvPr id="5" name="Text Placeholder 11"/>
          <p:cNvSpPr>
            <a:spLocks noGrp="1"/>
          </p:cNvSpPr>
          <p:nvPr>
            <p:ph type="body" sz="quarter" idx="17" hasCustomPrompt="1"/>
          </p:nvPr>
        </p:nvSpPr>
        <p:spPr>
          <a:xfrm>
            <a:off x="495300" y="4094617"/>
            <a:ext cx="2737247" cy="279797"/>
          </a:xfrm>
          <a:prstGeom prst="rect">
            <a:avLst/>
          </a:prstGeom>
        </p:spPr>
        <p:txBody>
          <a:bodyPr lIns="68580" tIns="34290" rIns="68580" bIns="34290">
            <a:normAutofit/>
          </a:bodyPr>
          <a:lstStyle>
            <a:lvl1pPr marL="0" indent="0">
              <a:buNone/>
              <a:defRPr sz="1400" baseline="0">
                <a:solidFill>
                  <a:schemeClr val="accent4"/>
                </a:solidFill>
              </a:defRPr>
            </a:lvl1pPr>
          </a:lstStyle>
          <a:p>
            <a:pPr lvl="0"/>
            <a:r>
              <a:rPr lang="en-US" dirty="0" smtClean="0"/>
              <a:t>MONTH DATE, YEAR</a:t>
            </a:r>
            <a:endParaRPr lang="en-US" dirty="0"/>
          </a:p>
        </p:txBody>
      </p:sp>
      <p:sp>
        <p:nvSpPr>
          <p:cNvPr id="7" name="Picture Placeholder 2"/>
          <p:cNvSpPr>
            <a:spLocks noGrp="1"/>
          </p:cNvSpPr>
          <p:nvPr>
            <p:ph type="pic" sz="quarter" idx="19" hasCustomPrompt="1"/>
          </p:nvPr>
        </p:nvSpPr>
        <p:spPr>
          <a:xfrm>
            <a:off x="470911" y="504829"/>
            <a:ext cx="932627"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Tree>
    <p:extLst>
      <p:ext uri="{BB962C8B-B14F-4D97-AF65-F5344CB8AC3E}">
        <p14:creationId xmlns:p14="http://schemas.microsoft.com/office/powerpoint/2010/main" val="342547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149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117709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 with Subhead">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270272" y="1332311"/>
            <a:ext cx="6247209" cy="3147325"/>
          </a:xfrm>
          <a:prstGeom prst="rect">
            <a:avLst/>
          </a:prstGeom>
        </p:spPr>
        <p:txBody>
          <a:bodyPr vert="horz" lIns="68580" tIns="34290" rIns="68580" bIns="34290" rtlCol="0">
            <a:normAutofit/>
          </a:bodyPr>
          <a:lstStyle>
            <a:lvl1pPr marL="130299" marR="0" indent="-130299" algn="l" defTabSz="342891" rtl="0" eaLnBrk="1" fontAlgn="auto" latinLnBrk="0" hangingPunct="1">
              <a:lnSpc>
                <a:spcPct val="120000"/>
              </a:lnSpc>
              <a:spcBef>
                <a:spcPts val="0"/>
              </a:spcBef>
              <a:spcAft>
                <a:spcPts val="751"/>
              </a:spcAft>
              <a:buClr>
                <a:schemeClr val="accent4"/>
              </a:buClr>
              <a:buSzTx/>
              <a:buFont typeface="Arial"/>
              <a:buChar char="•"/>
              <a:tabLst/>
              <a:defRPr sz="14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6" name="Text Placeholder 6"/>
          <p:cNvSpPr>
            <a:spLocks noGrp="1"/>
          </p:cNvSpPr>
          <p:nvPr>
            <p:ph type="body" sz="quarter" idx="11"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9" name="Text Placeholder 2"/>
          <p:cNvSpPr>
            <a:spLocks noGrp="1"/>
          </p:cNvSpPr>
          <p:nvPr>
            <p:ph type="body" sz="quarter" idx="12" hasCustomPrompt="1"/>
          </p:nvPr>
        </p:nvSpPr>
        <p:spPr>
          <a:xfrm>
            <a:off x="313612" y="987552"/>
            <a:ext cx="1489831" cy="264688"/>
          </a:xfrm>
          <a:prstGeom prst="rect">
            <a:avLst/>
          </a:prstGeom>
          <a:solidFill>
            <a:srgbClr val="88C341"/>
          </a:solidFill>
          <a:ln>
            <a:noFill/>
          </a:ln>
        </p:spPr>
        <p:txBody>
          <a:bodyPr wrap="none" lIns="68580" tIns="54864" rIns="68580" bIns="54864" anchor="ctr" anchorCtr="0">
            <a:spAutoFit/>
          </a:bodyPr>
          <a:lstStyle>
            <a:lvl1pPr marL="0" indent="0" algn="l">
              <a:spcBef>
                <a:spcPts val="0"/>
              </a:spcBef>
              <a:buNone/>
              <a:defRPr sz="1000">
                <a:solidFill>
                  <a:schemeClr val="bg1"/>
                </a:solidFill>
                <a:latin typeface="Arial Black"/>
                <a:cs typeface="Arial Black"/>
              </a:defRPr>
            </a:lvl1pPr>
          </a:lstStyle>
          <a:p>
            <a:pPr lvl="0"/>
            <a:r>
              <a:rPr lang="en-US" dirty="0" smtClean="0"/>
              <a:t>TITLE TO GO HERE</a:t>
            </a:r>
            <a:endParaRPr lang="en-US" dirty="0"/>
          </a:p>
        </p:txBody>
      </p:sp>
    </p:spTree>
    <p:extLst>
      <p:ext uri="{BB962C8B-B14F-4D97-AF65-F5344CB8AC3E}">
        <p14:creationId xmlns:p14="http://schemas.microsoft.com/office/powerpoint/2010/main" val="2238060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Grid">
    <p:spTree>
      <p:nvGrpSpPr>
        <p:cNvPr id="1" name=""/>
        <p:cNvGrpSpPr/>
        <p:nvPr/>
      </p:nvGrpSpPr>
      <p:grpSpPr>
        <a:xfrm>
          <a:off x="0" y="0"/>
          <a:ext cx="0" cy="0"/>
          <a:chOff x="0" y="0"/>
          <a:chExt cx="0" cy="0"/>
        </a:xfrm>
      </p:grpSpPr>
      <p:cxnSp>
        <p:nvCxnSpPr>
          <p:cNvPr id="3" name="Straight Connector 2"/>
          <p:cNvCxnSpPr/>
          <p:nvPr userDrawn="1"/>
        </p:nvCxnSpPr>
        <p:spPr>
          <a:xfrm flipV="1">
            <a:off x="2286000" y="696243"/>
            <a:ext cx="0" cy="4152848"/>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userDrawn="1"/>
        </p:nvCxnSpPr>
        <p:spPr>
          <a:xfrm flipV="1">
            <a:off x="4572000" y="696243"/>
            <a:ext cx="0" cy="4152848"/>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5" name="Text Placeholder 6"/>
          <p:cNvSpPr>
            <a:spLocks noGrp="1"/>
          </p:cNvSpPr>
          <p:nvPr userDrawn="1">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cxnSp>
        <p:nvCxnSpPr>
          <p:cNvPr id="4" name="Straight Connector 3"/>
          <p:cNvCxnSpPr/>
          <p:nvPr userDrawn="1"/>
        </p:nvCxnSpPr>
        <p:spPr>
          <a:xfrm flipH="1">
            <a:off x="0" y="2800350"/>
            <a:ext cx="6858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731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270272" y="1079898"/>
            <a:ext cx="6254496" cy="3383280"/>
          </a:xfrm>
          <a:prstGeom prst="rect">
            <a:avLst/>
          </a:prstGeom>
        </p:spPr>
        <p:txBody>
          <a:bodyPr vert="horz" lIns="68580" tIns="34290" rIns="68580" bIns="34290" rtlCol="0">
            <a:normAutofit/>
          </a:bodyPr>
          <a:lstStyle>
            <a:lvl1pPr marL="130299" marR="0" indent="-130299" algn="l" defTabSz="342891" rtl="0" eaLnBrk="1" fontAlgn="auto" latinLnBrk="0" hangingPunct="1">
              <a:lnSpc>
                <a:spcPct val="120000"/>
              </a:lnSpc>
              <a:spcBef>
                <a:spcPts val="0"/>
              </a:spcBef>
              <a:spcAft>
                <a:spcPts val="751"/>
              </a:spcAft>
              <a:buClr>
                <a:schemeClr val="accent4"/>
              </a:buClr>
              <a:buSzTx/>
              <a:buFont typeface="Arial"/>
              <a:buChar char="•"/>
              <a:tabLst/>
              <a:defRPr sz="1400" baseline="0">
                <a:solidFill>
                  <a:schemeClr val="tx1"/>
                </a:solidFill>
              </a:defRPr>
            </a:lvl1pPr>
            <a:lvl2pPr marL="557199" indent="-214308">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7"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64356" y="1079898"/>
            <a:ext cx="6249555" cy="3167063"/>
          </a:xfrm>
          <a:prstGeom prst="rect">
            <a:avLst/>
          </a:prstGeom>
        </p:spPr>
        <p:txBody>
          <a:bodyPr lIns="68580" tIns="34290" rIns="68580" bIns="34290">
            <a:noAutofit/>
          </a:bodyPr>
          <a:lstStyle>
            <a:lvl1pPr marL="342891" indent="-342891">
              <a:lnSpc>
                <a:spcPts val="1800"/>
              </a:lnSpc>
              <a:spcBef>
                <a:spcPts val="0"/>
              </a:spcBef>
              <a:spcAft>
                <a:spcPts val="1800"/>
              </a:spcAft>
              <a:buSzPct val="140000"/>
              <a:buFont typeface="+mj-lt"/>
              <a:buAutoNum type="arabicPeriod"/>
              <a:defRPr sz="1500" baseline="0"/>
            </a:lvl1pPr>
            <a:lvl2pPr>
              <a:defRPr sz="1400"/>
            </a:lvl2pPr>
            <a:lvl3pPr>
              <a:defRPr sz="1200"/>
            </a:lvl3pPr>
            <a:lvl4pPr>
              <a:defRPr sz="1000"/>
            </a:lvl4pPr>
            <a:lvl5pPr>
              <a:defRPr sz="800"/>
            </a:lvl5pPr>
            <a:lvl6pPr>
              <a:defRPr sz="1500"/>
            </a:lvl6pPr>
            <a:lvl7pPr>
              <a:defRPr sz="1500"/>
            </a:lvl7pPr>
            <a:lvl8pPr>
              <a:defRPr sz="1500"/>
            </a:lvl8pPr>
            <a:lvl9pPr>
              <a:defRPr sz="1500"/>
            </a:lvl9pPr>
          </a:lstStyle>
          <a:p>
            <a:pPr lvl="0"/>
            <a:r>
              <a:rPr lang="en-US" dirty="0" smtClean="0"/>
              <a:t>Click to add numbered list</a:t>
            </a:r>
          </a:p>
          <a:p>
            <a:pPr lvl="0"/>
            <a:r>
              <a:rPr lang="en-US" dirty="0" smtClean="0"/>
              <a:t>Click to add numbered list</a:t>
            </a:r>
          </a:p>
          <a:p>
            <a:pPr lvl="0"/>
            <a:r>
              <a:rPr lang="en-US" dirty="0" smtClean="0"/>
              <a:t>Click to add numbered list</a:t>
            </a:r>
          </a:p>
          <a:p>
            <a:pPr lvl="0"/>
            <a:r>
              <a:rPr lang="en-US" dirty="0" smtClean="0"/>
              <a:t>Click to add numbered list</a:t>
            </a:r>
          </a:p>
        </p:txBody>
      </p:sp>
      <p:sp>
        <p:nvSpPr>
          <p:cNvPr id="5"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357373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1" y="4856480"/>
            <a:ext cx="6866405"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endParaRPr lang="en-US" sz="1400" dirty="0"/>
          </a:p>
        </p:txBody>
      </p:sp>
      <p:sp>
        <p:nvSpPr>
          <p:cNvPr id="3" name="TextBox 2"/>
          <p:cNvSpPr txBox="1"/>
          <p:nvPr userDrawn="1"/>
        </p:nvSpPr>
        <p:spPr>
          <a:xfrm>
            <a:off x="5565835" y="4900041"/>
            <a:ext cx="1120140" cy="192362"/>
          </a:xfrm>
          <a:prstGeom prst="rect">
            <a:avLst/>
          </a:prstGeom>
          <a:noFill/>
        </p:spPr>
        <p:txBody>
          <a:bodyPr wrap="square" lIns="68580" tIns="34291" rIns="68580" bIns="34291"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dirty="0">
              <a:solidFill>
                <a:srgbClr val="CCCCCC"/>
              </a:solidFill>
              <a:latin typeface="Trebuchet MS"/>
              <a:cs typeface="Trebuchet MS"/>
            </a:endParaRPr>
          </a:p>
        </p:txBody>
      </p:sp>
      <p:sp>
        <p:nvSpPr>
          <p:cNvPr id="4" name="TextBox 3"/>
          <p:cNvSpPr txBox="1"/>
          <p:nvPr userDrawn="1"/>
        </p:nvSpPr>
        <p:spPr>
          <a:xfrm>
            <a:off x="1195639" y="4926579"/>
            <a:ext cx="1737360" cy="161585"/>
          </a:xfrm>
          <a:prstGeom prst="rect">
            <a:avLst/>
          </a:prstGeom>
          <a:noFill/>
        </p:spPr>
        <p:txBody>
          <a:bodyPr wrap="square" lIns="68580" tIns="34291" rIns="68580" bIns="34291" rtlCol="0">
            <a:spAutoFit/>
          </a:bodyPr>
          <a:lstStyle/>
          <a:p>
            <a:r>
              <a:rPr lang="en-US" sz="600" b="0" i="0" kern="0" spc="15" dirty="0" smtClean="0">
                <a:solidFill>
                  <a:schemeClr val="accent1"/>
                </a:solidFill>
                <a:latin typeface="Trebuchet MS"/>
                <a:cs typeface="Trebuchet MS"/>
              </a:rPr>
              <a:t>CONFIDENTIAL</a:t>
            </a:r>
            <a:endParaRPr lang="en-US" sz="600" b="0" i="0" kern="0" spc="15" dirty="0">
              <a:solidFill>
                <a:schemeClr val="accent1"/>
              </a:solidFill>
              <a:latin typeface="Trebuchet MS"/>
              <a:cs typeface="Trebuchet MS"/>
            </a:endParaRPr>
          </a:p>
        </p:txBody>
      </p:sp>
      <p:cxnSp>
        <p:nvCxnSpPr>
          <p:cNvPr id="5" name="Straight Connector 4"/>
          <p:cNvCxnSpPr/>
          <p:nvPr userDrawn="1"/>
        </p:nvCxnSpPr>
        <p:spPr>
          <a:xfrm>
            <a:off x="609937"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174169" y="4931436"/>
            <a:ext cx="357188" cy="169417"/>
          </a:xfrm>
          <a:prstGeom prst="rect">
            <a:avLst/>
          </a:prstGeom>
        </p:spPr>
      </p:pic>
      <p:pic>
        <p:nvPicPr>
          <p:cNvPr id="9" name="Picture 8" descr="IT-week-logos_IT-week-knockout.eps"/>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683474" y="4919113"/>
            <a:ext cx="365136" cy="154022"/>
          </a:xfrm>
          <a:prstGeom prst="rect">
            <a:avLst/>
          </a:prstGeom>
        </p:spPr>
      </p:pic>
      <p:cxnSp>
        <p:nvCxnSpPr>
          <p:cNvPr id="10" name="Straight Connector 9"/>
          <p:cNvCxnSpPr/>
          <p:nvPr userDrawn="1"/>
        </p:nvCxnSpPr>
        <p:spPr>
          <a:xfrm>
            <a:off x="1143337"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50" r:id="rId3"/>
    <p:sldLayoutId id="2147483753" r:id="rId4"/>
    <p:sldLayoutId id="2147483755" r:id="rId5"/>
    <p:sldLayoutId id="2147483761" r:id="rId6"/>
    <p:sldLayoutId id="2147483711" r:id="rId7"/>
    <p:sldLayoutId id="2147483749"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 id="2147483787" r:id="rId17"/>
    <p:sldLayoutId id="2147483788" r:id="rId18"/>
    <p:sldLayoutId id="2147483789" r:id="rId19"/>
  </p:sldLayoutIdLst>
  <p:timing>
    <p:tnLst>
      <p:par>
        <p:cTn id="1" dur="indefinite" restart="never" nodeType="tmRoot"/>
      </p:par>
    </p:tnLst>
  </p:timing>
  <p:txStyles>
    <p:titleStyle>
      <a:lvl1pPr algn="ctr" defTabSz="342891" rtl="0" eaLnBrk="1" latinLnBrk="0" hangingPunct="1">
        <a:spcBef>
          <a:spcPct val="0"/>
        </a:spcBef>
        <a:buNone/>
        <a:defRPr sz="3300" kern="1200">
          <a:solidFill>
            <a:schemeClr val="tx1"/>
          </a:solidFill>
          <a:latin typeface="+mj-lt"/>
          <a:ea typeface="+mj-ea"/>
          <a:cs typeface="+mj-cs"/>
        </a:defRPr>
      </a:lvl1pPr>
    </p:titleStyle>
    <p:bodyStyle>
      <a:lvl1pPr marL="257168" indent="-257168" algn="l" defTabSz="342891" rtl="0" eaLnBrk="1" latinLnBrk="0" hangingPunct="1">
        <a:spcBef>
          <a:spcPct val="20000"/>
        </a:spcBef>
        <a:buFont typeface="Arial"/>
        <a:buChar char="•"/>
        <a:defRPr sz="2400" kern="1200">
          <a:solidFill>
            <a:schemeClr val="tx1"/>
          </a:solidFill>
          <a:latin typeface="+mn-lt"/>
          <a:ea typeface="+mn-ea"/>
          <a:cs typeface="+mn-cs"/>
        </a:defRPr>
      </a:lvl1pPr>
      <a:lvl2pPr marL="557199" indent="-214308" algn="l" defTabSz="342891" rtl="0" eaLnBrk="1" latinLnBrk="0" hangingPunct="1">
        <a:spcBef>
          <a:spcPct val="20000"/>
        </a:spcBef>
        <a:buFont typeface="Arial"/>
        <a:buChar char="–"/>
        <a:defRPr sz="2100" kern="1200">
          <a:solidFill>
            <a:schemeClr val="tx1"/>
          </a:solidFill>
          <a:latin typeface="+mn-lt"/>
          <a:ea typeface="+mn-ea"/>
          <a:cs typeface="+mn-cs"/>
        </a:defRPr>
      </a:lvl2pPr>
      <a:lvl3pPr marL="857229" indent="-171446" algn="l" defTabSz="342891" rtl="0" eaLnBrk="1" latinLnBrk="0" hangingPunct="1">
        <a:spcBef>
          <a:spcPct val="20000"/>
        </a:spcBef>
        <a:buFont typeface="Arial"/>
        <a:buChar char="•"/>
        <a:defRPr sz="1800" kern="1200">
          <a:solidFill>
            <a:schemeClr val="tx1"/>
          </a:solidFill>
          <a:latin typeface="+mn-lt"/>
          <a:ea typeface="+mn-ea"/>
          <a:cs typeface="+mn-cs"/>
        </a:defRPr>
      </a:lvl3pPr>
      <a:lvl4pPr marL="1200121" indent="-171446" algn="l" defTabSz="342891" rtl="0" eaLnBrk="1" latinLnBrk="0" hangingPunct="1">
        <a:spcBef>
          <a:spcPct val="20000"/>
        </a:spcBef>
        <a:buFont typeface="Arial"/>
        <a:buChar char="–"/>
        <a:defRPr sz="1500" kern="1200">
          <a:solidFill>
            <a:schemeClr val="tx1"/>
          </a:solidFill>
          <a:latin typeface="+mn-lt"/>
          <a:ea typeface="+mn-ea"/>
          <a:cs typeface="+mn-cs"/>
        </a:defRPr>
      </a:lvl4pPr>
      <a:lvl5pPr marL="1543012" indent="-171446" algn="l" defTabSz="342891" rtl="0" eaLnBrk="1" latinLnBrk="0" hangingPunct="1">
        <a:spcBef>
          <a:spcPct val="20000"/>
        </a:spcBef>
        <a:buFont typeface="Arial"/>
        <a:buChar char="»"/>
        <a:defRPr sz="1500" kern="1200">
          <a:solidFill>
            <a:schemeClr val="tx1"/>
          </a:solidFill>
          <a:latin typeface="+mn-lt"/>
          <a:ea typeface="+mn-ea"/>
          <a:cs typeface="+mn-cs"/>
        </a:defRPr>
      </a:lvl5pPr>
      <a:lvl6pPr marL="1885904" indent="-171446" algn="l" defTabSz="342891"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1"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1" rtl="0" eaLnBrk="1" latinLnBrk="0" hangingPunct="1">
        <a:spcBef>
          <a:spcPct val="20000"/>
        </a:spcBef>
        <a:buFont typeface="Arial"/>
        <a:buChar char="•"/>
        <a:defRPr sz="1500" kern="1200">
          <a:solidFill>
            <a:schemeClr val="tx1"/>
          </a:solidFill>
          <a:latin typeface="+mn-lt"/>
          <a:ea typeface="+mn-ea"/>
          <a:cs typeface="+mn-cs"/>
        </a:defRPr>
      </a:lvl8pPr>
      <a:lvl9pPr marL="2914578" indent="-171446" algn="l" defTabSz="342891"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91" rtl="0" eaLnBrk="1" latinLnBrk="0" hangingPunct="1">
        <a:defRPr sz="1400" kern="1200">
          <a:solidFill>
            <a:schemeClr val="tx1"/>
          </a:solidFill>
          <a:latin typeface="+mn-lt"/>
          <a:ea typeface="+mn-ea"/>
          <a:cs typeface="+mn-cs"/>
        </a:defRPr>
      </a:lvl1pPr>
      <a:lvl2pPr marL="342891" algn="l" defTabSz="342891" rtl="0" eaLnBrk="1" latinLnBrk="0" hangingPunct="1">
        <a:defRPr sz="1400" kern="1200">
          <a:solidFill>
            <a:schemeClr val="tx1"/>
          </a:solidFill>
          <a:latin typeface="+mn-lt"/>
          <a:ea typeface="+mn-ea"/>
          <a:cs typeface="+mn-cs"/>
        </a:defRPr>
      </a:lvl2pPr>
      <a:lvl3pPr marL="685783" algn="l" defTabSz="342891" rtl="0" eaLnBrk="1" latinLnBrk="0" hangingPunct="1">
        <a:defRPr sz="1400" kern="1200">
          <a:solidFill>
            <a:schemeClr val="tx1"/>
          </a:solidFill>
          <a:latin typeface="+mn-lt"/>
          <a:ea typeface="+mn-ea"/>
          <a:cs typeface="+mn-cs"/>
        </a:defRPr>
      </a:lvl3pPr>
      <a:lvl4pPr marL="1028674" algn="l" defTabSz="342891" rtl="0" eaLnBrk="1" latinLnBrk="0" hangingPunct="1">
        <a:defRPr sz="1400" kern="1200">
          <a:solidFill>
            <a:schemeClr val="tx1"/>
          </a:solidFill>
          <a:latin typeface="+mn-lt"/>
          <a:ea typeface="+mn-ea"/>
          <a:cs typeface="+mn-cs"/>
        </a:defRPr>
      </a:lvl4pPr>
      <a:lvl5pPr marL="1371566" algn="l" defTabSz="342891" rtl="0" eaLnBrk="1" latinLnBrk="0" hangingPunct="1">
        <a:defRPr sz="1400" kern="1200">
          <a:solidFill>
            <a:schemeClr val="tx1"/>
          </a:solidFill>
          <a:latin typeface="+mn-lt"/>
          <a:ea typeface="+mn-ea"/>
          <a:cs typeface="+mn-cs"/>
        </a:defRPr>
      </a:lvl5pPr>
      <a:lvl6pPr marL="1714457" algn="l" defTabSz="342891" rtl="0" eaLnBrk="1" latinLnBrk="0" hangingPunct="1">
        <a:defRPr sz="1400" kern="1200">
          <a:solidFill>
            <a:schemeClr val="tx1"/>
          </a:solidFill>
          <a:latin typeface="+mn-lt"/>
          <a:ea typeface="+mn-ea"/>
          <a:cs typeface="+mn-cs"/>
        </a:defRPr>
      </a:lvl6pPr>
      <a:lvl7pPr marL="2057349" algn="l" defTabSz="342891" rtl="0" eaLnBrk="1" latinLnBrk="0" hangingPunct="1">
        <a:defRPr sz="1400" kern="1200">
          <a:solidFill>
            <a:schemeClr val="tx1"/>
          </a:solidFill>
          <a:latin typeface="+mn-lt"/>
          <a:ea typeface="+mn-ea"/>
          <a:cs typeface="+mn-cs"/>
        </a:defRPr>
      </a:lvl7pPr>
      <a:lvl8pPr marL="2400240" algn="l" defTabSz="342891" rtl="0" eaLnBrk="1" latinLnBrk="0" hangingPunct="1">
        <a:defRPr sz="1400" kern="1200">
          <a:solidFill>
            <a:schemeClr val="tx1"/>
          </a:solidFill>
          <a:latin typeface="+mn-lt"/>
          <a:ea typeface="+mn-ea"/>
          <a:cs typeface="+mn-cs"/>
        </a:defRPr>
      </a:lvl8pPr>
      <a:lvl9pPr marL="2743131" algn="l" defTabSz="342891"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Рисунок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334055" cy="4867564"/>
          </a:xfrm>
          <a:prstGeom prst="rect">
            <a:avLst/>
          </a:prstGeom>
        </p:spPr>
      </p:pic>
      <p:sp>
        <p:nvSpPr>
          <p:cNvPr id="3" name="Text Placeholder 2"/>
          <p:cNvSpPr>
            <a:spLocks noGrp="1"/>
          </p:cNvSpPr>
          <p:nvPr>
            <p:ph type="body" sz="quarter" idx="15"/>
          </p:nvPr>
        </p:nvSpPr>
        <p:spPr>
          <a:xfrm>
            <a:off x="3644326" y="1087922"/>
            <a:ext cx="4214523" cy="1260730"/>
          </a:xfrm>
        </p:spPr>
        <p:txBody>
          <a:bodyPr/>
          <a:lstStyle/>
          <a:p>
            <a:r>
              <a:rPr lang="en-US" sz="3200" dirty="0" smtClean="0"/>
              <a:t>Camel</a:t>
            </a:r>
          </a:p>
          <a:p>
            <a:r>
              <a:rPr lang="en-US" sz="3200" dirty="0" smtClean="0"/>
              <a:t>On</a:t>
            </a:r>
          </a:p>
          <a:p>
            <a:r>
              <a:rPr lang="en-US" sz="3200" dirty="0" smtClean="0"/>
              <a:t>Practice</a:t>
            </a:r>
            <a:endParaRPr lang="en-US" sz="3200" dirty="0"/>
          </a:p>
        </p:txBody>
      </p:sp>
      <p:sp>
        <p:nvSpPr>
          <p:cNvPr id="4" name="Text Placeholder 3"/>
          <p:cNvSpPr>
            <a:spLocks noGrp="1"/>
          </p:cNvSpPr>
          <p:nvPr>
            <p:ph type="body" sz="quarter" idx="16"/>
          </p:nvPr>
        </p:nvSpPr>
        <p:spPr>
          <a:xfrm>
            <a:off x="3708747" y="2587161"/>
            <a:ext cx="4085679" cy="284693"/>
          </a:xfrm>
        </p:spPr>
        <p:txBody>
          <a:bodyPr/>
          <a:lstStyle/>
          <a:p>
            <a:r>
              <a:rPr lang="en-US" dirty="0" smtClean="0"/>
              <a:t>VITALI KVIATKOUSKI</a:t>
            </a:r>
            <a:endParaRPr lang="en-US" dirty="0"/>
          </a:p>
        </p:txBody>
      </p:sp>
    </p:spTree>
    <p:extLst>
      <p:ext uri="{BB962C8B-B14F-4D97-AF65-F5344CB8AC3E}">
        <p14:creationId xmlns:p14="http://schemas.microsoft.com/office/powerpoint/2010/main" val="1715862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Error Handling</a:t>
            </a:r>
            <a:endParaRPr lang="en-US" b="1" u="sng" dirty="0"/>
          </a:p>
        </p:txBody>
      </p:sp>
      <p:sp>
        <p:nvSpPr>
          <p:cNvPr id="8" name="Объект 2"/>
          <p:cNvSpPr txBox="1">
            <a:spLocks/>
          </p:cNvSpPr>
          <p:nvPr/>
        </p:nvSpPr>
        <p:spPr>
          <a:xfrm>
            <a:off x="89452" y="699516"/>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182880" marR="0" lvl="0" indent="-182880" algn="l" defTabSz="914400" rtl="0" eaLnBrk="1" fontAlgn="auto" latinLnBrk="0" hangingPunct="1">
              <a:lnSpc>
                <a:spcPct val="120000"/>
              </a:lnSpc>
              <a:spcBef>
                <a:spcPct val="20000"/>
              </a:spcBef>
              <a:spcAft>
                <a:spcPts val="0"/>
              </a:spcAft>
              <a:buClr>
                <a:srgbClr val="4F81BD"/>
              </a:buClr>
              <a:buSzPct val="85000"/>
              <a:buFont typeface="Arial" pitchFamily="34" charset="0"/>
              <a:buChar char="•"/>
              <a:tabLst/>
              <a:defRPr/>
            </a:pPr>
            <a:r>
              <a:rPr kumimoji="0" lang="en-US" sz="2800" b="0" i="0" u="none" strike="noStrike" kern="1200" cap="none" spc="0" normalizeH="0" baseline="0" noProof="0" dirty="0" smtClean="0">
                <a:ln>
                  <a:noFill/>
                </a:ln>
                <a:solidFill>
                  <a:sysClr val="windowText" lastClr="000000"/>
                </a:solidFill>
                <a:effectLst/>
                <a:uLnTx/>
                <a:uFillTx/>
                <a:latin typeface="Calibri"/>
                <a:ea typeface="+mn-ea"/>
                <a:cs typeface="+mn-cs"/>
              </a:rPr>
              <a:t>Error types</a:t>
            </a:r>
            <a:endParaRPr kumimoji="0" lang="ru-RU" sz="28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457200" marR="0" lvl="1" indent="-182880" algn="l" defTabSz="914400" rtl="0" eaLnBrk="1" fontAlgn="auto" latinLnBrk="0" hangingPunct="1">
              <a:lnSpc>
                <a:spcPct val="120000"/>
              </a:lnSpc>
              <a:spcBef>
                <a:spcPct val="20000"/>
              </a:spcBef>
              <a:spcAft>
                <a:spcPts val="0"/>
              </a:spcAft>
              <a:buClr>
                <a:srgbClr val="4F81BD"/>
              </a:buClr>
              <a:buSzPct val="85000"/>
              <a:buFont typeface="Arial" pitchFamily="34" charset="0"/>
              <a:buChar char="•"/>
              <a:tabLst/>
              <a:defRPr/>
            </a:pPr>
            <a:r>
              <a:rPr kumimoji="0" lang="en-US" sz="2400" b="0" i="0" u="none" strike="noStrike" kern="1200" cap="none" spc="0" normalizeH="0" baseline="0" noProof="0" dirty="0" smtClean="0">
                <a:ln>
                  <a:noFill/>
                </a:ln>
                <a:solidFill>
                  <a:sysClr val="windowText" lastClr="000000"/>
                </a:solidFill>
                <a:effectLst/>
                <a:uLnTx/>
                <a:uFillTx/>
                <a:latin typeface="Calibri"/>
                <a:ea typeface="+mn-ea"/>
                <a:cs typeface="+mn-cs"/>
              </a:rPr>
              <a:t>Recoverable</a:t>
            </a:r>
            <a:endParaRPr kumimoji="0" lang="ru-RU" sz="24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731520" marR="0" lvl="2" indent="-182880" algn="l" defTabSz="914400" rtl="0" eaLnBrk="1" fontAlgn="auto" latinLnBrk="0" hangingPunct="1">
              <a:lnSpc>
                <a:spcPct val="120000"/>
              </a:lnSpc>
              <a:spcBef>
                <a:spcPct val="20000"/>
              </a:spcBef>
              <a:spcAft>
                <a:spcPts val="0"/>
              </a:spcAft>
              <a:buClr>
                <a:srgbClr val="4F81BD"/>
              </a:buClr>
              <a:buSzPct val="90000"/>
              <a:buFont typeface="Arial" pitchFamily="34" charset="0"/>
              <a:buChar char="•"/>
              <a:tabLst/>
              <a:defRPr/>
            </a:pPr>
            <a:r>
              <a:rPr kumimoji="0" lang="en-US" sz="2000" b="0" i="0" u="none" strike="noStrike" kern="1200" cap="none" spc="0" normalizeH="0" baseline="0" noProof="0" dirty="0" smtClean="0">
                <a:ln>
                  <a:noFill/>
                </a:ln>
                <a:solidFill>
                  <a:sysClr val="windowText" lastClr="000000"/>
                </a:solidFill>
                <a:effectLst/>
                <a:uLnTx/>
                <a:uFillTx/>
                <a:latin typeface="Calibri"/>
                <a:ea typeface="+mn-ea"/>
                <a:cs typeface="+mn-cs"/>
              </a:rPr>
              <a:t>HTTP 5XX</a:t>
            </a:r>
          </a:p>
          <a:p>
            <a:pPr marL="731520" marR="0" lvl="2" indent="-182880" algn="l" defTabSz="914400" rtl="0" eaLnBrk="1" fontAlgn="auto" latinLnBrk="0" hangingPunct="1">
              <a:lnSpc>
                <a:spcPct val="120000"/>
              </a:lnSpc>
              <a:spcBef>
                <a:spcPct val="20000"/>
              </a:spcBef>
              <a:spcAft>
                <a:spcPts val="0"/>
              </a:spcAft>
              <a:buClr>
                <a:srgbClr val="4F81BD"/>
              </a:buClr>
              <a:buSzPct val="90000"/>
              <a:buFont typeface="Arial" pitchFamily="34" charset="0"/>
              <a:buChar char="•"/>
              <a:tabLst/>
              <a:defRPr/>
            </a:pPr>
            <a:r>
              <a:rPr kumimoji="0" lang="en-US" sz="2000" b="0" i="0" u="none" strike="noStrike" kern="1200" cap="none" spc="0" normalizeH="0" baseline="0" noProof="0" dirty="0" smtClean="0">
                <a:ln>
                  <a:noFill/>
                </a:ln>
                <a:solidFill>
                  <a:sysClr val="windowText" lastClr="000000"/>
                </a:solidFill>
                <a:effectLst/>
                <a:uLnTx/>
                <a:uFillTx/>
                <a:latin typeface="Calibri"/>
                <a:ea typeface="+mn-ea"/>
                <a:cs typeface="+mn-cs"/>
              </a:rPr>
              <a:t>Can use automatic redelivery</a:t>
            </a:r>
            <a:endParaRPr kumimoji="0" lang="ru-RU" sz="20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457200" marR="0" lvl="1" indent="-182880" algn="l" defTabSz="914400" rtl="0" eaLnBrk="1" fontAlgn="auto" latinLnBrk="0" hangingPunct="1">
              <a:lnSpc>
                <a:spcPct val="120000"/>
              </a:lnSpc>
              <a:spcBef>
                <a:spcPct val="20000"/>
              </a:spcBef>
              <a:spcAft>
                <a:spcPts val="0"/>
              </a:spcAft>
              <a:buClr>
                <a:srgbClr val="4F81BD"/>
              </a:buClr>
              <a:buSzPct val="85000"/>
              <a:buFont typeface="Arial" pitchFamily="34" charset="0"/>
              <a:buChar char="•"/>
              <a:tabLst/>
              <a:defRPr/>
            </a:pPr>
            <a:r>
              <a:rPr lang="en-US" sz="2400" dirty="0">
                <a:solidFill>
                  <a:sysClr val="windowText" lastClr="000000"/>
                </a:solidFill>
                <a:latin typeface="Calibri"/>
              </a:rPr>
              <a:t>Irrecoverable</a:t>
            </a:r>
            <a:endParaRPr lang="ru-RU" sz="2400" dirty="0">
              <a:solidFill>
                <a:sysClr val="windowText" lastClr="000000"/>
              </a:solidFill>
              <a:latin typeface="Calibri"/>
            </a:endParaRPr>
          </a:p>
          <a:p>
            <a:pPr marL="731520" marR="0" lvl="2" indent="-182880" algn="l" defTabSz="914400" rtl="0" eaLnBrk="1" fontAlgn="auto" latinLnBrk="0" hangingPunct="1">
              <a:lnSpc>
                <a:spcPct val="120000"/>
              </a:lnSpc>
              <a:spcBef>
                <a:spcPct val="20000"/>
              </a:spcBef>
              <a:spcAft>
                <a:spcPts val="0"/>
              </a:spcAft>
              <a:buClr>
                <a:srgbClr val="4F81BD"/>
              </a:buClr>
              <a:buSzPct val="90000"/>
              <a:buFont typeface="Arial" pitchFamily="34" charset="0"/>
              <a:buChar char="•"/>
              <a:tabLst/>
              <a:defRPr/>
            </a:pPr>
            <a:r>
              <a:rPr kumimoji="0" lang="en-US" sz="2000" b="0" i="0" u="none" strike="noStrike" kern="1200" cap="none" spc="0" normalizeH="0" baseline="0" noProof="0" dirty="0" smtClean="0">
                <a:ln>
                  <a:noFill/>
                </a:ln>
                <a:solidFill>
                  <a:sysClr val="windowText" lastClr="000000"/>
                </a:solidFill>
                <a:effectLst/>
                <a:uLnTx/>
                <a:uFillTx/>
                <a:latin typeface="Calibri"/>
                <a:ea typeface="+mn-ea"/>
                <a:cs typeface="+mn-cs"/>
              </a:rPr>
              <a:t>HTTP 4XX</a:t>
            </a:r>
            <a:endParaRPr kumimoji="0" lang="ru-RU" sz="20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182880" marR="0" lvl="0" indent="-182880" algn="l" defTabSz="914400" rtl="0" eaLnBrk="1" fontAlgn="auto" latinLnBrk="0" hangingPunct="1">
              <a:lnSpc>
                <a:spcPct val="120000"/>
              </a:lnSpc>
              <a:spcBef>
                <a:spcPct val="20000"/>
              </a:spcBef>
              <a:spcAft>
                <a:spcPts val="0"/>
              </a:spcAft>
              <a:buClr>
                <a:srgbClr val="4F81BD"/>
              </a:buClr>
              <a:buSzPct val="85000"/>
              <a:buFont typeface="Arial" pitchFamily="34" charset="0"/>
              <a:buChar char="•"/>
              <a:tabLst/>
              <a:defRPr/>
            </a:pPr>
            <a:r>
              <a:rPr kumimoji="0" lang="en-US" sz="2800" b="0" i="0" u="none" strike="noStrike" kern="1200" cap="none" spc="0" normalizeH="0" baseline="0" noProof="0" dirty="0" smtClean="0">
                <a:ln>
                  <a:noFill/>
                </a:ln>
                <a:solidFill>
                  <a:sysClr val="windowText" lastClr="000000"/>
                </a:solidFill>
                <a:effectLst/>
                <a:uLnTx/>
                <a:uFillTx/>
                <a:latin typeface="Calibri"/>
                <a:ea typeface="+mn-ea"/>
                <a:cs typeface="+mn-cs"/>
              </a:rPr>
              <a:t>Storing </a:t>
            </a:r>
            <a:r>
              <a:rPr lang="en-US" sz="2800" dirty="0">
                <a:solidFill>
                  <a:sysClr val="windowText" lastClr="000000"/>
                </a:solidFill>
                <a:latin typeface="Calibri"/>
              </a:rPr>
              <a:t>undelivered</a:t>
            </a:r>
            <a:r>
              <a:rPr kumimoji="0" lang="en-US" sz="2800" b="0" i="0" u="none" strike="noStrike" kern="1200" cap="none" spc="0" normalizeH="0" baseline="0" noProof="0" dirty="0" smtClean="0">
                <a:ln>
                  <a:noFill/>
                </a:ln>
                <a:solidFill>
                  <a:sysClr val="windowText" lastClr="000000"/>
                </a:solidFill>
                <a:effectLst/>
                <a:uLnTx/>
                <a:uFillTx/>
                <a:latin typeface="Calibri"/>
                <a:ea typeface="+mn-ea"/>
                <a:cs typeface="+mn-cs"/>
              </a:rPr>
              <a:t> messages</a:t>
            </a:r>
            <a:endParaRPr kumimoji="0" lang="ru-RU" sz="28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182880" marR="0" lvl="0" indent="-182880" algn="l" defTabSz="914400" rtl="0" eaLnBrk="1" fontAlgn="auto" latinLnBrk="0" hangingPunct="1">
              <a:lnSpc>
                <a:spcPct val="120000"/>
              </a:lnSpc>
              <a:spcBef>
                <a:spcPct val="20000"/>
              </a:spcBef>
              <a:spcAft>
                <a:spcPts val="0"/>
              </a:spcAft>
              <a:buClr>
                <a:srgbClr val="4F81BD"/>
              </a:buClr>
              <a:buSzPct val="85000"/>
              <a:buFont typeface="Arial" pitchFamily="34" charset="0"/>
              <a:buChar char="•"/>
              <a:tabLst/>
              <a:defRPr/>
            </a:pPr>
            <a:r>
              <a:rPr kumimoji="0" lang="en-US" sz="2800" b="0" i="0" u="none" strike="noStrike" kern="1200" cap="none" spc="0" normalizeH="0" baseline="0" noProof="0" dirty="0" smtClean="0">
                <a:ln>
                  <a:noFill/>
                </a:ln>
                <a:solidFill>
                  <a:sysClr val="windowText" lastClr="000000"/>
                </a:solidFill>
                <a:effectLst/>
                <a:uLnTx/>
                <a:uFillTx/>
                <a:latin typeface="Calibri"/>
                <a:ea typeface="+mn-ea"/>
                <a:cs typeface="+mn-cs"/>
              </a:rPr>
              <a:t>Feedback to support team</a:t>
            </a:r>
            <a:endParaRPr kumimoji="0" lang="ru-RU"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8642106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Error Handling</a:t>
            </a:r>
            <a:endParaRPr lang="en-US" b="1" u="sng" dirty="0"/>
          </a:p>
        </p:txBody>
      </p:sp>
      <p:sp>
        <p:nvSpPr>
          <p:cNvPr id="8" name="Объект 2"/>
          <p:cNvSpPr txBox="1">
            <a:spLocks/>
          </p:cNvSpPr>
          <p:nvPr/>
        </p:nvSpPr>
        <p:spPr>
          <a:xfrm>
            <a:off x="89453" y="802416"/>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nSpc>
                <a:spcPct val="130000"/>
              </a:lnSpc>
            </a:pPr>
            <a:r>
              <a:rPr lang="en-US" dirty="0" smtClean="0"/>
              <a:t>Redelivery</a:t>
            </a:r>
            <a:endParaRPr lang="ru-RU" dirty="0"/>
          </a:p>
          <a:p>
            <a:pPr lvl="1">
              <a:lnSpc>
                <a:spcPct val="130000"/>
              </a:lnSpc>
            </a:pPr>
            <a:r>
              <a:rPr lang="en-US" dirty="0" smtClean="0"/>
              <a:t>Recoverable errors</a:t>
            </a:r>
            <a:endParaRPr lang="ru-RU" dirty="0"/>
          </a:p>
          <a:p>
            <a:pPr lvl="1">
              <a:lnSpc>
                <a:spcPct val="130000"/>
              </a:lnSpc>
            </a:pPr>
            <a:r>
              <a:rPr lang="en-US" dirty="0" smtClean="0"/>
              <a:t>Retry message processing</a:t>
            </a:r>
            <a:endParaRPr lang="ru-RU" dirty="0"/>
          </a:p>
          <a:p>
            <a:pPr lvl="1">
              <a:lnSpc>
                <a:spcPct val="130000"/>
              </a:lnSpc>
            </a:pPr>
            <a:r>
              <a:rPr lang="en-US" dirty="0" smtClean="0"/>
              <a:t>Activated by exceptions</a:t>
            </a:r>
            <a:endParaRPr lang="en-US" dirty="0"/>
          </a:p>
          <a:p>
            <a:pPr lvl="1">
              <a:lnSpc>
                <a:spcPct val="130000"/>
              </a:lnSpc>
            </a:pPr>
            <a:r>
              <a:rPr lang="en-US" dirty="0" smtClean="0"/>
              <a:t>Flexible Redelivery Policy</a:t>
            </a:r>
            <a:endParaRPr lang="ru-RU" dirty="0"/>
          </a:p>
          <a:p>
            <a:pPr>
              <a:lnSpc>
                <a:spcPct val="130000"/>
              </a:lnSpc>
            </a:pPr>
            <a:r>
              <a:rPr lang="en-US" dirty="0" smtClean="0"/>
              <a:t>Store undelivered messages</a:t>
            </a:r>
            <a:endParaRPr lang="ru-RU" dirty="0"/>
          </a:p>
          <a:p>
            <a:pPr lvl="1">
              <a:lnSpc>
                <a:spcPct val="130000"/>
              </a:lnSpc>
            </a:pPr>
            <a:r>
              <a:rPr lang="en-US" dirty="0" smtClean="0"/>
              <a:t>Recoverable / Unrecoverable errors</a:t>
            </a:r>
            <a:endParaRPr lang="ru-RU" dirty="0"/>
          </a:p>
          <a:p>
            <a:pPr lvl="1">
              <a:lnSpc>
                <a:spcPct val="130000"/>
              </a:lnSpc>
            </a:pPr>
            <a:r>
              <a:rPr lang="en-US" dirty="0" smtClean="0"/>
              <a:t>Undelivered go to Dead Letter Channel</a:t>
            </a:r>
            <a:endParaRPr lang="en-US" dirty="0"/>
          </a:p>
          <a:p>
            <a:pPr lvl="1" indent="0">
              <a:lnSpc>
                <a:spcPct val="130000"/>
              </a:lnSpc>
              <a:buNone/>
            </a:pPr>
            <a:endParaRPr lang="ru-RU" sz="1800" dirty="0"/>
          </a:p>
        </p:txBody>
      </p:sp>
    </p:spTree>
    <p:extLst>
      <p:ext uri="{BB962C8B-B14F-4D97-AF65-F5344CB8AC3E}">
        <p14:creationId xmlns:p14="http://schemas.microsoft.com/office/powerpoint/2010/main" val="13361008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Error Handling</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Redelivery + Dead Letter Channel</a:t>
            </a:r>
            <a:endParaRPr lang="ru-RU" dirty="0"/>
          </a:p>
          <a:p>
            <a:pPr marL="0" indent="0">
              <a:buNone/>
            </a:pPr>
            <a:r>
              <a:rPr lang="en-US" sz="1500" dirty="0">
                <a:latin typeface="Calibri" panose="020F0502020204030204" pitchFamily="34" charset="0"/>
              </a:rPr>
              <a:t>&lt;</a:t>
            </a:r>
            <a:r>
              <a:rPr lang="en-US" sz="1500" dirty="0" err="1">
                <a:latin typeface="Calibri" panose="020F0502020204030204" pitchFamily="34" charset="0"/>
              </a:rPr>
              <a:t>errorHandler</a:t>
            </a:r>
            <a:r>
              <a:rPr lang="en-US" sz="1500" dirty="0">
                <a:latin typeface="Calibri" panose="020F0502020204030204" pitchFamily="34" charset="0"/>
              </a:rPr>
              <a:t> id=“error“ </a:t>
            </a:r>
            <a:r>
              <a:rPr lang="en-US" sz="1500" dirty="0" err="1">
                <a:latin typeface="Calibri" panose="020F0502020204030204" pitchFamily="34" charset="0"/>
              </a:rPr>
              <a:t>deadLetterUri</a:t>
            </a:r>
            <a:r>
              <a:rPr lang="en-US" sz="1500" dirty="0">
                <a:latin typeface="Calibri" panose="020F0502020204030204" pitchFamily="34" charset="0"/>
              </a:rPr>
              <a:t>="</a:t>
            </a:r>
            <a:r>
              <a:rPr lang="en-US" sz="1500" b="1" dirty="0" err="1">
                <a:latin typeface="Calibri" panose="020F0502020204030204" pitchFamily="34" charset="0"/>
              </a:rPr>
              <a:t>direct:dlc</a:t>
            </a:r>
            <a:r>
              <a:rPr lang="en-US" sz="1500" dirty="0">
                <a:latin typeface="Calibri" panose="020F0502020204030204" pitchFamily="34" charset="0"/>
              </a:rPr>
              <a:t>" type="</a:t>
            </a:r>
            <a:r>
              <a:rPr lang="en-US" sz="1500" dirty="0" err="1">
                <a:latin typeface="Calibri" panose="020F0502020204030204" pitchFamily="34" charset="0"/>
              </a:rPr>
              <a:t>DeadLetterChannel</a:t>
            </a:r>
            <a:r>
              <a:rPr lang="en-US" sz="1500" dirty="0">
                <a:latin typeface="Calibri" panose="020F0502020204030204" pitchFamily="34" charset="0"/>
              </a:rPr>
              <a:t>"&gt;</a:t>
            </a:r>
          </a:p>
          <a:p>
            <a:pPr marL="0" indent="0">
              <a:buNone/>
            </a:pPr>
            <a:r>
              <a:rPr lang="en-US" sz="1500" dirty="0">
                <a:latin typeface="Calibri" panose="020F0502020204030204" pitchFamily="34" charset="0"/>
              </a:rPr>
              <a:t>        &lt;</a:t>
            </a:r>
            <a:r>
              <a:rPr lang="en-US" sz="1500" dirty="0" err="1">
                <a:latin typeface="Calibri" panose="020F0502020204030204" pitchFamily="34" charset="0"/>
              </a:rPr>
              <a:t>redeliveryPolicy</a:t>
            </a:r>
            <a:r>
              <a:rPr lang="en-US" sz="1500" dirty="0">
                <a:latin typeface="Calibri" panose="020F0502020204030204" pitchFamily="34" charset="0"/>
              </a:rPr>
              <a:t> </a:t>
            </a:r>
            <a:r>
              <a:rPr lang="en-US" sz="1500" b="1" dirty="0" err="1">
                <a:latin typeface="Calibri" panose="020F0502020204030204" pitchFamily="34" charset="0"/>
              </a:rPr>
              <a:t>maximumRedeliveries</a:t>
            </a:r>
            <a:r>
              <a:rPr lang="en-US" sz="1500" b="1" dirty="0">
                <a:latin typeface="Calibri" panose="020F0502020204030204" pitchFamily="34" charset="0"/>
              </a:rPr>
              <a:t>=“2" </a:t>
            </a:r>
            <a:r>
              <a:rPr lang="en-US" sz="1500" b="1" dirty="0" err="1">
                <a:latin typeface="Calibri" panose="020F0502020204030204" pitchFamily="34" charset="0"/>
              </a:rPr>
              <a:t>redeliveryDelay</a:t>
            </a:r>
            <a:r>
              <a:rPr lang="en-US" sz="1500" b="1" dirty="0">
                <a:latin typeface="Calibri" panose="020F0502020204030204" pitchFamily="34" charset="0"/>
              </a:rPr>
              <a:t>=“10000"</a:t>
            </a:r>
            <a:r>
              <a:rPr lang="en-US" sz="1500" dirty="0">
                <a:latin typeface="Calibri" panose="020F0502020204030204" pitchFamily="34" charset="0"/>
              </a:rPr>
              <a:t>/&gt;</a:t>
            </a:r>
          </a:p>
          <a:p>
            <a:pPr marL="0" indent="0">
              <a:buNone/>
            </a:pPr>
            <a:r>
              <a:rPr lang="en-US" sz="1500" dirty="0">
                <a:latin typeface="Calibri" panose="020F0502020204030204" pitchFamily="34" charset="0"/>
              </a:rPr>
              <a:t>&lt;/</a:t>
            </a:r>
            <a:r>
              <a:rPr lang="en-US" sz="1500" dirty="0" err="1">
                <a:latin typeface="Calibri" panose="020F0502020204030204" pitchFamily="34" charset="0"/>
              </a:rPr>
              <a:t>errorHandler</a:t>
            </a:r>
            <a:r>
              <a:rPr lang="en-US" sz="1500" dirty="0">
                <a:latin typeface="Calibri" panose="020F0502020204030204" pitchFamily="34" charset="0"/>
              </a:rPr>
              <a:t>&gt;</a:t>
            </a:r>
          </a:p>
          <a:p>
            <a:pPr marL="0" indent="0">
              <a:buNone/>
            </a:pPr>
            <a:endParaRPr lang="en-US" sz="1500" dirty="0">
              <a:latin typeface="Calibri" panose="020F0502020204030204" pitchFamily="34" charset="0"/>
            </a:endParaRPr>
          </a:p>
          <a:p>
            <a:pPr marL="0" indent="0">
              <a:buNone/>
            </a:pPr>
            <a:r>
              <a:rPr lang="en-US" sz="1500" dirty="0">
                <a:latin typeface="Calibri" panose="020F0502020204030204" pitchFamily="34" charset="0"/>
              </a:rPr>
              <a:t>&lt;route id="</a:t>
            </a:r>
            <a:r>
              <a:rPr lang="en-US" sz="1500" dirty="0" err="1">
                <a:latin typeface="Calibri" panose="020F0502020204030204" pitchFamily="34" charset="0"/>
              </a:rPr>
              <a:t>dlc.route</a:t>
            </a:r>
            <a:r>
              <a:rPr lang="en-US" sz="1500" dirty="0">
                <a:latin typeface="Calibri" panose="020F0502020204030204" pitchFamily="34" charset="0"/>
              </a:rPr>
              <a:t>"&gt;</a:t>
            </a:r>
          </a:p>
          <a:p>
            <a:pPr marL="0" indent="0">
              <a:buNone/>
            </a:pPr>
            <a:r>
              <a:rPr lang="en-US" sz="1500" dirty="0">
                <a:latin typeface="Calibri" panose="020F0502020204030204" pitchFamily="34" charset="0"/>
              </a:rPr>
              <a:t>       &lt;from </a:t>
            </a:r>
            <a:r>
              <a:rPr lang="en-US" sz="1500" dirty="0" err="1">
                <a:latin typeface="Calibri" panose="020F0502020204030204" pitchFamily="34" charset="0"/>
              </a:rPr>
              <a:t>uri</a:t>
            </a:r>
            <a:r>
              <a:rPr lang="en-US" sz="1500" dirty="0">
                <a:latin typeface="Calibri" panose="020F0502020204030204" pitchFamily="34" charset="0"/>
              </a:rPr>
              <a:t>="</a:t>
            </a:r>
            <a:r>
              <a:rPr lang="en-US" sz="1500" b="1" dirty="0" err="1">
                <a:latin typeface="Calibri" panose="020F0502020204030204" pitchFamily="34" charset="0"/>
              </a:rPr>
              <a:t>direct:dlc</a:t>
            </a:r>
            <a:r>
              <a:rPr lang="en-US" sz="1500" dirty="0">
                <a:latin typeface="Calibri" panose="020F0502020204030204" pitchFamily="34" charset="0"/>
              </a:rPr>
              <a:t>"/&gt;</a:t>
            </a:r>
          </a:p>
          <a:p>
            <a:pPr marL="0" indent="0">
              <a:buNone/>
            </a:pPr>
            <a:r>
              <a:rPr lang="en-US" sz="1500" dirty="0">
                <a:latin typeface="Calibri" panose="020F0502020204030204" pitchFamily="34" charset="0"/>
              </a:rPr>
              <a:t>       &lt;</a:t>
            </a:r>
            <a:r>
              <a:rPr lang="en-US" sz="1500" dirty="0" err="1">
                <a:latin typeface="Calibri" panose="020F0502020204030204" pitchFamily="34" charset="0"/>
              </a:rPr>
              <a:t>setHeader</a:t>
            </a:r>
            <a:r>
              <a:rPr lang="en-US" sz="1500" dirty="0">
                <a:latin typeface="Calibri" panose="020F0502020204030204" pitchFamily="34" charset="0"/>
              </a:rPr>
              <a:t> </a:t>
            </a:r>
            <a:r>
              <a:rPr lang="en-US" sz="1500" dirty="0" err="1">
                <a:latin typeface="Calibri" panose="020F0502020204030204" pitchFamily="34" charset="0"/>
              </a:rPr>
              <a:t>headerName</a:t>
            </a:r>
            <a:r>
              <a:rPr lang="en-US" sz="1500" dirty="0">
                <a:latin typeface="Calibri" panose="020F0502020204030204" pitchFamily="34" charset="0"/>
              </a:rPr>
              <a:t>="</a:t>
            </a:r>
            <a:r>
              <a:rPr lang="en-US" sz="1500" dirty="0" err="1">
                <a:latin typeface="Calibri" panose="020F0502020204030204" pitchFamily="34" charset="0"/>
              </a:rPr>
              <a:t>exceptionStacktrace</a:t>
            </a:r>
            <a:r>
              <a:rPr lang="en-US" sz="1500" dirty="0">
                <a:latin typeface="Calibri" panose="020F0502020204030204" pitchFamily="34" charset="0"/>
              </a:rPr>
              <a:t>"&gt;</a:t>
            </a:r>
          </a:p>
          <a:p>
            <a:pPr marL="0" indent="0">
              <a:buNone/>
            </a:pPr>
            <a:r>
              <a:rPr lang="en-US" sz="1500" dirty="0">
                <a:latin typeface="Calibri" panose="020F0502020204030204" pitchFamily="34" charset="0"/>
              </a:rPr>
              <a:t>	&lt;simple&gt;${</a:t>
            </a:r>
            <a:r>
              <a:rPr lang="en-US" sz="1500" dirty="0" err="1">
                <a:latin typeface="Calibri" panose="020F0502020204030204" pitchFamily="34" charset="0"/>
              </a:rPr>
              <a:t>exception.stacktrace</a:t>
            </a:r>
            <a:r>
              <a:rPr lang="en-US" sz="1500" dirty="0">
                <a:latin typeface="Calibri" panose="020F0502020204030204" pitchFamily="34" charset="0"/>
              </a:rPr>
              <a:t>}&lt;/simple&gt;</a:t>
            </a:r>
          </a:p>
          <a:p>
            <a:pPr marL="0" indent="0">
              <a:buNone/>
            </a:pPr>
            <a:r>
              <a:rPr lang="en-US" sz="1500" dirty="0">
                <a:latin typeface="Calibri" panose="020F0502020204030204" pitchFamily="34" charset="0"/>
              </a:rPr>
              <a:t>       &lt;/</a:t>
            </a:r>
            <a:r>
              <a:rPr lang="en-US" sz="1500" dirty="0" err="1">
                <a:latin typeface="Calibri" panose="020F0502020204030204" pitchFamily="34" charset="0"/>
              </a:rPr>
              <a:t>setHeader</a:t>
            </a:r>
            <a:r>
              <a:rPr lang="en-US" sz="1500" dirty="0">
                <a:latin typeface="Calibri" panose="020F0502020204030204" pitchFamily="34" charset="0"/>
              </a:rPr>
              <a:t>&gt;</a:t>
            </a:r>
          </a:p>
          <a:p>
            <a:pPr marL="0" indent="0">
              <a:buNone/>
            </a:pPr>
            <a:r>
              <a:rPr lang="en-US" sz="1500" b="1" dirty="0">
                <a:latin typeface="Calibri" panose="020F0502020204030204" pitchFamily="34" charset="0"/>
              </a:rPr>
              <a:t>       &lt;to </a:t>
            </a:r>
            <a:r>
              <a:rPr lang="en-US" sz="1500" b="1" dirty="0" err="1">
                <a:latin typeface="Calibri" panose="020F0502020204030204" pitchFamily="34" charset="0"/>
              </a:rPr>
              <a:t>uri</a:t>
            </a:r>
            <a:r>
              <a:rPr lang="en-US" sz="1500" b="1" dirty="0">
                <a:latin typeface="Calibri" panose="020F0502020204030204" pitchFamily="34" charset="0"/>
              </a:rPr>
              <a:t>=“</a:t>
            </a:r>
            <a:r>
              <a:rPr lang="en-US" sz="1500" b="1" dirty="0" err="1">
                <a:latin typeface="Calibri" panose="020F0502020204030204" pitchFamily="34" charset="0"/>
              </a:rPr>
              <a:t>smtp</a:t>
            </a:r>
            <a:r>
              <a:rPr lang="en-US" sz="1500" b="1" dirty="0">
                <a:latin typeface="Calibri" panose="020F0502020204030204" pitchFamily="34" charset="0"/>
              </a:rPr>
              <a:t>://</a:t>
            </a:r>
            <a:r>
              <a:rPr lang="en-US" sz="1500" b="1" dirty="0" err="1">
                <a:latin typeface="Calibri" panose="020F0502020204030204" pitchFamily="34" charset="0"/>
              </a:rPr>
              <a:t>application@copyright.com?to</a:t>
            </a:r>
            <a:r>
              <a:rPr lang="en-US" sz="1500" b="1" dirty="0">
                <a:latin typeface="Calibri" panose="020F0502020204030204" pitchFamily="34" charset="0"/>
              </a:rPr>
              <a:t>=support@copyright.com”/&gt;</a:t>
            </a:r>
          </a:p>
          <a:p>
            <a:pPr marL="0" indent="0">
              <a:buNone/>
            </a:pPr>
            <a:r>
              <a:rPr lang="en-US" sz="1500" b="1" dirty="0">
                <a:latin typeface="Calibri" panose="020F0502020204030204" pitchFamily="34" charset="0"/>
              </a:rPr>
              <a:t>       &lt;to </a:t>
            </a:r>
            <a:r>
              <a:rPr lang="en-US" sz="1500" b="1" dirty="0" err="1">
                <a:latin typeface="Calibri" panose="020F0502020204030204" pitchFamily="34" charset="0"/>
              </a:rPr>
              <a:t>uri</a:t>
            </a:r>
            <a:r>
              <a:rPr lang="en-US" sz="1500" b="1" dirty="0">
                <a:latin typeface="Calibri" panose="020F0502020204030204" pitchFamily="34" charset="0"/>
              </a:rPr>
              <a:t>="</a:t>
            </a:r>
            <a:r>
              <a:rPr lang="en-US" sz="1500" b="1" dirty="0" err="1">
                <a:latin typeface="Calibri" panose="020F0502020204030204" pitchFamily="34" charset="0"/>
              </a:rPr>
              <a:t>activemq:queue:dead.letter.queue</a:t>
            </a:r>
            <a:r>
              <a:rPr lang="en-US" sz="1500" b="1" dirty="0">
                <a:latin typeface="Calibri" panose="020F0502020204030204" pitchFamily="34" charset="0"/>
              </a:rPr>
              <a:t>"/&gt;</a:t>
            </a:r>
          </a:p>
          <a:p>
            <a:pPr marL="0" indent="0">
              <a:buNone/>
            </a:pPr>
            <a:r>
              <a:rPr lang="en-US" sz="1500" dirty="0">
                <a:latin typeface="Calibri" panose="020F0502020204030204" pitchFamily="34" charset="0"/>
              </a:rPr>
              <a:t>&lt;/route&gt;</a:t>
            </a:r>
          </a:p>
        </p:txBody>
      </p:sp>
    </p:spTree>
    <p:extLst>
      <p:ext uri="{BB962C8B-B14F-4D97-AF65-F5344CB8AC3E}">
        <p14:creationId xmlns:p14="http://schemas.microsoft.com/office/powerpoint/2010/main" val="15907755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Using Transactions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3200" dirty="0" smtClean="0"/>
              <a:t>DB Transactions</a:t>
            </a:r>
            <a:endParaRPr lang="ru-RU" sz="3200" dirty="0"/>
          </a:p>
          <a:p>
            <a:r>
              <a:rPr lang="en-US" sz="3200" dirty="0" smtClean="0"/>
              <a:t>Message Transactions?</a:t>
            </a:r>
            <a:endParaRPr lang="en-US" sz="3200" dirty="0"/>
          </a:p>
        </p:txBody>
      </p:sp>
    </p:spTree>
    <p:extLst>
      <p:ext uri="{BB962C8B-B14F-4D97-AF65-F5344CB8AC3E}">
        <p14:creationId xmlns:p14="http://schemas.microsoft.com/office/powerpoint/2010/main" val="37091379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Using Transactions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3200" dirty="0" smtClean="0"/>
              <a:t>DB Transactions</a:t>
            </a:r>
            <a:endParaRPr lang="ru-RU" sz="3200" dirty="0"/>
          </a:p>
          <a:p>
            <a:r>
              <a:rPr lang="en-US" sz="3200" dirty="0" smtClean="0"/>
              <a:t>Message Transactions?</a:t>
            </a:r>
            <a:endParaRPr lang="en-US" sz="3200" dirty="0"/>
          </a:p>
          <a:p>
            <a:pPr lvl="1"/>
            <a:r>
              <a:rPr lang="en-US" sz="2800" dirty="0" smtClean="0"/>
              <a:t>Acknowledge modes</a:t>
            </a:r>
            <a:endParaRPr lang="en-US" sz="2800" dirty="0"/>
          </a:p>
          <a:p>
            <a:pPr lvl="2"/>
            <a:r>
              <a:rPr lang="en-US" sz="2400" dirty="0"/>
              <a:t>AUTO_ACKNOWLEDGE</a:t>
            </a:r>
          </a:p>
          <a:p>
            <a:pPr lvl="2"/>
            <a:r>
              <a:rPr lang="en-US" sz="2400" dirty="0"/>
              <a:t>CLIENT_ACKNOWLEDGE</a:t>
            </a:r>
          </a:p>
          <a:p>
            <a:pPr lvl="2"/>
            <a:r>
              <a:rPr lang="en-US" sz="2400" strike="sngStrike" dirty="0"/>
              <a:t>DUPS_OK_ACKNOWLEDGE</a:t>
            </a:r>
          </a:p>
          <a:p>
            <a:pPr lvl="2"/>
            <a:r>
              <a:rPr lang="en-US" sz="2400" dirty="0"/>
              <a:t>SESSION_TRANSACTED</a:t>
            </a:r>
            <a:endParaRPr lang="ru-RU" sz="2400" dirty="0"/>
          </a:p>
        </p:txBody>
      </p:sp>
    </p:spTree>
    <p:extLst>
      <p:ext uri="{BB962C8B-B14F-4D97-AF65-F5344CB8AC3E}">
        <p14:creationId xmlns:p14="http://schemas.microsoft.com/office/powerpoint/2010/main" val="18199429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Using Transactions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r>
              <a:rPr lang="en-US" sz="2400" dirty="0" smtClean="0"/>
              <a:t>AUTO_ACKNOWLEDGE</a:t>
            </a:r>
          </a:p>
          <a:p>
            <a:pPr marL="617220" lvl="3" indent="-342900"/>
            <a:r>
              <a:rPr lang="en-US" sz="2200" dirty="0" smtClean="0"/>
              <a:t>If message is read then it is delivered</a:t>
            </a:r>
            <a:endParaRPr lang="ru-RU" sz="2200" dirty="0"/>
          </a:p>
        </p:txBody>
      </p:sp>
      <p:cxnSp>
        <p:nvCxnSpPr>
          <p:cNvPr id="6" name="Прямая со стрелкой 5"/>
          <p:cNvCxnSpPr/>
          <p:nvPr/>
        </p:nvCxnSpPr>
        <p:spPr>
          <a:xfrm flipV="1">
            <a:off x="6074797" y="5721365"/>
            <a:ext cx="348311" cy="134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Прямоугольник 6"/>
          <p:cNvSpPr/>
          <p:nvPr/>
        </p:nvSpPr>
        <p:spPr>
          <a:xfrm>
            <a:off x="444500" y="1816100"/>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Producer</a:t>
            </a:r>
            <a:endParaRPr lang="ru-RU" dirty="0">
              <a:solidFill>
                <a:sysClr val="windowText" lastClr="000000"/>
              </a:solidFill>
            </a:endParaRPr>
          </a:p>
        </p:txBody>
      </p:sp>
      <p:sp>
        <p:nvSpPr>
          <p:cNvPr id="9" name="Прямоугольник 8"/>
          <p:cNvSpPr/>
          <p:nvPr/>
        </p:nvSpPr>
        <p:spPr>
          <a:xfrm>
            <a:off x="4331560" y="1838406"/>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Consumer</a:t>
            </a:r>
            <a:endParaRPr lang="ru-RU" dirty="0">
              <a:solidFill>
                <a:sysClr val="windowText" lastClr="000000"/>
              </a:solidFill>
            </a:endParaRPr>
          </a:p>
        </p:txBody>
      </p:sp>
      <p:sp>
        <p:nvSpPr>
          <p:cNvPr id="10" name="Прямоугольник 9"/>
          <p:cNvSpPr/>
          <p:nvPr/>
        </p:nvSpPr>
        <p:spPr>
          <a:xfrm>
            <a:off x="1002505" y="2705101"/>
            <a:ext cx="177800" cy="1567026"/>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1" name="Прямоугольник 10"/>
          <p:cNvSpPr/>
          <p:nvPr/>
        </p:nvSpPr>
        <p:spPr>
          <a:xfrm>
            <a:off x="2885746" y="2727273"/>
            <a:ext cx="152400" cy="1544854"/>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2" name="Прямоугольник 11"/>
          <p:cNvSpPr/>
          <p:nvPr/>
        </p:nvSpPr>
        <p:spPr>
          <a:xfrm>
            <a:off x="4894319" y="2716187"/>
            <a:ext cx="169881" cy="155594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3" name="Блок-схема: магнитный диск 12"/>
          <p:cNvSpPr/>
          <p:nvPr/>
        </p:nvSpPr>
        <p:spPr>
          <a:xfrm>
            <a:off x="2428254" y="1771767"/>
            <a:ext cx="1067384" cy="727039"/>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Broker</a:t>
            </a:r>
            <a:endParaRPr lang="ru-RU" dirty="0">
              <a:solidFill>
                <a:sysClr val="windowText" lastClr="000000"/>
              </a:solidFill>
            </a:endParaRPr>
          </a:p>
        </p:txBody>
      </p:sp>
      <p:cxnSp>
        <p:nvCxnSpPr>
          <p:cNvPr id="15" name="Прямая соединительная линия 14"/>
          <p:cNvCxnSpPr>
            <a:stCxn id="7" idx="2"/>
            <a:endCxn id="10" idx="0"/>
          </p:cNvCxnSpPr>
          <p:nvPr/>
        </p:nvCxnSpPr>
        <p:spPr>
          <a:xfrm flipH="1">
            <a:off x="1091405" y="2476500"/>
            <a:ext cx="795" cy="22860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Прямая соединительная линия 16"/>
          <p:cNvCxnSpPr>
            <a:stCxn id="13" idx="3"/>
            <a:endCxn id="11" idx="0"/>
          </p:cNvCxnSpPr>
          <p:nvPr/>
        </p:nvCxnSpPr>
        <p:spPr>
          <a:xfrm>
            <a:off x="2961946" y="2498806"/>
            <a:ext cx="0" cy="2284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a:stCxn id="9" idx="2"/>
            <a:endCxn id="12" idx="0"/>
          </p:cNvCxnSpPr>
          <p:nvPr/>
        </p:nvCxnSpPr>
        <p:spPr>
          <a:xfrm>
            <a:off x="4979260" y="2498806"/>
            <a:ext cx="0" cy="21738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Соединительная линия уступом 20"/>
          <p:cNvCxnSpPr/>
          <p:nvPr/>
        </p:nvCxnSpPr>
        <p:spPr>
          <a:xfrm rot="5400000">
            <a:off x="4872872" y="3645728"/>
            <a:ext cx="382657" cy="12700"/>
          </a:xfrm>
          <a:prstGeom prst="bentConnector4">
            <a:avLst>
              <a:gd name="adj1" fmla="val 2945"/>
              <a:gd name="adj2" fmla="val -3700016"/>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 name="Прямая со стрелкой 27"/>
          <p:cNvCxnSpPr/>
          <p:nvPr/>
        </p:nvCxnSpPr>
        <p:spPr>
          <a:xfrm flipV="1">
            <a:off x="1168400" y="2908300"/>
            <a:ext cx="1717346" cy="1270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Прямая со стрелкой 29"/>
          <p:cNvCxnSpPr/>
          <p:nvPr/>
        </p:nvCxnSpPr>
        <p:spPr>
          <a:xfrm>
            <a:off x="3038146" y="3117849"/>
            <a:ext cx="1856173"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 name="Прямая соединительная линия 31"/>
          <p:cNvCxnSpPr/>
          <p:nvPr/>
        </p:nvCxnSpPr>
        <p:spPr>
          <a:xfrm flipV="1">
            <a:off x="4837169" y="4272127"/>
            <a:ext cx="274581" cy="2659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Прямая соединительная линия 33"/>
          <p:cNvCxnSpPr/>
          <p:nvPr/>
        </p:nvCxnSpPr>
        <p:spPr>
          <a:xfrm>
            <a:off x="4860589" y="4272127"/>
            <a:ext cx="251161" cy="2659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639466" y="2848215"/>
            <a:ext cx="857927" cy="307777"/>
          </a:xfrm>
          <a:prstGeom prst="rect">
            <a:avLst/>
          </a:prstGeom>
          <a:noFill/>
        </p:spPr>
        <p:txBody>
          <a:bodyPr wrap="none" rtlCol="0">
            <a:spAutoFit/>
          </a:bodyPr>
          <a:lstStyle/>
          <a:p>
            <a:r>
              <a:rPr lang="en-US" dirty="0" smtClean="0"/>
              <a:t>message</a:t>
            </a:r>
            <a:endParaRPr lang="ru-RU" dirty="0"/>
          </a:p>
        </p:txBody>
      </p:sp>
      <p:sp>
        <p:nvSpPr>
          <p:cNvPr id="41" name="TextBox 40"/>
          <p:cNvSpPr txBox="1"/>
          <p:nvPr/>
        </p:nvSpPr>
        <p:spPr>
          <a:xfrm>
            <a:off x="3571838" y="3067349"/>
            <a:ext cx="857927" cy="307777"/>
          </a:xfrm>
          <a:prstGeom prst="rect">
            <a:avLst/>
          </a:prstGeom>
          <a:noFill/>
        </p:spPr>
        <p:txBody>
          <a:bodyPr wrap="none" rtlCol="0">
            <a:spAutoFit/>
          </a:bodyPr>
          <a:lstStyle/>
          <a:p>
            <a:r>
              <a:rPr lang="en-US" dirty="0" smtClean="0"/>
              <a:t>message</a:t>
            </a:r>
            <a:endParaRPr lang="ru-RU" dirty="0"/>
          </a:p>
        </p:txBody>
      </p:sp>
      <p:sp>
        <p:nvSpPr>
          <p:cNvPr id="42" name="TextBox 41"/>
          <p:cNvSpPr txBox="1"/>
          <p:nvPr/>
        </p:nvSpPr>
        <p:spPr>
          <a:xfrm>
            <a:off x="5565181" y="3488614"/>
            <a:ext cx="1019831" cy="307777"/>
          </a:xfrm>
          <a:prstGeom prst="rect">
            <a:avLst/>
          </a:prstGeom>
          <a:noFill/>
        </p:spPr>
        <p:txBody>
          <a:bodyPr wrap="none" rtlCol="0">
            <a:spAutoFit/>
          </a:bodyPr>
          <a:lstStyle/>
          <a:p>
            <a:r>
              <a:rPr lang="en-US" dirty="0" smtClean="0"/>
              <a:t>processing</a:t>
            </a:r>
            <a:endParaRPr lang="ru-RU" dirty="0"/>
          </a:p>
        </p:txBody>
      </p:sp>
      <p:sp>
        <p:nvSpPr>
          <p:cNvPr id="43" name="TextBox 42"/>
          <p:cNvSpPr txBox="1"/>
          <p:nvPr/>
        </p:nvSpPr>
        <p:spPr>
          <a:xfrm>
            <a:off x="5109597" y="4232324"/>
            <a:ext cx="1558440" cy="307777"/>
          </a:xfrm>
          <a:prstGeom prst="rect">
            <a:avLst/>
          </a:prstGeom>
          <a:noFill/>
        </p:spPr>
        <p:txBody>
          <a:bodyPr wrap="none" rtlCol="0">
            <a:spAutoFit/>
          </a:bodyPr>
          <a:lstStyle/>
          <a:p>
            <a:r>
              <a:rPr lang="en-US" dirty="0" smtClean="0"/>
              <a:t>Consumer failure</a:t>
            </a:r>
            <a:endParaRPr lang="ru-RU" dirty="0"/>
          </a:p>
        </p:txBody>
      </p:sp>
      <p:sp>
        <p:nvSpPr>
          <p:cNvPr id="44" name="TextBox 43"/>
          <p:cNvSpPr txBox="1"/>
          <p:nvPr/>
        </p:nvSpPr>
        <p:spPr>
          <a:xfrm>
            <a:off x="3682235" y="3820479"/>
            <a:ext cx="1138069" cy="646331"/>
          </a:xfrm>
          <a:prstGeom prst="rect">
            <a:avLst/>
          </a:prstGeom>
          <a:noFill/>
          <a:ln>
            <a:solidFill>
              <a:schemeClr val="tx1"/>
            </a:solidFill>
          </a:ln>
        </p:spPr>
        <p:txBody>
          <a:bodyPr wrap="square" rtlCol="0">
            <a:spAutoFit/>
          </a:bodyPr>
          <a:lstStyle/>
          <a:p>
            <a:r>
              <a:rPr lang="en-US" sz="1200" b="1" dirty="0" smtClean="0"/>
              <a:t>Message not processed and lost</a:t>
            </a:r>
            <a:endParaRPr lang="ru-RU" sz="1200" b="1" dirty="0"/>
          </a:p>
        </p:txBody>
      </p:sp>
    </p:spTree>
    <p:extLst>
      <p:ext uri="{BB962C8B-B14F-4D97-AF65-F5344CB8AC3E}">
        <p14:creationId xmlns:p14="http://schemas.microsoft.com/office/powerpoint/2010/main" val="32650915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a:t>Using Transactions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r>
              <a:rPr lang="en-US" sz="2400" dirty="0" smtClean="0"/>
              <a:t>AUTO_ACKNOWLEDGE</a:t>
            </a:r>
          </a:p>
          <a:p>
            <a:pPr marL="617220" lvl="3" indent="-342900"/>
            <a:r>
              <a:rPr lang="en-US" sz="2200" dirty="0" smtClean="0"/>
              <a:t>If message is read then it is delivered</a:t>
            </a:r>
            <a:endParaRPr lang="ru-RU" sz="2200" dirty="0"/>
          </a:p>
        </p:txBody>
      </p:sp>
      <p:sp>
        <p:nvSpPr>
          <p:cNvPr id="5" name="Объект 2"/>
          <p:cNvSpPr txBox="1">
            <a:spLocks/>
          </p:cNvSpPr>
          <p:nvPr/>
        </p:nvSpPr>
        <p:spPr>
          <a:xfrm>
            <a:off x="309581" y="4511813"/>
            <a:ext cx="6269603" cy="351386"/>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0">
              <a:buNone/>
            </a:pPr>
            <a:r>
              <a:rPr lang="ru-RU" dirty="0" smtClean="0">
                <a:solidFill>
                  <a:srgbClr val="FF0000"/>
                </a:solidFill>
              </a:rPr>
              <a:t>	</a:t>
            </a:r>
            <a:r>
              <a:rPr lang="en-US" dirty="0" smtClean="0">
                <a:solidFill>
                  <a:srgbClr val="FF0000"/>
                </a:solidFill>
              </a:rPr>
              <a:t>CLIENT_ACKNOWLEDGE helps</a:t>
            </a:r>
          </a:p>
          <a:p>
            <a:endParaRPr lang="ru-RU" dirty="0">
              <a:solidFill>
                <a:srgbClr val="FF0000"/>
              </a:solidFill>
            </a:endParaRPr>
          </a:p>
        </p:txBody>
      </p:sp>
      <p:cxnSp>
        <p:nvCxnSpPr>
          <p:cNvPr id="6" name="Прямая со стрелкой 5"/>
          <p:cNvCxnSpPr/>
          <p:nvPr/>
        </p:nvCxnSpPr>
        <p:spPr>
          <a:xfrm flipV="1">
            <a:off x="6074797" y="5721365"/>
            <a:ext cx="348311" cy="134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Прямоугольник 6"/>
          <p:cNvSpPr/>
          <p:nvPr/>
        </p:nvSpPr>
        <p:spPr>
          <a:xfrm>
            <a:off x="444500" y="1816100"/>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Producer</a:t>
            </a:r>
            <a:endParaRPr lang="ru-RU" dirty="0">
              <a:solidFill>
                <a:sysClr val="windowText" lastClr="000000"/>
              </a:solidFill>
            </a:endParaRPr>
          </a:p>
        </p:txBody>
      </p:sp>
      <p:sp>
        <p:nvSpPr>
          <p:cNvPr id="9" name="Прямоугольник 8"/>
          <p:cNvSpPr/>
          <p:nvPr/>
        </p:nvSpPr>
        <p:spPr>
          <a:xfrm>
            <a:off x="4331560" y="1838406"/>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Consumer</a:t>
            </a:r>
            <a:endParaRPr lang="ru-RU" dirty="0">
              <a:solidFill>
                <a:sysClr val="windowText" lastClr="000000"/>
              </a:solidFill>
            </a:endParaRPr>
          </a:p>
        </p:txBody>
      </p:sp>
      <p:sp>
        <p:nvSpPr>
          <p:cNvPr id="10" name="Прямоугольник 9"/>
          <p:cNvSpPr/>
          <p:nvPr/>
        </p:nvSpPr>
        <p:spPr>
          <a:xfrm>
            <a:off x="1002505" y="2705101"/>
            <a:ext cx="177800" cy="1567026"/>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1" name="Прямоугольник 10"/>
          <p:cNvSpPr/>
          <p:nvPr/>
        </p:nvSpPr>
        <p:spPr>
          <a:xfrm>
            <a:off x="2885746" y="2727273"/>
            <a:ext cx="152400" cy="1544854"/>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2" name="Прямоугольник 11"/>
          <p:cNvSpPr/>
          <p:nvPr/>
        </p:nvSpPr>
        <p:spPr>
          <a:xfrm>
            <a:off x="4894319" y="2716187"/>
            <a:ext cx="169881" cy="155594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3" name="Блок-схема: магнитный диск 12"/>
          <p:cNvSpPr/>
          <p:nvPr/>
        </p:nvSpPr>
        <p:spPr>
          <a:xfrm>
            <a:off x="2428254" y="1771767"/>
            <a:ext cx="1067384" cy="727039"/>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Broker</a:t>
            </a:r>
            <a:endParaRPr lang="ru-RU" dirty="0">
              <a:solidFill>
                <a:sysClr val="windowText" lastClr="000000"/>
              </a:solidFill>
            </a:endParaRPr>
          </a:p>
        </p:txBody>
      </p:sp>
      <p:cxnSp>
        <p:nvCxnSpPr>
          <p:cNvPr id="15" name="Прямая соединительная линия 14"/>
          <p:cNvCxnSpPr>
            <a:stCxn id="7" idx="2"/>
            <a:endCxn id="10" idx="0"/>
          </p:cNvCxnSpPr>
          <p:nvPr/>
        </p:nvCxnSpPr>
        <p:spPr>
          <a:xfrm flipH="1">
            <a:off x="1091405" y="2476500"/>
            <a:ext cx="795" cy="22860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Прямая соединительная линия 16"/>
          <p:cNvCxnSpPr>
            <a:stCxn id="13" idx="3"/>
            <a:endCxn id="11" idx="0"/>
          </p:cNvCxnSpPr>
          <p:nvPr/>
        </p:nvCxnSpPr>
        <p:spPr>
          <a:xfrm>
            <a:off x="2961946" y="2498806"/>
            <a:ext cx="0" cy="2284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a:stCxn id="9" idx="2"/>
            <a:endCxn id="12" idx="0"/>
          </p:cNvCxnSpPr>
          <p:nvPr/>
        </p:nvCxnSpPr>
        <p:spPr>
          <a:xfrm>
            <a:off x="4979260" y="2498806"/>
            <a:ext cx="0" cy="21738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Соединительная линия уступом 20"/>
          <p:cNvCxnSpPr/>
          <p:nvPr/>
        </p:nvCxnSpPr>
        <p:spPr>
          <a:xfrm rot="5400000">
            <a:off x="4872872" y="3645728"/>
            <a:ext cx="382657" cy="12700"/>
          </a:xfrm>
          <a:prstGeom prst="bentConnector4">
            <a:avLst>
              <a:gd name="adj1" fmla="val 2945"/>
              <a:gd name="adj2" fmla="val -3700016"/>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 name="Прямая со стрелкой 27"/>
          <p:cNvCxnSpPr/>
          <p:nvPr/>
        </p:nvCxnSpPr>
        <p:spPr>
          <a:xfrm flipV="1">
            <a:off x="1168400" y="2908300"/>
            <a:ext cx="1717346" cy="1270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Прямая со стрелкой 29"/>
          <p:cNvCxnSpPr/>
          <p:nvPr/>
        </p:nvCxnSpPr>
        <p:spPr>
          <a:xfrm>
            <a:off x="3038146" y="3117849"/>
            <a:ext cx="1856173"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 name="Прямая соединительная линия 31"/>
          <p:cNvCxnSpPr/>
          <p:nvPr/>
        </p:nvCxnSpPr>
        <p:spPr>
          <a:xfrm flipV="1">
            <a:off x="4837169" y="4272127"/>
            <a:ext cx="274581" cy="2659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Прямая соединительная линия 33"/>
          <p:cNvCxnSpPr/>
          <p:nvPr/>
        </p:nvCxnSpPr>
        <p:spPr>
          <a:xfrm>
            <a:off x="4860589" y="4272127"/>
            <a:ext cx="251161" cy="2659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639466" y="2848215"/>
            <a:ext cx="857927" cy="307777"/>
          </a:xfrm>
          <a:prstGeom prst="rect">
            <a:avLst/>
          </a:prstGeom>
          <a:noFill/>
        </p:spPr>
        <p:txBody>
          <a:bodyPr wrap="none" rtlCol="0">
            <a:spAutoFit/>
          </a:bodyPr>
          <a:lstStyle/>
          <a:p>
            <a:r>
              <a:rPr lang="en-US" dirty="0" smtClean="0"/>
              <a:t>message</a:t>
            </a:r>
            <a:endParaRPr lang="ru-RU" dirty="0"/>
          </a:p>
        </p:txBody>
      </p:sp>
      <p:sp>
        <p:nvSpPr>
          <p:cNvPr id="41" name="TextBox 40"/>
          <p:cNvSpPr txBox="1"/>
          <p:nvPr/>
        </p:nvSpPr>
        <p:spPr>
          <a:xfrm>
            <a:off x="3571838" y="3067349"/>
            <a:ext cx="857927" cy="307777"/>
          </a:xfrm>
          <a:prstGeom prst="rect">
            <a:avLst/>
          </a:prstGeom>
          <a:noFill/>
        </p:spPr>
        <p:txBody>
          <a:bodyPr wrap="none" rtlCol="0">
            <a:spAutoFit/>
          </a:bodyPr>
          <a:lstStyle/>
          <a:p>
            <a:r>
              <a:rPr lang="en-US" dirty="0" smtClean="0"/>
              <a:t>message</a:t>
            </a:r>
            <a:endParaRPr lang="ru-RU" dirty="0"/>
          </a:p>
        </p:txBody>
      </p:sp>
      <p:sp>
        <p:nvSpPr>
          <p:cNvPr id="42" name="TextBox 41"/>
          <p:cNvSpPr txBox="1"/>
          <p:nvPr/>
        </p:nvSpPr>
        <p:spPr>
          <a:xfrm>
            <a:off x="5565181" y="3488614"/>
            <a:ext cx="1019831" cy="307777"/>
          </a:xfrm>
          <a:prstGeom prst="rect">
            <a:avLst/>
          </a:prstGeom>
          <a:noFill/>
        </p:spPr>
        <p:txBody>
          <a:bodyPr wrap="none" rtlCol="0">
            <a:spAutoFit/>
          </a:bodyPr>
          <a:lstStyle/>
          <a:p>
            <a:r>
              <a:rPr lang="en-US" dirty="0" smtClean="0"/>
              <a:t>processing</a:t>
            </a:r>
            <a:endParaRPr lang="ru-RU" dirty="0"/>
          </a:p>
        </p:txBody>
      </p:sp>
      <p:sp>
        <p:nvSpPr>
          <p:cNvPr id="43" name="TextBox 42"/>
          <p:cNvSpPr txBox="1"/>
          <p:nvPr/>
        </p:nvSpPr>
        <p:spPr>
          <a:xfrm>
            <a:off x="5109597" y="4232324"/>
            <a:ext cx="1558440" cy="307777"/>
          </a:xfrm>
          <a:prstGeom prst="rect">
            <a:avLst/>
          </a:prstGeom>
          <a:noFill/>
        </p:spPr>
        <p:txBody>
          <a:bodyPr wrap="none" rtlCol="0">
            <a:spAutoFit/>
          </a:bodyPr>
          <a:lstStyle/>
          <a:p>
            <a:r>
              <a:rPr lang="en-US" dirty="0" smtClean="0"/>
              <a:t>Consumer failure</a:t>
            </a:r>
            <a:endParaRPr lang="ru-RU" dirty="0"/>
          </a:p>
        </p:txBody>
      </p:sp>
      <p:sp>
        <p:nvSpPr>
          <p:cNvPr id="44" name="TextBox 43"/>
          <p:cNvSpPr txBox="1"/>
          <p:nvPr/>
        </p:nvSpPr>
        <p:spPr>
          <a:xfrm>
            <a:off x="3682235" y="3820479"/>
            <a:ext cx="1138069" cy="646331"/>
          </a:xfrm>
          <a:prstGeom prst="rect">
            <a:avLst/>
          </a:prstGeom>
          <a:noFill/>
          <a:ln>
            <a:solidFill>
              <a:schemeClr val="tx1"/>
            </a:solidFill>
          </a:ln>
        </p:spPr>
        <p:txBody>
          <a:bodyPr wrap="square" rtlCol="0">
            <a:spAutoFit/>
          </a:bodyPr>
          <a:lstStyle/>
          <a:p>
            <a:r>
              <a:rPr lang="en-US" sz="1200" b="1" dirty="0" smtClean="0"/>
              <a:t>Message not processed and lost</a:t>
            </a:r>
            <a:endParaRPr lang="ru-RU" sz="1200" b="1" dirty="0"/>
          </a:p>
        </p:txBody>
      </p:sp>
    </p:spTree>
    <p:extLst>
      <p:ext uri="{BB962C8B-B14F-4D97-AF65-F5344CB8AC3E}">
        <p14:creationId xmlns:p14="http://schemas.microsoft.com/office/powerpoint/2010/main" val="19026044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a:t>Using Transactions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r>
              <a:rPr lang="en-US" sz="2400" dirty="0" smtClean="0"/>
              <a:t>CLIENT_ACKNOWLEDGE</a:t>
            </a:r>
          </a:p>
          <a:p>
            <a:pPr marL="617220" lvl="3" indent="-342900"/>
            <a:r>
              <a:rPr lang="en-US" sz="1800" dirty="0" smtClean="0"/>
              <a:t>Spring JMS accepts itself (only after full processing)</a:t>
            </a:r>
            <a:endParaRPr lang="ru-RU" sz="1800" dirty="0"/>
          </a:p>
        </p:txBody>
      </p:sp>
      <p:cxnSp>
        <p:nvCxnSpPr>
          <p:cNvPr id="6" name="Прямая со стрелкой 5"/>
          <p:cNvCxnSpPr/>
          <p:nvPr/>
        </p:nvCxnSpPr>
        <p:spPr>
          <a:xfrm flipV="1">
            <a:off x="6074797" y="5721365"/>
            <a:ext cx="348311" cy="134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Прямоугольник 6"/>
          <p:cNvSpPr/>
          <p:nvPr/>
        </p:nvSpPr>
        <p:spPr>
          <a:xfrm>
            <a:off x="241300" y="1816100"/>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Producer</a:t>
            </a:r>
            <a:endParaRPr lang="ru-RU" dirty="0">
              <a:solidFill>
                <a:sysClr val="windowText" lastClr="000000"/>
              </a:solidFill>
            </a:endParaRPr>
          </a:p>
        </p:txBody>
      </p:sp>
      <p:sp>
        <p:nvSpPr>
          <p:cNvPr id="9" name="Прямоугольник 8"/>
          <p:cNvSpPr/>
          <p:nvPr/>
        </p:nvSpPr>
        <p:spPr>
          <a:xfrm>
            <a:off x="4864960" y="1838406"/>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Consumer</a:t>
            </a:r>
            <a:endParaRPr lang="ru-RU" dirty="0">
              <a:solidFill>
                <a:sysClr val="windowText" lastClr="000000"/>
              </a:solidFill>
            </a:endParaRPr>
          </a:p>
        </p:txBody>
      </p:sp>
      <p:sp>
        <p:nvSpPr>
          <p:cNvPr id="10" name="Прямоугольник 9"/>
          <p:cNvSpPr/>
          <p:nvPr/>
        </p:nvSpPr>
        <p:spPr>
          <a:xfrm>
            <a:off x="799305" y="2705101"/>
            <a:ext cx="177800" cy="1567026"/>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1" name="Прямоугольник 10"/>
          <p:cNvSpPr/>
          <p:nvPr/>
        </p:nvSpPr>
        <p:spPr>
          <a:xfrm>
            <a:off x="3787446" y="2727273"/>
            <a:ext cx="152400" cy="1544854"/>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2" name="Прямоугольник 11"/>
          <p:cNvSpPr/>
          <p:nvPr/>
        </p:nvSpPr>
        <p:spPr>
          <a:xfrm>
            <a:off x="5427719" y="2716187"/>
            <a:ext cx="169881" cy="155594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3" name="Блок-схема: магнитный диск 12"/>
          <p:cNvSpPr/>
          <p:nvPr/>
        </p:nvSpPr>
        <p:spPr>
          <a:xfrm>
            <a:off x="3342654" y="1771767"/>
            <a:ext cx="1067384" cy="727039"/>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Broker</a:t>
            </a:r>
            <a:endParaRPr lang="ru-RU" dirty="0">
              <a:solidFill>
                <a:sysClr val="windowText" lastClr="000000"/>
              </a:solidFill>
            </a:endParaRPr>
          </a:p>
        </p:txBody>
      </p:sp>
      <p:cxnSp>
        <p:nvCxnSpPr>
          <p:cNvPr id="15" name="Прямая соединительная линия 14"/>
          <p:cNvCxnSpPr>
            <a:stCxn id="7" idx="2"/>
            <a:endCxn id="10" idx="0"/>
          </p:cNvCxnSpPr>
          <p:nvPr/>
        </p:nvCxnSpPr>
        <p:spPr>
          <a:xfrm flipH="1">
            <a:off x="888205" y="2476500"/>
            <a:ext cx="795" cy="22860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Прямая соединительная линия 16"/>
          <p:cNvCxnSpPr>
            <a:stCxn id="13" idx="3"/>
          </p:cNvCxnSpPr>
          <p:nvPr/>
        </p:nvCxnSpPr>
        <p:spPr>
          <a:xfrm>
            <a:off x="3876346" y="2498806"/>
            <a:ext cx="0" cy="2284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a:stCxn id="9" idx="2"/>
            <a:endCxn id="12" idx="0"/>
          </p:cNvCxnSpPr>
          <p:nvPr/>
        </p:nvCxnSpPr>
        <p:spPr>
          <a:xfrm>
            <a:off x="5512660" y="2498806"/>
            <a:ext cx="0" cy="21738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Прямая со стрелкой 27"/>
          <p:cNvCxnSpPr/>
          <p:nvPr/>
        </p:nvCxnSpPr>
        <p:spPr>
          <a:xfrm flipV="1">
            <a:off x="988920" y="2900363"/>
            <a:ext cx="1385770" cy="18662"/>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953001" y="2637320"/>
            <a:ext cx="1394934" cy="276999"/>
          </a:xfrm>
          <a:prstGeom prst="rect">
            <a:avLst/>
          </a:prstGeom>
          <a:noFill/>
        </p:spPr>
        <p:txBody>
          <a:bodyPr wrap="none" rtlCol="0">
            <a:spAutoFit/>
          </a:bodyPr>
          <a:lstStyle/>
          <a:p>
            <a:r>
              <a:rPr lang="en-US" sz="1200" dirty="0" smtClean="0"/>
              <a:t>insert order(id=1)</a:t>
            </a:r>
            <a:endParaRPr lang="ru-RU" sz="1200" dirty="0"/>
          </a:p>
        </p:txBody>
      </p:sp>
      <p:sp>
        <p:nvSpPr>
          <p:cNvPr id="41" name="TextBox 40"/>
          <p:cNvSpPr txBox="1"/>
          <p:nvPr/>
        </p:nvSpPr>
        <p:spPr>
          <a:xfrm>
            <a:off x="1494232" y="2987413"/>
            <a:ext cx="761747" cy="276999"/>
          </a:xfrm>
          <a:prstGeom prst="rect">
            <a:avLst/>
          </a:prstGeom>
          <a:noFill/>
        </p:spPr>
        <p:txBody>
          <a:bodyPr wrap="none" rtlCol="0">
            <a:spAutoFit/>
          </a:bodyPr>
          <a:lstStyle/>
          <a:p>
            <a:r>
              <a:rPr lang="en-US" sz="1200" dirty="0" smtClean="0"/>
              <a:t>message</a:t>
            </a:r>
            <a:endParaRPr lang="ru-RU" dirty="0"/>
          </a:p>
        </p:txBody>
      </p:sp>
      <p:sp>
        <p:nvSpPr>
          <p:cNvPr id="25" name="Прямоугольник 24"/>
          <p:cNvSpPr/>
          <p:nvPr/>
        </p:nvSpPr>
        <p:spPr>
          <a:xfrm>
            <a:off x="2374690" y="2746206"/>
            <a:ext cx="152400" cy="1544854"/>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26" name="Блок-схема: магнитный диск 25"/>
          <p:cNvSpPr/>
          <p:nvPr/>
        </p:nvSpPr>
        <p:spPr>
          <a:xfrm>
            <a:off x="1917198" y="1790700"/>
            <a:ext cx="1067384" cy="727039"/>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DB</a:t>
            </a:r>
            <a:endParaRPr lang="ru-RU" dirty="0">
              <a:solidFill>
                <a:sysClr val="windowText" lastClr="000000"/>
              </a:solidFill>
            </a:endParaRPr>
          </a:p>
        </p:txBody>
      </p:sp>
      <p:cxnSp>
        <p:nvCxnSpPr>
          <p:cNvPr id="27" name="Прямая соединительная линия 26"/>
          <p:cNvCxnSpPr>
            <a:stCxn id="26" idx="3"/>
            <a:endCxn id="25" idx="0"/>
          </p:cNvCxnSpPr>
          <p:nvPr/>
        </p:nvCxnSpPr>
        <p:spPr>
          <a:xfrm>
            <a:off x="2450890" y="2517739"/>
            <a:ext cx="0" cy="2284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Прямая со стрелкой 32"/>
          <p:cNvCxnSpPr>
            <a:stCxn id="11" idx="3"/>
            <a:endCxn id="12" idx="1"/>
          </p:cNvCxnSpPr>
          <p:nvPr/>
        </p:nvCxnSpPr>
        <p:spPr>
          <a:xfrm flipV="1">
            <a:off x="3939846" y="3494157"/>
            <a:ext cx="1487873" cy="5543"/>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4445158" y="3218786"/>
            <a:ext cx="761747" cy="276999"/>
          </a:xfrm>
          <a:prstGeom prst="rect">
            <a:avLst/>
          </a:prstGeom>
          <a:noFill/>
        </p:spPr>
        <p:txBody>
          <a:bodyPr wrap="square" rtlCol="0">
            <a:spAutoFit/>
          </a:bodyPr>
          <a:lstStyle/>
          <a:p>
            <a:r>
              <a:rPr lang="en-US" sz="1200" dirty="0" smtClean="0"/>
              <a:t>message</a:t>
            </a:r>
            <a:endParaRPr lang="ru-RU" dirty="0"/>
          </a:p>
        </p:txBody>
      </p:sp>
      <p:cxnSp>
        <p:nvCxnSpPr>
          <p:cNvPr id="47" name="Прямая со стрелкой 46"/>
          <p:cNvCxnSpPr/>
          <p:nvPr/>
        </p:nvCxnSpPr>
        <p:spPr>
          <a:xfrm flipH="1" flipV="1">
            <a:off x="2527090" y="3864189"/>
            <a:ext cx="2900629" cy="7723"/>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2943639" y="3570571"/>
            <a:ext cx="1938442" cy="276999"/>
          </a:xfrm>
          <a:prstGeom prst="rect">
            <a:avLst/>
          </a:prstGeom>
          <a:solidFill>
            <a:schemeClr val="bg1"/>
          </a:solidFill>
        </p:spPr>
        <p:txBody>
          <a:bodyPr wrap="square" rtlCol="0">
            <a:spAutoFit/>
          </a:bodyPr>
          <a:lstStyle/>
          <a:p>
            <a:r>
              <a:rPr lang="en-US" sz="1200" dirty="0" smtClean="0"/>
              <a:t>Select order (id=1)</a:t>
            </a:r>
            <a:endParaRPr lang="ru-RU" dirty="0"/>
          </a:p>
        </p:txBody>
      </p:sp>
      <p:cxnSp>
        <p:nvCxnSpPr>
          <p:cNvPr id="30" name="Прямая со стрелкой 29"/>
          <p:cNvCxnSpPr/>
          <p:nvPr/>
        </p:nvCxnSpPr>
        <p:spPr>
          <a:xfrm>
            <a:off x="988920" y="3227369"/>
            <a:ext cx="2798526" cy="0"/>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99480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a:t>Using Transactions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r>
              <a:rPr lang="en-US" sz="2400" dirty="0" smtClean="0"/>
              <a:t>CLIENT_ACKNOWLEDGE</a:t>
            </a:r>
          </a:p>
          <a:p>
            <a:pPr marL="617220" lvl="3" indent="-342900"/>
            <a:r>
              <a:rPr lang="en-US" sz="1800" dirty="0" smtClean="0"/>
              <a:t>Spring JMS accepts itself (only after full processing)</a:t>
            </a:r>
            <a:endParaRPr lang="ru-RU" sz="1800" dirty="0"/>
          </a:p>
        </p:txBody>
      </p:sp>
      <p:cxnSp>
        <p:nvCxnSpPr>
          <p:cNvPr id="6" name="Прямая со стрелкой 5"/>
          <p:cNvCxnSpPr/>
          <p:nvPr/>
        </p:nvCxnSpPr>
        <p:spPr>
          <a:xfrm flipV="1">
            <a:off x="6074797" y="5721365"/>
            <a:ext cx="348311" cy="134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Прямоугольник 6"/>
          <p:cNvSpPr/>
          <p:nvPr/>
        </p:nvSpPr>
        <p:spPr>
          <a:xfrm>
            <a:off x="241300" y="1816100"/>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Producer</a:t>
            </a:r>
            <a:endParaRPr lang="ru-RU" dirty="0">
              <a:solidFill>
                <a:sysClr val="windowText" lastClr="000000"/>
              </a:solidFill>
            </a:endParaRPr>
          </a:p>
        </p:txBody>
      </p:sp>
      <p:sp>
        <p:nvSpPr>
          <p:cNvPr id="9" name="Прямоугольник 8"/>
          <p:cNvSpPr/>
          <p:nvPr/>
        </p:nvSpPr>
        <p:spPr>
          <a:xfrm>
            <a:off x="4864960" y="1838406"/>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Consumer</a:t>
            </a:r>
            <a:endParaRPr lang="ru-RU" dirty="0">
              <a:solidFill>
                <a:sysClr val="windowText" lastClr="000000"/>
              </a:solidFill>
            </a:endParaRPr>
          </a:p>
        </p:txBody>
      </p:sp>
      <p:sp>
        <p:nvSpPr>
          <p:cNvPr id="10" name="Прямоугольник 9"/>
          <p:cNvSpPr/>
          <p:nvPr/>
        </p:nvSpPr>
        <p:spPr>
          <a:xfrm>
            <a:off x="799305" y="2705101"/>
            <a:ext cx="177800" cy="1567026"/>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1" name="Прямоугольник 10"/>
          <p:cNvSpPr/>
          <p:nvPr/>
        </p:nvSpPr>
        <p:spPr>
          <a:xfrm>
            <a:off x="3787446" y="2727273"/>
            <a:ext cx="152400" cy="1544854"/>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2" name="Прямоугольник 11"/>
          <p:cNvSpPr/>
          <p:nvPr/>
        </p:nvSpPr>
        <p:spPr>
          <a:xfrm>
            <a:off x="5427719" y="2716187"/>
            <a:ext cx="169881" cy="155594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3" name="Блок-схема: магнитный диск 12"/>
          <p:cNvSpPr/>
          <p:nvPr/>
        </p:nvSpPr>
        <p:spPr>
          <a:xfrm>
            <a:off x="3342654" y="1771767"/>
            <a:ext cx="1067384" cy="727039"/>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Broker</a:t>
            </a:r>
            <a:endParaRPr lang="ru-RU" dirty="0">
              <a:solidFill>
                <a:sysClr val="windowText" lastClr="000000"/>
              </a:solidFill>
            </a:endParaRPr>
          </a:p>
        </p:txBody>
      </p:sp>
      <p:cxnSp>
        <p:nvCxnSpPr>
          <p:cNvPr id="15" name="Прямая соединительная линия 14"/>
          <p:cNvCxnSpPr>
            <a:stCxn id="7" idx="2"/>
            <a:endCxn id="10" idx="0"/>
          </p:cNvCxnSpPr>
          <p:nvPr/>
        </p:nvCxnSpPr>
        <p:spPr>
          <a:xfrm flipH="1">
            <a:off x="888205" y="2476500"/>
            <a:ext cx="795" cy="22860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Прямая соединительная линия 16"/>
          <p:cNvCxnSpPr>
            <a:stCxn id="13" idx="3"/>
          </p:cNvCxnSpPr>
          <p:nvPr/>
        </p:nvCxnSpPr>
        <p:spPr>
          <a:xfrm>
            <a:off x="3876346" y="2498806"/>
            <a:ext cx="0" cy="2284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a:stCxn id="9" idx="2"/>
            <a:endCxn id="12" idx="0"/>
          </p:cNvCxnSpPr>
          <p:nvPr/>
        </p:nvCxnSpPr>
        <p:spPr>
          <a:xfrm>
            <a:off x="5512660" y="2498806"/>
            <a:ext cx="0" cy="21738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Прямая со стрелкой 27"/>
          <p:cNvCxnSpPr/>
          <p:nvPr/>
        </p:nvCxnSpPr>
        <p:spPr>
          <a:xfrm flipV="1">
            <a:off x="988920" y="2900363"/>
            <a:ext cx="1385770" cy="18662"/>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953001" y="2637320"/>
            <a:ext cx="1394934" cy="276999"/>
          </a:xfrm>
          <a:prstGeom prst="rect">
            <a:avLst/>
          </a:prstGeom>
          <a:noFill/>
        </p:spPr>
        <p:txBody>
          <a:bodyPr wrap="none" rtlCol="0">
            <a:spAutoFit/>
          </a:bodyPr>
          <a:lstStyle/>
          <a:p>
            <a:r>
              <a:rPr lang="en-US" sz="1200" dirty="0" smtClean="0"/>
              <a:t>insert order(id=1)</a:t>
            </a:r>
            <a:endParaRPr lang="ru-RU" sz="1200" dirty="0"/>
          </a:p>
        </p:txBody>
      </p:sp>
      <p:sp>
        <p:nvSpPr>
          <p:cNvPr id="41" name="TextBox 40"/>
          <p:cNvSpPr txBox="1"/>
          <p:nvPr/>
        </p:nvSpPr>
        <p:spPr>
          <a:xfrm>
            <a:off x="1494232" y="2987413"/>
            <a:ext cx="761747" cy="276999"/>
          </a:xfrm>
          <a:prstGeom prst="rect">
            <a:avLst/>
          </a:prstGeom>
          <a:noFill/>
        </p:spPr>
        <p:txBody>
          <a:bodyPr wrap="none" rtlCol="0">
            <a:spAutoFit/>
          </a:bodyPr>
          <a:lstStyle/>
          <a:p>
            <a:r>
              <a:rPr lang="en-US" sz="1200" dirty="0" smtClean="0"/>
              <a:t>message</a:t>
            </a:r>
            <a:endParaRPr lang="ru-RU" dirty="0"/>
          </a:p>
        </p:txBody>
      </p:sp>
      <p:sp>
        <p:nvSpPr>
          <p:cNvPr id="44" name="TextBox 43"/>
          <p:cNvSpPr txBox="1"/>
          <p:nvPr/>
        </p:nvSpPr>
        <p:spPr>
          <a:xfrm>
            <a:off x="5645255" y="3463991"/>
            <a:ext cx="1138069" cy="938719"/>
          </a:xfrm>
          <a:prstGeom prst="rect">
            <a:avLst/>
          </a:prstGeom>
          <a:noFill/>
          <a:ln>
            <a:solidFill>
              <a:schemeClr val="tx1"/>
            </a:solidFill>
          </a:ln>
        </p:spPr>
        <p:txBody>
          <a:bodyPr wrap="square" rtlCol="0">
            <a:spAutoFit/>
          </a:bodyPr>
          <a:lstStyle/>
          <a:p>
            <a:r>
              <a:rPr lang="en-US" sz="1100" b="1" dirty="0" smtClean="0"/>
              <a:t>Order (id=1) not yet visible outside of transaction on producer</a:t>
            </a:r>
            <a:endParaRPr lang="ru-RU" sz="1100" b="1" dirty="0"/>
          </a:p>
        </p:txBody>
      </p:sp>
      <p:sp>
        <p:nvSpPr>
          <p:cNvPr id="25" name="Прямоугольник 24"/>
          <p:cNvSpPr/>
          <p:nvPr/>
        </p:nvSpPr>
        <p:spPr>
          <a:xfrm>
            <a:off x="2374690" y="2746206"/>
            <a:ext cx="152400" cy="1544854"/>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26" name="Блок-схема: магнитный диск 25"/>
          <p:cNvSpPr/>
          <p:nvPr/>
        </p:nvSpPr>
        <p:spPr>
          <a:xfrm>
            <a:off x="1917198" y="1790700"/>
            <a:ext cx="1067384" cy="727039"/>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DB</a:t>
            </a:r>
            <a:endParaRPr lang="ru-RU" dirty="0">
              <a:solidFill>
                <a:sysClr val="windowText" lastClr="000000"/>
              </a:solidFill>
            </a:endParaRPr>
          </a:p>
        </p:txBody>
      </p:sp>
      <p:cxnSp>
        <p:nvCxnSpPr>
          <p:cNvPr id="27" name="Прямая соединительная линия 26"/>
          <p:cNvCxnSpPr>
            <a:stCxn id="26" idx="3"/>
            <a:endCxn id="25" idx="0"/>
          </p:cNvCxnSpPr>
          <p:nvPr/>
        </p:nvCxnSpPr>
        <p:spPr>
          <a:xfrm>
            <a:off x="2450890" y="2517739"/>
            <a:ext cx="0" cy="2284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Прямая со стрелкой 32"/>
          <p:cNvCxnSpPr>
            <a:stCxn id="11" idx="3"/>
            <a:endCxn id="12" idx="1"/>
          </p:cNvCxnSpPr>
          <p:nvPr/>
        </p:nvCxnSpPr>
        <p:spPr>
          <a:xfrm flipV="1">
            <a:off x="3939846" y="3494157"/>
            <a:ext cx="1487873" cy="5543"/>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4445158" y="3218786"/>
            <a:ext cx="761747" cy="276999"/>
          </a:xfrm>
          <a:prstGeom prst="rect">
            <a:avLst/>
          </a:prstGeom>
          <a:noFill/>
        </p:spPr>
        <p:txBody>
          <a:bodyPr wrap="square" rtlCol="0">
            <a:spAutoFit/>
          </a:bodyPr>
          <a:lstStyle/>
          <a:p>
            <a:r>
              <a:rPr lang="en-US" sz="1200" dirty="0" smtClean="0"/>
              <a:t>message</a:t>
            </a:r>
            <a:endParaRPr lang="ru-RU" dirty="0"/>
          </a:p>
        </p:txBody>
      </p:sp>
      <p:cxnSp>
        <p:nvCxnSpPr>
          <p:cNvPr id="45" name="Прямая со стрелкой 44"/>
          <p:cNvCxnSpPr/>
          <p:nvPr/>
        </p:nvCxnSpPr>
        <p:spPr>
          <a:xfrm>
            <a:off x="988920" y="4110527"/>
            <a:ext cx="1359015" cy="0"/>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1003860" y="3847084"/>
            <a:ext cx="1335172" cy="253916"/>
          </a:xfrm>
          <a:prstGeom prst="rect">
            <a:avLst/>
          </a:prstGeom>
          <a:noFill/>
        </p:spPr>
        <p:txBody>
          <a:bodyPr wrap="square" rtlCol="0">
            <a:spAutoFit/>
          </a:bodyPr>
          <a:lstStyle/>
          <a:p>
            <a:r>
              <a:rPr lang="en-US" sz="1050" dirty="0" smtClean="0"/>
              <a:t>automatic commit</a:t>
            </a:r>
            <a:endParaRPr lang="ru-RU" sz="1100" dirty="0"/>
          </a:p>
        </p:txBody>
      </p:sp>
      <p:cxnSp>
        <p:nvCxnSpPr>
          <p:cNvPr id="47" name="Прямая со стрелкой 46"/>
          <p:cNvCxnSpPr/>
          <p:nvPr/>
        </p:nvCxnSpPr>
        <p:spPr>
          <a:xfrm flipH="1" flipV="1">
            <a:off x="2527090" y="3864189"/>
            <a:ext cx="2900629" cy="7723"/>
          </a:xfrm>
          <a:prstGeom prst="straightConnector1">
            <a:avLst/>
          </a:prstGeom>
          <a:ln>
            <a:solidFill>
              <a:schemeClr val="accent6"/>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2943639" y="3570571"/>
            <a:ext cx="1938442" cy="276999"/>
          </a:xfrm>
          <a:prstGeom prst="rect">
            <a:avLst/>
          </a:prstGeom>
          <a:solidFill>
            <a:schemeClr val="bg1"/>
          </a:solidFill>
        </p:spPr>
        <p:txBody>
          <a:bodyPr wrap="square" rtlCol="0">
            <a:spAutoFit/>
          </a:bodyPr>
          <a:lstStyle/>
          <a:p>
            <a:r>
              <a:rPr lang="en-US" sz="1200" dirty="0" smtClean="0">
                <a:solidFill>
                  <a:srgbClr val="FF0000"/>
                </a:solidFill>
              </a:rPr>
              <a:t>Select order (id=1)</a:t>
            </a:r>
            <a:endParaRPr lang="ru-RU" dirty="0">
              <a:solidFill>
                <a:srgbClr val="FF0000"/>
              </a:solidFill>
            </a:endParaRPr>
          </a:p>
        </p:txBody>
      </p:sp>
      <p:cxnSp>
        <p:nvCxnSpPr>
          <p:cNvPr id="30" name="Прямая со стрелкой 29"/>
          <p:cNvCxnSpPr/>
          <p:nvPr/>
        </p:nvCxnSpPr>
        <p:spPr>
          <a:xfrm>
            <a:off x="988920" y="3227369"/>
            <a:ext cx="2798526" cy="0"/>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29131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a:t>Using Transactions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r>
              <a:rPr lang="en-US" sz="2400" dirty="0" smtClean="0"/>
              <a:t>SESSION_TRANSACTED</a:t>
            </a:r>
          </a:p>
          <a:p>
            <a:pPr marL="617220" lvl="3" indent="-342900"/>
            <a:r>
              <a:rPr lang="en-US" sz="1800" dirty="0" smtClean="0"/>
              <a:t>Message is sent only after JDBC transaction commit</a:t>
            </a:r>
            <a:endParaRPr lang="ru-RU" sz="1800" dirty="0"/>
          </a:p>
        </p:txBody>
      </p:sp>
      <p:cxnSp>
        <p:nvCxnSpPr>
          <p:cNvPr id="6" name="Прямая со стрелкой 5"/>
          <p:cNvCxnSpPr/>
          <p:nvPr/>
        </p:nvCxnSpPr>
        <p:spPr>
          <a:xfrm flipV="1">
            <a:off x="6074797" y="5721365"/>
            <a:ext cx="348311" cy="134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Прямоугольник 6"/>
          <p:cNvSpPr/>
          <p:nvPr/>
        </p:nvSpPr>
        <p:spPr>
          <a:xfrm>
            <a:off x="241300" y="1816100"/>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Producer</a:t>
            </a:r>
            <a:endParaRPr lang="ru-RU" dirty="0">
              <a:solidFill>
                <a:sysClr val="windowText" lastClr="000000"/>
              </a:solidFill>
            </a:endParaRPr>
          </a:p>
        </p:txBody>
      </p:sp>
      <p:sp>
        <p:nvSpPr>
          <p:cNvPr id="9" name="Прямоугольник 8"/>
          <p:cNvSpPr/>
          <p:nvPr/>
        </p:nvSpPr>
        <p:spPr>
          <a:xfrm>
            <a:off x="4864960" y="1838406"/>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Consumer</a:t>
            </a:r>
            <a:endParaRPr lang="ru-RU" dirty="0">
              <a:solidFill>
                <a:sysClr val="windowText" lastClr="000000"/>
              </a:solidFill>
            </a:endParaRPr>
          </a:p>
        </p:txBody>
      </p:sp>
      <p:sp>
        <p:nvSpPr>
          <p:cNvPr id="10" name="Прямоугольник 9"/>
          <p:cNvSpPr/>
          <p:nvPr/>
        </p:nvSpPr>
        <p:spPr>
          <a:xfrm>
            <a:off x="799305" y="2705100"/>
            <a:ext cx="176414" cy="1697609"/>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1" name="Прямоугольник 10"/>
          <p:cNvSpPr/>
          <p:nvPr/>
        </p:nvSpPr>
        <p:spPr>
          <a:xfrm>
            <a:off x="3787445" y="2727272"/>
            <a:ext cx="191859" cy="1675435"/>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2" name="Прямоугольник 11"/>
          <p:cNvSpPr/>
          <p:nvPr/>
        </p:nvSpPr>
        <p:spPr>
          <a:xfrm>
            <a:off x="5427720" y="2716187"/>
            <a:ext cx="152400" cy="168652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3" name="Блок-схема: магнитный диск 12"/>
          <p:cNvSpPr/>
          <p:nvPr/>
        </p:nvSpPr>
        <p:spPr>
          <a:xfrm>
            <a:off x="3342654" y="1771767"/>
            <a:ext cx="1067384" cy="727039"/>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Broker</a:t>
            </a:r>
            <a:endParaRPr lang="ru-RU" dirty="0">
              <a:solidFill>
                <a:sysClr val="windowText" lastClr="000000"/>
              </a:solidFill>
            </a:endParaRPr>
          </a:p>
        </p:txBody>
      </p:sp>
      <p:cxnSp>
        <p:nvCxnSpPr>
          <p:cNvPr id="15" name="Прямая соединительная линия 14"/>
          <p:cNvCxnSpPr>
            <a:stCxn id="7" idx="2"/>
            <a:endCxn id="10" idx="0"/>
          </p:cNvCxnSpPr>
          <p:nvPr/>
        </p:nvCxnSpPr>
        <p:spPr>
          <a:xfrm flipH="1">
            <a:off x="887512" y="2476500"/>
            <a:ext cx="1488" cy="2286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Прямая соединительная линия 16"/>
          <p:cNvCxnSpPr>
            <a:stCxn id="13" idx="3"/>
          </p:cNvCxnSpPr>
          <p:nvPr/>
        </p:nvCxnSpPr>
        <p:spPr>
          <a:xfrm>
            <a:off x="3876346" y="2498806"/>
            <a:ext cx="0" cy="2284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a:stCxn id="9" idx="2"/>
            <a:endCxn id="12" idx="0"/>
          </p:cNvCxnSpPr>
          <p:nvPr/>
        </p:nvCxnSpPr>
        <p:spPr>
          <a:xfrm flipH="1">
            <a:off x="5503920" y="2498806"/>
            <a:ext cx="8740" cy="21738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Прямая со стрелкой 27"/>
          <p:cNvCxnSpPr/>
          <p:nvPr/>
        </p:nvCxnSpPr>
        <p:spPr>
          <a:xfrm flipV="1">
            <a:off x="988920" y="2900363"/>
            <a:ext cx="1385770" cy="18662"/>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953001" y="2637320"/>
            <a:ext cx="1394934" cy="276999"/>
          </a:xfrm>
          <a:prstGeom prst="rect">
            <a:avLst/>
          </a:prstGeom>
          <a:noFill/>
        </p:spPr>
        <p:txBody>
          <a:bodyPr wrap="none" rtlCol="0">
            <a:spAutoFit/>
          </a:bodyPr>
          <a:lstStyle/>
          <a:p>
            <a:r>
              <a:rPr lang="en-US" sz="1200" dirty="0" smtClean="0"/>
              <a:t>insert order(id=1)</a:t>
            </a:r>
            <a:endParaRPr lang="ru-RU" sz="1200" dirty="0"/>
          </a:p>
        </p:txBody>
      </p:sp>
      <p:sp>
        <p:nvSpPr>
          <p:cNvPr id="41" name="TextBox 40"/>
          <p:cNvSpPr txBox="1"/>
          <p:nvPr/>
        </p:nvSpPr>
        <p:spPr>
          <a:xfrm>
            <a:off x="1494232" y="3673213"/>
            <a:ext cx="761747" cy="276999"/>
          </a:xfrm>
          <a:prstGeom prst="rect">
            <a:avLst/>
          </a:prstGeom>
          <a:noFill/>
        </p:spPr>
        <p:txBody>
          <a:bodyPr wrap="none" rtlCol="0">
            <a:spAutoFit/>
          </a:bodyPr>
          <a:lstStyle/>
          <a:p>
            <a:r>
              <a:rPr lang="en-US" sz="1200" dirty="0" smtClean="0"/>
              <a:t>message</a:t>
            </a:r>
            <a:endParaRPr lang="ru-RU" dirty="0"/>
          </a:p>
        </p:txBody>
      </p:sp>
      <p:sp>
        <p:nvSpPr>
          <p:cNvPr id="25" name="Прямоугольник 24"/>
          <p:cNvSpPr/>
          <p:nvPr/>
        </p:nvSpPr>
        <p:spPr>
          <a:xfrm>
            <a:off x="2374690" y="2746205"/>
            <a:ext cx="152400" cy="1656503"/>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26" name="Блок-схема: магнитный диск 25"/>
          <p:cNvSpPr/>
          <p:nvPr/>
        </p:nvSpPr>
        <p:spPr>
          <a:xfrm>
            <a:off x="1917198" y="1790700"/>
            <a:ext cx="1067384" cy="727039"/>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DB</a:t>
            </a:r>
            <a:endParaRPr lang="ru-RU" dirty="0">
              <a:solidFill>
                <a:sysClr val="windowText" lastClr="000000"/>
              </a:solidFill>
            </a:endParaRPr>
          </a:p>
        </p:txBody>
      </p:sp>
      <p:cxnSp>
        <p:nvCxnSpPr>
          <p:cNvPr id="27" name="Прямая соединительная линия 26"/>
          <p:cNvCxnSpPr>
            <a:stCxn id="26" idx="3"/>
            <a:endCxn id="25" idx="0"/>
          </p:cNvCxnSpPr>
          <p:nvPr/>
        </p:nvCxnSpPr>
        <p:spPr>
          <a:xfrm>
            <a:off x="2450890" y="2517739"/>
            <a:ext cx="0" cy="22846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Прямая со стрелкой 32"/>
          <p:cNvCxnSpPr/>
          <p:nvPr/>
        </p:nvCxnSpPr>
        <p:spPr>
          <a:xfrm flipV="1">
            <a:off x="3979304" y="4007122"/>
            <a:ext cx="1448416" cy="5543"/>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4445158" y="3666461"/>
            <a:ext cx="761747" cy="276999"/>
          </a:xfrm>
          <a:prstGeom prst="rect">
            <a:avLst/>
          </a:prstGeom>
          <a:noFill/>
        </p:spPr>
        <p:txBody>
          <a:bodyPr wrap="square" rtlCol="0">
            <a:spAutoFit/>
          </a:bodyPr>
          <a:lstStyle/>
          <a:p>
            <a:r>
              <a:rPr lang="en-US" sz="1200" dirty="0" smtClean="0"/>
              <a:t>message</a:t>
            </a:r>
            <a:endParaRPr lang="ru-RU" dirty="0"/>
          </a:p>
        </p:txBody>
      </p:sp>
      <p:cxnSp>
        <p:nvCxnSpPr>
          <p:cNvPr id="45" name="Прямая со стрелкой 44"/>
          <p:cNvCxnSpPr/>
          <p:nvPr/>
        </p:nvCxnSpPr>
        <p:spPr>
          <a:xfrm>
            <a:off x="988920" y="3653327"/>
            <a:ext cx="1359015" cy="0"/>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1003860" y="3389884"/>
            <a:ext cx="1335172" cy="253916"/>
          </a:xfrm>
          <a:prstGeom prst="rect">
            <a:avLst/>
          </a:prstGeom>
          <a:noFill/>
        </p:spPr>
        <p:txBody>
          <a:bodyPr wrap="square" rtlCol="0">
            <a:spAutoFit/>
          </a:bodyPr>
          <a:lstStyle/>
          <a:p>
            <a:r>
              <a:rPr lang="en-US" sz="1050" dirty="0" smtClean="0"/>
              <a:t>automatic commit</a:t>
            </a:r>
            <a:endParaRPr lang="ru-RU" sz="1100" dirty="0"/>
          </a:p>
        </p:txBody>
      </p:sp>
      <p:cxnSp>
        <p:nvCxnSpPr>
          <p:cNvPr id="47" name="Прямая со стрелкой 46"/>
          <p:cNvCxnSpPr/>
          <p:nvPr/>
        </p:nvCxnSpPr>
        <p:spPr>
          <a:xfrm flipH="1" flipV="1">
            <a:off x="2527090" y="4340439"/>
            <a:ext cx="2900629" cy="7723"/>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2943639" y="4046821"/>
            <a:ext cx="1938442" cy="276999"/>
          </a:xfrm>
          <a:prstGeom prst="rect">
            <a:avLst/>
          </a:prstGeom>
          <a:solidFill>
            <a:schemeClr val="bg1"/>
          </a:solidFill>
        </p:spPr>
        <p:txBody>
          <a:bodyPr wrap="square" rtlCol="0">
            <a:spAutoFit/>
          </a:bodyPr>
          <a:lstStyle/>
          <a:p>
            <a:r>
              <a:rPr lang="en-US" sz="1200" dirty="0" smtClean="0"/>
              <a:t>Select order (id=1)</a:t>
            </a:r>
            <a:endParaRPr lang="ru-RU" dirty="0"/>
          </a:p>
        </p:txBody>
      </p:sp>
      <p:cxnSp>
        <p:nvCxnSpPr>
          <p:cNvPr id="30" name="Прямая со стрелкой 29"/>
          <p:cNvCxnSpPr/>
          <p:nvPr/>
        </p:nvCxnSpPr>
        <p:spPr>
          <a:xfrm>
            <a:off x="988920" y="3913169"/>
            <a:ext cx="2798526" cy="0"/>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48" name="Прямая соединительная линия 47"/>
          <p:cNvCxnSpPr/>
          <p:nvPr/>
        </p:nvCxnSpPr>
        <p:spPr>
          <a:xfrm>
            <a:off x="975719" y="3124200"/>
            <a:ext cx="262531" cy="0"/>
          </a:xfrm>
          <a:prstGeom prst="line">
            <a:avLst/>
          </a:prstGeom>
          <a:ln>
            <a:solidFill>
              <a:schemeClr val="tx1"/>
            </a:solidFill>
            <a:headEnd w="lg" len="med"/>
            <a:tailEnd type="none" w="lg" len="med"/>
          </a:ln>
          <a:effectLst/>
        </p:spPr>
        <p:style>
          <a:lnRef idx="2">
            <a:schemeClr val="accent1"/>
          </a:lnRef>
          <a:fillRef idx="0">
            <a:schemeClr val="accent1"/>
          </a:fillRef>
          <a:effectRef idx="1">
            <a:schemeClr val="accent1"/>
          </a:effectRef>
          <a:fontRef idx="minor">
            <a:schemeClr val="tx1"/>
          </a:fontRef>
        </p:style>
      </p:cxnSp>
      <p:cxnSp>
        <p:nvCxnSpPr>
          <p:cNvPr id="51" name="Прямая соединительная линия 50"/>
          <p:cNvCxnSpPr/>
          <p:nvPr/>
        </p:nvCxnSpPr>
        <p:spPr>
          <a:xfrm flipH="1">
            <a:off x="1238250" y="3127375"/>
            <a:ext cx="3175" cy="262509"/>
          </a:xfrm>
          <a:prstGeom prst="line">
            <a:avLst/>
          </a:prstGeom>
          <a:ln>
            <a:solidFill>
              <a:schemeClr val="tx1"/>
            </a:solidFill>
            <a:headEnd w="lg" len="med"/>
            <a:tailEnd type="none" w="lg" len="med"/>
          </a:ln>
          <a:effectLst/>
        </p:spPr>
        <p:style>
          <a:lnRef idx="2">
            <a:schemeClr val="accent1"/>
          </a:lnRef>
          <a:fillRef idx="0">
            <a:schemeClr val="accent1"/>
          </a:fillRef>
          <a:effectRef idx="1">
            <a:schemeClr val="accent1"/>
          </a:effectRef>
          <a:fontRef idx="minor">
            <a:schemeClr val="tx1"/>
          </a:fontRef>
        </p:style>
      </p:cxnSp>
      <p:cxnSp>
        <p:nvCxnSpPr>
          <p:cNvPr id="53" name="Прямая соединительная линия 52"/>
          <p:cNvCxnSpPr/>
          <p:nvPr/>
        </p:nvCxnSpPr>
        <p:spPr>
          <a:xfrm flipH="1">
            <a:off x="988920" y="3393486"/>
            <a:ext cx="249330" cy="0"/>
          </a:xfrm>
          <a:prstGeom prst="line">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1236962" y="3103484"/>
            <a:ext cx="1335172" cy="253916"/>
          </a:xfrm>
          <a:prstGeom prst="rect">
            <a:avLst/>
          </a:prstGeom>
          <a:noFill/>
        </p:spPr>
        <p:txBody>
          <a:bodyPr wrap="square" rtlCol="0">
            <a:spAutoFit/>
          </a:bodyPr>
          <a:lstStyle/>
          <a:p>
            <a:r>
              <a:rPr lang="en-US" sz="1050" dirty="0" smtClean="0"/>
              <a:t>request to send</a:t>
            </a:r>
            <a:endParaRPr lang="ru-RU" sz="1100" dirty="0"/>
          </a:p>
        </p:txBody>
      </p:sp>
    </p:spTree>
    <p:extLst>
      <p:ext uri="{BB962C8B-B14F-4D97-AF65-F5344CB8AC3E}">
        <p14:creationId xmlns:p14="http://schemas.microsoft.com/office/powerpoint/2010/main" val="42144452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AGENDA</a:t>
            </a:r>
            <a:endParaRPr lang="en-US" dirty="0"/>
          </a:p>
        </p:txBody>
      </p:sp>
      <p:sp>
        <p:nvSpPr>
          <p:cNvPr id="8" name="Content Placeholder 7"/>
          <p:cNvSpPr>
            <a:spLocks noGrp="1"/>
          </p:cNvSpPr>
          <p:nvPr>
            <p:ph idx="1"/>
          </p:nvPr>
        </p:nvSpPr>
        <p:spPr>
          <a:xfrm>
            <a:off x="203201" y="868217"/>
            <a:ext cx="6520872" cy="3870038"/>
          </a:xfrm>
        </p:spPr>
        <p:txBody>
          <a:bodyPr>
            <a:noAutofit/>
          </a:bodyPr>
          <a:lstStyle/>
          <a:p>
            <a:pPr marL="285750" indent="-285750">
              <a:lnSpc>
                <a:spcPct val="150000"/>
              </a:lnSpc>
              <a:buClr>
                <a:schemeClr val="accent3">
                  <a:lumMod val="75000"/>
                </a:schemeClr>
              </a:buClr>
              <a:buFont typeface="Arial" pitchFamily="34" charset="0"/>
              <a:buChar char="•"/>
            </a:pPr>
            <a:r>
              <a:rPr lang="en-US" sz="3200" dirty="0" smtClean="0"/>
              <a:t>What is Apache Camel?</a:t>
            </a:r>
            <a:endParaRPr lang="ru-RU" sz="3200" dirty="0"/>
          </a:p>
          <a:p>
            <a:pPr marL="285750" indent="-285750">
              <a:lnSpc>
                <a:spcPct val="150000"/>
              </a:lnSpc>
              <a:buClr>
                <a:schemeClr val="accent3">
                  <a:lumMod val="75000"/>
                </a:schemeClr>
              </a:buClr>
              <a:buFont typeface="Arial" pitchFamily="34" charset="0"/>
              <a:buChar char="•"/>
            </a:pPr>
            <a:r>
              <a:rPr lang="en-US" sz="3200" dirty="0" err="1" smtClean="0"/>
              <a:t>Async</a:t>
            </a:r>
            <a:r>
              <a:rPr lang="en-US" sz="3200" dirty="0" smtClean="0"/>
              <a:t> Processing</a:t>
            </a:r>
            <a:endParaRPr lang="ru-RU" sz="3200" dirty="0"/>
          </a:p>
          <a:p>
            <a:pPr marL="285750" indent="-285750">
              <a:lnSpc>
                <a:spcPct val="150000"/>
              </a:lnSpc>
              <a:buClr>
                <a:schemeClr val="accent3">
                  <a:lumMod val="75000"/>
                </a:schemeClr>
              </a:buClr>
              <a:buFont typeface="Arial" pitchFamily="34" charset="0"/>
              <a:buChar char="•"/>
            </a:pPr>
            <a:r>
              <a:rPr lang="en-US" sz="3200" dirty="0" smtClean="0"/>
              <a:t>Reliability with Camel</a:t>
            </a:r>
          </a:p>
          <a:p>
            <a:pPr marL="285750" indent="-285750">
              <a:lnSpc>
                <a:spcPct val="150000"/>
              </a:lnSpc>
              <a:buClr>
                <a:schemeClr val="accent3">
                  <a:lumMod val="75000"/>
                </a:schemeClr>
              </a:buClr>
              <a:buFont typeface="Arial" pitchFamily="34" charset="0"/>
              <a:buChar char="•"/>
            </a:pPr>
            <a:r>
              <a:rPr lang="en-US" sz="3200" dirty="0" smtClean="0"/>
              <a:t>Testing with Camel</a:t>
            </a:r>
            <a:endParaRPr lang="ru-RU" sz="2800" dirty="0"/>
          </a:p>
        </p:txBody>
      </p:sp>
    </p:spTree>
    <p:extLst>
      <p:ext uri="{BB962C8B-B14F-4D97-AF65-F5344CB8AC3E}">
        <p14:creationId xmlns:p14="http://schemas.microsoft.com/office/powerpoint/2010/main" val="39939767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Shutdown </a:t>
            </a:r>
            <a:r>
              <a:rPr lang="en-US" b="1" dirty="0"/>
              <a:t>application properly</a:t>
            </a:r>
          </a:p>
        </p:txBody>
      </p:sp>
      <p:sp>
        <p:nvSpPr>
          <p:cNvPr id="4" name="Объект 2"/>
          <p:cNvSpPr>
            <a:spLocks noGrp="1"/>
          </p:cNvSpPr>
          <p:nvPr>
            <p:ph idx="1"/>
          </p:nvPr>
        </p:nvSpPr>
        <p:spPr>
          <a:xfrm>
            <a:off x="142875" y="800100"/>
            <a:ext cx="6457950" cy="4876800"/>
          </a:xfrm>
        </p:spPr>
        <p:txBody>
          <a:bodyPr>
            <a:normAutofit/>
          </a:bodyPr>
          <a:lstStyle/>
          <a:p>
            <a:pPr>
              <a:lnSpc>
                <a:spcPct val="200000"/>
              </a:lnSpc>
            </a:pPr>
            <a:r>
              <a:rPr lang="en-US" sz="2000" dirty="0" err="1" smtClean="0"/>
              <a:t>Ctrl+C</a:t>
            </a:r>
            <a:r>
              <a:rPr lang="en-US" sz="2000" dirty="0" smtClean="0"/>
              <a:t>, shutdown the application server</a:t>
            </a:r>
          </a:p>
          <a:p>
            <a:pPr lvl="1">
              <a:lnSpc>
                <a:spcPct val="200000"/>
              </a:lnSpc>
            </a:pPr>
            <a:r>
              <a:rPr lang="en-US" sz="1800" dirty="0" smtClean="0"/>
              <a:t>All inflight messages (on a route) will be processed</a:t>
            </a:r>
            <a:endParaRPr lang="ru-RU" sz="1800" dirty="0" smtClean="0"/>
          </a:p>
          <a:p>
            <a:pPr lvl="1">
              <a:lnSpc>
                <a:spcPct val="200000"/>
              </a:lnSpc>
            </a:pPr>
            <a:r>
              <a:rPr lang="en-US" sz="1800" dirty="0" smtClean="0"/>
              <a:t>New messages will not be consumed</a:t>
            </a:r>
            <a:endParaRPr lang="ru-RU" sz="1800" dirty="0" smtClean="0"/>
          </a:p>
          <a:p>
            <a:pPr lvl="1">
              <a:lnSpc>
                <a:spcPct val="200000"/>
              </a:lnSpc>
            </a:pPr>
            <a:r>
              <a:rPr lang="en-US" sz="1800" dirty="0" smtClean="0"/>
              <a:t>Attempt to send message after stop signal results in exception</a:t>
            </a:r>
            <a:endParaRPr lang="ru-RU" sz="1800" dirty="0" smtClean="0"/>
          </a:p>
        </p:txBody>
      </p:sp>
    </p:spTree>
    <p:extLst>
      <p:ext uri="{BB962C8B-B14F-4D97-AF65-F5344CB8AC3E}">
        <p14:creationId xmlns:p14="http://schemas.microsoft.com/office/powerpoint/2010/main" val="28815607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Deferred Routes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r>
              <a:rPr lang="en-US" sz="2400" dirty="0" smtClean="0"/>
              <a:t>Example of messages flow</a:t>
            </a:r>
          </a:p>
        </p:txBody>
      </p:sp>
      <p:sp>
        <p:nvSpPr>
          <p:cNvPr id="7" name="Прямоугольник 6"/>
          <p:cNvSpPr/>
          <p:nvPr/>
        </p:nvSpPr>
        <p:spPr>
          <a:xfrm>
            <a:off x="2668167" y="1687134"/>
            <a:ext cx="1579036" cy="779039"/>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Document Processor</a:t>
            </a:r>
            <a:endParaRPr lang="ru-RU" dirty="0">
              <a:solidFill>
                <a:sysClr val="windowText" lastClr="000000"/>
              </a:solidFill>
            </a:endParaRPr>
          </a:p>
        </p:txBody>
      </p:sp>
      <p:sp>
        <p:nvSpPr>
          <p:cNvPr id="9" name="Прямоугольник 8"/>
          <p:cNvSpPr/>
          <p:nvPr/>
        </p:nvSpPr>
        <p:spPr>
          <a:xfrm>
            <a:off x="2668167" y="2823992"/>
            <a:ext cx="1579036" cy="833607"/>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Notify User Processor</a:t>
            </a:r>
            <a:endParaRPr lang="ru-RU" dirty="0">
              <a:solidFill>
                <a:sysClr val="windowText" lastClr="000000"/>
              </a:solidFill>
            </a:endParaRPr>
          </a:p>
        </p:txBody>
      </p:sp>
      <p:cxnSp>
        <p:nvCxnSpPr>
          <p:cNvPr id="28" name="Прямая со стрелкой 27"/>
          <p:cNvCxnSpPr>
            <a:stCxn id="26" idx="4"/>
            <a:endCxn id="7" idx="1"/>
          </p:cNvCxnSpPr>
          <p:nvPr/>
        </p:nvCxnSpPr>
        <p:spPr>
          <a:xfrm flipV="1">
            <a:off x="1289385" y="2076654"/>
            <a:ext cx="1378782" cy="2883"/>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207571" y="1744059"/>
            <a:ext cx="1542410" cy="276999"/>
          </a:xfrm>
          <a:prstGeom prst="rect">
            <a:avLst/>
          </a:prstGeom>
          <a:noFill/>
        </p:spPr>
        <p:txBody>
          <a:bodyPr wrap="none" rtlCol="0">
            <a:spAutoFit/>
          </a:bodyPr>
          <a:lstStyle/>
          <a:p>
            <a:r>
              <a:rPr lang="en-US" sz="1200" dirty="0" err="1" smtClean="0"/>
              <a:t>document.available</a:t>
            </a:r>
            <a:endParaRPr lang="ru-RU" sz="1200" dirty="0"/>
          </a:p>
        </p:txBody>
      </p:sp>
      <p:sp>
        <p:nvSpPr>
          <p:cNvPr id="26" name="Блок-схема: магнитный диск 25"/>
          <p:cNvSpPr/>
          <p:nvPr/>
        </p:nvSpPr>
        <p:spPr>
          <a:xfrm>
            <a:off x="233024" y="1683225"/>
            <a:ext cx="1056361" cy="792623"/>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ysClr val="windowText" lastClr="000000"/>
                </a:solidFill>
              </a:rPr>
              <a:t>Broker</a:t>
            </a:r>
            <a:endParaRPr lang="ru-RU" sz="2000" dirty="0">
              <a:solidFill>
                <a:sysClr val="windowText" lastClr="000000"/>
              </a:solidFill>
            </a:endParaRPr>
          </a:p>
        </p:txBody>
      </p:sp>
      <p:sp>
        <p:nvSpPr>
          <p:cNvPr id="42" name="Блок-схема: магнитный диск 41"/>
          <p:cNvSpPr/>
          <p:nvPr/>
        </p:nvSpPr>
        <p:spPr>
          <a:xfrm>
            <a:off x="5447415" y="1679864"/>
            <a:ext cx="1098090" cy="792623"/>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ysClr val="windowText" lastClr="000000"/>
                </a:solidFill>
              </a:rPr>
              <a:t>Broker</a:t>
            </a:r>
            <a:endParaRPr lang="ru-RU" sz="2000" dirty="0">
              <a:solidFill>
                <a:sysClr val="windowText" lastClr="000000"/>
              </a:solidFill>
            </a:endParaRPr>
          </a:p>
        </p:txBody>
      </p:sp>
      <p:cxnSp>
        <p:nvCxnSpPr>
          <p:cNvPr id="43" name="Прямая со стрелкой 42"/>
          <p:cNvCxnSpPr>
            <a:stCxn id="7" idx="3"/>
            <a:endCxn id="42" idx="2"/>
          </p:cNvCxnSpPr>
          <p:nvPr/>
        </p:nvCxnSpPr>
        <p:spPr>
          <a:xfrm flipV="1">
            <a:off x="4247203" y="2076176"/>
            <a:ext cx="1200212" cy="478"/>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4390869" y="1779950"/>
            <a:ext cx="912879" cy="276999"/>
          </a:xfrm>
          <a:prstGeom prst="rect">
            <a:avLst/>
          </a:prstGeom>
          <a:noFill/>
        </p:spPr>
        <p:txBody>
          <a:bodyPr wrap="none" rtlCol="0">
            <a:spAutoFit/>
          </a:bodyPr>
          <a:lstStyle/>
          <a:p>
            <a:r>
              <a:rPr lang="en-US" sz="1200" dirty="0" err="1" smtClean="0"/>
              <a:t>notify.user</a:t>
            </a:r>
            <a:endParaRPr lang="ru-RU" sz="1200" dirty="0"/>
          </a:p>
        </p:txBody>
      </p:sp>
      <p:cxnSp>
        <p:nvCxnSpPr>
          <p:cNvPr id="52" name="Прямая со стрелкой 51"/>
          <p:cNvCxnSpPr>
            <a:stCxn id="42" idx="3"/>
            <a:endCxn id="9" idx="3"/>
          </p:cNvCxnSpPr>
          <p:nvPr/>
        </p:nvCxnSpPr>
        <p:spPr>
          <a:xfrm flipH="1">
            <a:off x="4247203" y="2472487"/>
            <a:ext cx="1749257" cy="768309"/>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4847309" y="2918527"/>
            <a:ext cx="912879" cy="276999"/>
          </a:xfrm>
          <a:prstGeom prst="rect">
            <a:avLst/>
          </a:prstGeom>
          <a:noFill/>
        </p:spPr>
        <p:txBody>
          <a:bodyPr wrap="none" rtlCol="0">
            <a:spAutoFit/>
          </a:bodyPr>
          <a:lstStyle/>
          <a:p>
            <a:r>
              <a:rPr lang="en-US" sz="1200" dirty="0" err="1" smtClean="0"/>
              <a:t>notify.user</a:t>
            </a:r>
            <a:endParaRPr lang="ru-RU" sz="1200" dirty="0"/>
          </a:p>
        </p:txBody>
      </p:sp>
    </p:spTree>
    <p:extLst>
      <p:ext uri="{BB962C8B-B14F-4D97-AF65-F5344CB8AC3E}">
        <p14:creationId xmlns:p14="http://schemas.microsoft.com/office/powerpoint/2010/main" val="24909554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Deferred Routes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r>
              <a:rPr lang="en-US" sz="2400" dirty="0" smtClean="0"/>
              <a:t>Example of messages flow</a:t>
            </a:r>
          </a:p>
        </p:txBody>
      </p:sp>
      <p:sp>
        <p:nvSpPr>
          <p:cNvPr id="7" name="Прямоугольник 6"/>
          <p:cNvSpPr/>
          <p:nvPr/>
        </p:nvSpPr>
        <p:spPr>
          <a:xfrm>
            <a:off x="2668167" y="1687134"/>
            <a:ext cx="1579036" cy="779039"/>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Document Processor</a:t>
            </a:r>
            <a:endParaRPr lang="ru-RU" dirty="0">
              <a:solidFill>
                <a:sysClr val="windowText" lastClr="000000"/>
              </a:solidFill>
            </a:endParaRPr>
          </a:p>
        </p:txBody>
      </p:sp>
      <p:sp>
        <p:nvSpPr>
          <p:cNvPr id="9" name="Прямоугольник 8"/>
          <p:cNvSpPr/>
          <p:nvPr/>
        </p:nvSpPr>
        <p:spPr>
          <a:xfrm>
            <a:off x="2668167" y="2823992"/>
            <a:ext cx="1579036" cy="833607"/>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Notify User Processor</a:t>
            </a:r>
            <a:endParaRPr lang="ru-RU" dirty="0">
              <a:solidFill>
                <a:sysClr val="windowText" lastClr="000000"/>
              </a:solidFill>
            </a:endParaRPr>
          </a:p>
        </p:txBody>
      </p:sp>
      <p:cxnSp>
        <p:nvCxnSpPr>
          <p:cNvPr id="28" name="Прямая со стрелкой 27"/>
          <p:cNvCxnSpPr>
            <a:stCxn id="26" idx="4"/>
            <a:endCxn id="7" idx="1"/>
          </p:cNvCxnSpPr>
          <p:nvPr/>
        </p:nvCxnSpPr>
        <p:spPr>
          <a:xfrm flipV="1">
            <a:off x="1289385" y="2076654"/>
            <a:ext cx="1378782" cy="2883"/>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207571" y="1744059"/>
            <a:ext cx="1542410" cy="276999"/>
          </a:xfrm>
          <a:prstGeom prst="rect">
            <a:avLst/>
          </a:prstGeom>
          <a:noFill/>
        </p:spPr>
        <p:txBody>
          <a:bodyPr wrap="none" rtlCol="0">
            <a:spAutoFit/>
          </a:bodyPr>
          <a:lstStyle/>
          <a:p>
            <a:r>
              <a:rPr lang="en-US" sz="1200" dirty="0" err="1" smtClean="0"/>
              <a:t>document.available</a:t>
            </a:r>
            <a:endParaRPr lang="ru-RU" sz="1200" dirty="0"/>
          </a:p>
        </p:txBody>
      </p:sp>
      <p:sp>
        <p:nvSpPr>
          <p:cNvPr id="26" name="Блок-схема: магнитный диск 25"/>
          <p:cNvSpPr/>
          <p:nvPr/>
        </p:nvSpPr>
        <p:spPr>
          <a:xfrm>
            <a:off x="233024" y="1683225"/>
            <a:ext cx="1056361" cy="792623"/>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ysClr val="windowText" lastClr="000000"/>
                </a:solidFill>
              </a:rPr>
              <a:t>Broker</a:t>
            </a:r>
            <a:endParaRPr lang="ru-RU" sz="2000" dirty="0">
              <a:solidFill>
                <a:sysClr val="windowText" lastClr="000000"/>
              </a:solidFill>
            </a:endParaRPr>
          </a:p>
        </p:txBody>
      </p:sp>
      <p:sp>
        <p:nvSpPr>
          <p:cNvPr id="42" name="Блок-схема: магнитный диск 41"/>
          <p:cNvSpPr/>
          <p:nvPr/>
        </p:nvSpPr>
        <p:spPr>
          <a:xfrm>
            <a:off x="5447415" y="1679864"/>
            <a:ext cx="1098090" cy="792623"/>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ysClr val="windowText" lastClr="000000"/>
                </a:solidFill>
              </a:rPr>
              <a:t>Broker</a:t>
            </a:r>
            <a:endParaRPr lang="ru-RU" sz="2000" dirty="0">
              <a:solidFill>
                <a:sysClr val="windowText" lastClr="000000"/>
              </a:solidFill>
            </a:endParaRPr>
          </a:p>
        </p:txBody>
      </p:sp>
      <p:cxnSp>
        <p:nvCxnSpPr>
          <p:cNvPr id="43" name="Прямая со стрелкой 42"/>
          <p:cNvCxnSpPr>
            <a:stCxn id="7" idx="3"/>
            <a:endCxn id="42" idx="2"/>
          </p:cNvCxnSpPr>
          <p:nvPr/>
        </p:nvCxnSpPr>
        <p:spPr>
          <a:xfrm flipV="1">
            <a:off x="4247203" y="2076176"/>
            <a:ext cx="1200212" cy="478"/>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4390869" y="1779950"/>
            <a:ext cx="912879" cy="276999"/>
          </a:xfrm>
          <a:prstGeom prst="rect">
            <a:avLst/>
          </a:prstGeom>
          <a:noFill/>
        </p:spPr>
        <p:txBody>
          <a:bodyPr wrap="none" rtlCol="0">
            <a:spAutoFit/>
          </a:bodyPr>
          <a:lstStyle/>
          <a:p>
            <a:r>
              <a:rPr lang="en-US" sz="1200" dirty="0" err="1" smtClean="0"/>
              <a:t>notify.user</a:t>
            </a:r>
            <a:endParaRPr lang="ru-RU" sz="1200" dirty="0"/>
          </a:p>
        </p:txBody>
      </p:sp>
      <p:cxnSp>
        <p:nvCxnSpPr>
          <p:cNvPr id="52" name="Прямая со стрелкой 51"/>
          <p:cNvCxnSpPr>
            <a:stCxn id="42" idx="3"/>
            <a:endCxn id="9" idx="3"/>
          </p:cNvCxnSpPr>
          <p:nvPr/>
        </p:nvCxnSpPr>
        <p:spPr>
          <a:xfrm flipH="1">
            <a:off x="4247203" y="2472487"/>
            <a:ext cx="1749257" cy="768309"/>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4847309" y="2918527"/>
            <a:ext cx="912879" cy="276999"/>
          </a:xfrm>
          <a:prstGeom prst="rect">
            <a:avLst/>
          </a:prstGeom>
          <a:noFill/>
        </p:spPr>
        <p:txBody>
          <a:bodyPr wrap="none" rtlCol="0">
            <a:spAutoFit/>
          </a:bodyPr>
          <a:lstStyle/>
          <a:p>
            <a:r>
              <a:rPr lang="en-US" sz="1200" dirty="0" err="1" smtClean="0"/>
              <a:t>notify.user</a:t>
            </a:r>
            <a:endParaRPr lang="ru-RU" sz="1200" dirty="0"/>
          </a:p>
        </p:txBody>
      </p:sp>
      <p:sp>
        <p:nvSpPr>
          <p:cNvPr id="4" name="Прямоугольник 3"/>
          <p:cNvSpPr/>
          <p:nvPr/>
        </p:nvSpPr>
        <p:spPr>
          <a:xfrm>
            <a:off x="1204722" y="1786416"/>
            <a:ext cx="1545259" cy="914400"/>
          </a:xfrm>
          <a:prstGeom prst="rect">
            <a:avLst/>
          </a:prstGeom>
          <a:noFill/>
          <a:ln w="1905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rPr>
              <a:t>Route1</a:t>
            </a:r>
            <a:endParaRPr lang="ru-RU" dirty="0">
              <a:solidFill>
                <a:schemeClr val="accent2">
                  <a:lumMod val="75000"/>
                </a:schemeClr>
              </a:solidFill>
            </a:endParaRPr>
          </a:p>
        </p:txBody>
      </p:sp>
      <p:sp>
        <p:nvSpPr>
          <p:cNvPr id="16" name="Прямоугольник 15"/>
          <p:cNvSpPr/>
          <p:nvPr/>
        </p:nvSpPr>
        <p:spPr>
          <a:xfrm>
            <a:off x="4066322" y="1779950"/>
            <a:ext cx="1545259" cy="914400"/>
          </a:xfrm>
          <a:prstGeom prst="rect">
            <a:avLst/>
          </a:prstGeom>
          <a:noFill/>
          <a:ln w="1905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rPr>
              <a:t>Route2</a:t>
            </a:r>
            <a:endParaRPr lang="ru-RU" dirty="0">
              <a:solidFill>
                <a:schemeClr val="accent2">
                  <a:lumMod val="75000"/>
                </a:schemeClr>
              </a:solidFill>
            </a:endParaRPr>
          </a:p>
        </p:txBody>
      </p:sp>
      <p:sp>
        <p:nvSpPr>
          <p:cNvPr id="17" name="Прямоугольник 16"/>
          <p:cNvSpPr/>
          <p:nvPr/>
        </p:nvSpPr>
        <p:spPr>
          <a:xfrm>
            <a:off x="3984239" y="2756896"/>
            <a:ext cx="2561266" cy="914400"/>
          </a:xfrm>
          <a:prstGeom prst="rect">
            <a:avLst/>
          </a:prstGeom>
          <a:noFill/>
          <a:ln w="1905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rPr>
              <a:t>Route3</a:t>
            </a:r>
            <a:endParaRPr lang="ru-RU" dirty="0">
              <a:solidFill>
                <a:schemeClr val="accent2">
                  <a:lumMod val="75000"/>
                </a:schemeClr>
              </a:solidFill>
            </a:endParaRPr>
          </a:p>
        </p:txBody>
      </p:sp>
    </p:spTree>
    <p:extLst>
      <p:ext uri="{BB962C8B-B14F-4D97-AF65-F5344CB8AC3E}">
        <p14:creationId xmlns:p14="http://schemas.microsoft.com/office/powerpoint/2010/main" val="5069044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Deferred Routes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r>
              <a:rPr lang="en-US" sz="2400" dirty="0" smtClean="0"/>
              <a:t>Example of messages flow</a:t>
            </a:r>
          </a:p>
        </p:txBody>
      </p:sp>
      <p:sp>
        <p:nvSpPr>
          <p:cNvPr id="7" name="Прямоугольник 6"/>
          <p:cNvSpPr/>
          <p:nvPr/>
        </p:nvSpPr>
        <p:spPr>
          <a:xfrm>
            <a:off x="2668167" y="1687134"/>
            <a:ext cx="1579036" cy="779039"/>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Document Processor</a:t>
            </a:r>
            <a:endParaRPr lang="ru-RU" dirty="0">
              <a:solidFill>
                <a:sysClr val="windowText" lastClr="000000"/>
              </a:solidFill>
            </a:endParaRPr>
          </a:p>
        </p:txBody>
      </p:sp>
      <p:sp>
        <p:nvSpPr>
          <p:cNvPr id="9" name="Прямоугольник 8"/>
          <p:cNvSpPr/>
          <p:nvPr/>
        </p:nvSpPr>
        <p:spPr>
          <a:xfrm>
            <a:off x="2668167" y="2823992"/>
            <a:ext cx="1579036" cy="833607"/>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Notify User Processor</a:t>
            </a:r>
            <a:endParaRPr lang="ru-RU" dirty="0">
              <a:solidFill>
                <a:sysClr val="windowText" lastClr="000000"/>
              </a:solidFill>
            </a:endParaRPr>
          </a:p>
        </p:txBody>
      </p:sp>
      <p:cxnSp>
        <p:nvCxnSpPr>
          <p:cNvPr id="28" name="Прямая со стрелкой 27"/>
          <p:cNvCxnSpPr>
            <a:stCxn id="26" idx="4"/>
            <a:endCxn id="7" idx="1"/>
          </p:cNvCxnSpPr>
          <p:nvPr/>
        </p:nvCxnSpPr>
        <p:spPr>
          <a:xfrm flipV="1">
            <a:off x="1289385" y="2076654"/>
            <a:ext cx="1378782" cy="2883"/>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207571" y="1744059"/>
            <a:ext cx="1542410" cy="276999"/>
          </a:xfrm>
          <a:prstGeom prst="rect">
            <a:avLst/>
          </a:prstGeom>
          <a:noFill/>
        </p:spPr>
        <p:txBody>
          <a:bodyPr wrap="none" rtlCol="0">
            <a:spAutoFit/>
          </a:bodyPr>
          <a:lstStyle/>
          <a:p>
            <a:r>
              <a:rPr lang="en-US" sz="1200" dirty="0" err="1" smtClean="0"/>
              <a:t>document.available</a:t>
            </a:r>
            <a:endParaRPr lang="ru-RU" sz="1200" dirty="0"/>
          </a:p>
        </p:txBody>
      </p:sp>
      <p:sp>
        <p:nvSpPr>
          <p:cNvPr id="26" name="Блок-схема: магнитный диск 25"/>
          <p:cNvSpPr/>
          <p:nvPr/>
        </p:nvSpPr>
        <p:spPr>
          <a:xfrm>
            <a:off x="233024" y="1683225"/>
            <a:ext cx="1056361" cy="792623"/>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ysClr val="windowText" lastClr="000000"/>
                </a:solidFill>
              </a:rPr>
              <a:t>Broker</a:t>
            </a:r>
            <a:endParaRPr lang="ru-RU" sz="2000" dirty="0">
              <a:solidFill>
                <a:sysClr val="windowText" lastClr="000000"/>
              </a:solidFill>
            </a:endParaRPr>
          </a:p>
        </p:txBody>
      </p:sp>
      <p:sp>
        <p:nvSpPr>
          <p:cNvPr id="42" name="Блок-схема: магнитный диск 41"/>
          <p:cNvSpPr/>
          <p:nvPr/>
        </p:nvSpPr>
        <p:spPr>
          <a:xfrm>
            <a:off x="5447415" y="1679864"/>
            <a:ext cx="1098090" cy="792623"/>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ysClr val="windowText" lastClr="000000"/>
                </a:solidFill>
              </a:rPr>
              <a:t>Broker</a:t>
            </a:r>
            <a:endParaRPr lang="ru-RU" sz="2000" dirty="0">
              <a:solidFill>
                <a:sysClr val="windowText" lastClr="000000"/>
              </a:solidFill>
            </a:endParaRPr>
          </a:p>
        </p:txBody>
      </p:sp>
      <p:cxnSp>
        <p:nvCxnSpPr>
          <p:cNvPr id="43" name="Прямая со стрелкой 42"/>
          <p:cNvCxnSpPr>
            <a:stCxn id="7" idx="3"/>
            <a:endCxn id="42" idx="2"/>
          </p:cNvCxnSpPr>
          <p:nvPr/>
        </p:nvCxnSpPr>
        <p:spPr>
          <a:xfrm flipV="1">
            <a:off x="4247203" y="2076176"/>
            <a:ext cx="1200212" cy="478"/>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4390869" y="1779950"/>
            <a:ext cx="912879" cy="276999"/>
          </a:xfrm>
          <a:prstGeom prst="rect">
            <a:avLst/>
          </a:prstGeom>
          <a:noFill/>
        </p:spPr>
        <p:txBody>
          <a:bodyPr wrap="none" rtlCol="0">
            <a:spAutoFit/>
          </a:bodyPr>
          <a:lstStyle/>
          <a:p>
            <a:r>
              <a:rPr lang="en-US" sz="1200" dirty="0" err="1" smtClean="0"/>
              <a:t>notify.user</a:t>
            </a:r>
            <a:endParaRPr lang="ru-RU" sz="1200" dirty="0"/>
          </a:p>
        </p:txBody>
      </p:sp>
      <p:cxnSp>
        <p:nvCxnSpPr>
          <p:cNvPr id="52" name="Прямая со стрелкой 51"/>
          <p:cNvCxnSpPr>
            <a:stCxn id="42" idx="3"/>
            <a:endCxn id="9" idx="3"/>
          </p:cNvCxnSpPr>
          <p:nvPr/>
        </p:nvCxnSpPr>
        <p:spPr>
          <a:xfrm flipH="1">
            <a:off x="4247203" y="2472487"/>
            <a:ext cx="1749257" cy="768309"/>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4847309" y="2918527"/>
            <a:ext cx="912879" cy="276999"/>
          </a:xfrm>
          <a:prstGeom prst="rect">
            <a:avLst/>
          </a:prstGeom>
          <a:noFill/>
        </p:spPr>
        <p:txBody>
          <a:bodyPr wrap="none" rtlCol="0">
            <a:spAutoFit/>
          </a:bodyPr>
          <a:lstStyle/>
          <a:p>
            <a:r>
              <a:rPr lang="en-US" sz="1200" dirty="0" err="1" smtClean="0"/>
              <a:t>notify.user</a:t>
            </a:r>
            <a:endParaRPr lang="ru-RU" sz="1200" dirty="0"/>
          </a:p>
        </p:txBody>
      </p:sp>
      <p:sp>
        <p:nvSpPr>
          <p:cNvPr id="4" name="Прямоугольник 3"/>
          <p:cNvSpPr/>
          <p:nvPr/>
        </p:nvSpPr>
        <p:spPr>
          <a:xfrm>
            <a:off x="1204722" y="1786416"/>
            <a:ext cx="1545259" cy="914400"/>
          </a:xfrm>
          <a:prstGeom prst="rect">
            <a:avLst/>
          </a:prstGeom>
          <a:noFill/>
          <a:ln w="1905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rPr>
              <a:t>Route1</a:t>
            </a:r>
            <a:endParaRPr lang="ru-RU" dirty="0">
              <a:solidFill>
                <a:schemeClr val="accent2">
                  <a:lumMod val="75000"/>
                </a:schemeClr>
              </a:solidFill>
            </a:endParaRPr>
          </a:p>
        </p:txBody>
      </p:sp>
      <p:sp>
        <p:nvSpPr>
          <p:cNvPr id="16" name="Прямоугольник 15"/>
          <p:cNvSpPr/>
          <p:nvPr/>
        </p:nvSpPr>
        <p:spPr>
          <a:xfrm>
            <a:off x="4066322" y="1779950"/>
            <a:ext cx="1545259" cy="914400"/>
          </a:xfrm>
          <a:prstGeom prst="rect">
            <a:avLst/>
          </a:prstGeom>
          <a:noFill/>
          <a:ln w="1905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rPr>
              <a:t>Route2</a:t>
            </a:r>
            <a:endParaRPr lang="ru-RU" dirty="0">
              <a:solidFill>
                <a:schemeClr val="accent2">
                  <a:lumMod val="75000"/>
                </a:schemeClr>
              </a:solidFill>
            </a:endParaRPr>
          </a:p>
        </p:txBody>
      </p:sp>
      <p:sp>
        <p:nvSpPr>
          <p:cNvPr id="17" name="Прямоугольник 16"/>
          <p:cNvSpPr/>
          <p:nvPr/>
        </p:nvSpPr>
        <p:spPr>
          <a:xfrm>
            <a:off x="3984239" y="2756896"/>
            <a:ext cx="2561266" cy="914400"/>
          </a:xfrm>
          <a:prstGeom prst="rect">
            <a:avLst/>
          </a:prstGeom>
          <a:noFill/>
          <a:ln w="1905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rPr>
              <a:t>Route3</a:t>
            </a:r>
            <a:endParaRPr lang="ru-RU" dirty="0">
              <a:solidFill>
                <a:schemeClr val="accent2">
                  <a:lumMod val="75000"/>
                </a:schemeClr>
              </a:solidFill>
            </a:endParaRPr>
          </a:p>
        </p:txBody>
      </p:sp>
      <p:sp>
        <p:nvSpPr>
          <p:cNvPr id="2" name="TextBox 1"/>
          <p:cNvSpPr txBox="1"/>
          <p:nvPr/>
        </p:nvSpPr>
        <p:spPr>
          <a:xfrm>
            <a:off x="4200017" y="1767920"/>
            <a:ext cx="431528" cy="584775"/>
          </a:xfrm>
          <a:prstGeom prst="rect">
            <a:avLst/>
          </a:prstGeom>
          <a:noFill/>
        </p:spPr>
        <p:txBody>
          <a:bodyPr wrap="none" rtlCol="0">
            <a:spAutoFit/>
          </a:bodyPr>
          <a:lstStyle/>
          <a:p>
            <a:r>
              <a:rPr lang="en-US" sz="3200" b="1" dirty="0" smtClean="0">
                <a:solidFill>
                  <a:srgbClr val="FF0000"/>
                </a:solidFill>
              </a:rPr>
              <a:t>X</a:t>
            </a:r>
            <a:endParaRPr lang="ru-RU" b="1" dirty="0">
              <a:solidFill>
                <a:srgbClr val="FF0000"/>
              </a:solidFill>
            </a:endParaRPr>
          </a:p>
        </p:txBody>
      </p:sp>
      <p:sp>
        <p:nvSpPr>
          <p:cNvPr id="18" name="TextBox 17"/>
          <p:cNvSpPr txBox="1"/>
          <p:nvPr/>
        </p:nvSpPr>
        <p:spPr>
          <a:xfrm>
            <a:off x="4390869" y="2824053"/>
            <a:ext cx="431528" cy="584775"/>
          </a:xfrm>
          <a:prstGeom prst="rect">
            <a:avLst/>
          </a:prstGeom>
          <a:noFill/>
        </p:spPr>
        <p:txBody>
          <a:bodyPr wrap="none" rtlCol="0">
            <a:spAutoFit/>
          </a:bodyPr>
          <a:lstStyle/>
          <a:p>
            <a:r>
              <a:rPr lang="en-US" sz="3200" b="1" dirty="0" smtClean="0">
                <a:solidFill>
                  <a:schemeClr val="accent2">
                    <a:lumMod val="75000"/>
                  </a:schemeClr>
                </a:solidFill>
              </a:rPr>
              <a:t>X</a:t>
            </a:r>
            <a:endParaRPr lang="ru-RU" b="1" dirty="0">
              <a:solidFill>
                <a:schemeClr val="accent2">
                  <a:lumMod val="75000"/>
                </a:schemeClr>
              </a:solidFill>
            </a:endParaRPr>
          </a:p>
        </p:txBody>
      </p:sp>
      <p:sp>
        <p:nvSpPr>
          <p:cNvPr id="5" name="Прямоугольник 4"/>
          <p:cNvSpPr/>
          <p:nvPr/>
        </p:nvSpPr>
        <p:spPr>
          <a:xfrm>
            <a:off x="3105260" y="1151180"/>
            <a:ext cx="704850" cy="307777"/>
          </a:xfrm>
          <a:prstGeom prst="rect">
            <a:avLst/>
          </a:prstGeom>
        </p:spPr>
        <p:txBody>
          <a:bodyPr wrap="square">
            <a:spAutoFit/>
          </a:bodyPr>
          <a:lstStyle/>
          <a:p>
            <a:r>
              <a:rPr lang="en-US" dirty="0" err="1" smtClean="0"/>
              <a:t>Ctrl+C</a:t>
            </a:r>
            <a:endParaRPr lang="ru-RU" dirty="0"/>
          </a:p>
        </p:txBody>
      </p:sp>
      <p:cxnSp>
        <p:nvCxnSpPr>
          <p:cNvPr id="10" name="Прямая со стрелкой 9"/>
          <p:cNvCxnSpPr>
            <a:stCxn id="5" idx="2"/>
            <a:endCxn id="7" idx="0"/>
          </p:cNvCxnSpPr>
          <p:nvPr/>
        </p:nvCxnSpPr>
        <p:spPr>
          <a:xfrm>
            <a:off x="3457685" y="1458957"/>
            <a:ext cx="0" cy="2281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1908991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Deferred Routes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r>
              <a:rPr lang="en-US" sz="2400" dirty="0" smtClean="0"/>
              <a:t>Example of messages flow</a:t>
            </a:r>
          </a:p>
        </p:txBody>
      </p:sp>
      <p:sp>
        <p:nvSpPr>
          <p:cNvPr id="7" name="Прямоугольник 6"/>
          <p:cNvSpPr/>
          <p:nvPr/>
        </p:nvSpPr>
        <p:spPr>
          <a:xfrm>
            <a:off x="2668167" y="1687134"/>
            <a:ext cx="1579036" cy="779039"/>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Document Processor</a:t>
            </a:r>
            <a:endParaRPr lang="ru-RU" dirty="0">
              <a:solidFill>
                <a:sysClr val="windowText" lastClr="000000"/>
              </a:solidFill>
            </a:endParaRPr>
          </a:p>
        </p:txBody>
      </p:sp>
      <p:sp>
        <p:nvSpPr>
          <p:cNvPr id="9" name="Прямоугольник 8"/>
          <p:cNvSpPr/>
          <p:nvPr/>
        </p:nvSpPr>
        <p:spPr>
          <a:xfrm>
            <a:off x="2668167" y="2823992"/>
            <a:ext cx="1579036" cy="833607"/>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Notify User Processor</a:t>
            </a:r>
            <a:endParaRPr lang="ru-RU" dirty="0">
              <a:solidFill>
                <a:sysClr val="windowText" lastClr="000000"/>
              </a:solidFill>
            </a:endParaRPr>
          </a:p>
        </p:txBody>
      </p:sp>
      <p:cxnSp>
        <p:nvCxnSpPr>
          <p:cNvPr id="28" name="Прямая со стрелкой 27"/>
          <p:cNvCxnSpPr>
            <a:stCxn id="26" idx="4"/>
            <a:endCxn id="7" idx="1"/>
          </p:cNvCxnSpPr>
          <p:nvPr/>
        </p:nvCxnSpPr>
        <p:spPr>
          <a:xfrm flipV="1">
            <a:off x="1289385" y="2076654"/>
            <a:ext cx="1378782" cy="2883"/>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207571" y="1744059"/>
            <a:ext cx="1542410" cy="276999"/>
          </a:xfrm>
          <a:prstGeom prst="rect">
            <a:avLst/>
          </a:prstGeom>
          <a:noFill/>
        </p:spPr>
        <p:txBody>
          <a:bodyPr wrap="none" rtlCol="0">
            <a:spAutoFit/>
          </a:bodyPr>
          <a:lstStyle/>
          <a:p>
            <a:r>
              <a:rPr lang="en-US" sz="1200" dirty="0" err="1" smtClean="0"/>
              <a:t>document.available</a:t>
            </a:r>
            <a:endParaRPr lang="ru-RU" sz="1200" dirty="0"/>
          </a:p>
        </p:txBody>
      </p:sp>
      <p:sp>
        <p:nvSpPr>
          <p:cNvPr id="26" name="Блок-схема: магнитный диск 25"/>
          <p:cNvSpPr/>
          <p:nvPr/>
        </p:nvSpPr>
        <p:spPr>
          <a:xfrm>
            <a:off x="233024" y="1683225"/>
            <a:ext cx="1056361" cy="792623"/>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ysClr val="windowText" lastClr="000000"/>
                </a:solidFill>
              </a:rPr>
              <a:t>Broker</a:t>
            </a:r>
            <a:endParaRPr lang="ru-RU" sz="2000" dirty="0">
              <a:solidFill>
                <a:sysClr val="windowText" lastClr="000000"/>
              </a:solidFill>
            </a:endParaRPr>
          </a:p>
        </p:txBody>
      </p:sp>
      <p:sp>
        <p:nvSpPr>
          <p:cNvPr id="42" name="Блок-схема: магнитный диск 41"/>
          <p:cNvSpPr/>
          <p:nvPr/>
        </p:nvSpPr>
        <p:spPr>
          <a:xfrm>
            <a:off x="5447415" y="1679864"/>
            <a:ext cx="1098090" cy="792623"/>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ysClr val="windowText" lastClr="000000"/>
                </a:solidFill>
              </a:rPr>
              <a:t>Broker</a:t>
            </a:r>
            <a:endParaRPr lang="ru-RU" sz="2000" dirty="0">
              <a:solidFill>
                <a:sysClr val="windowText" lastClr="000000"/>
              </a:solidFill>
            </a:endParaRPr>
          </a:p>
        </p:txBody>
      </p:sp>
      <p:cxnSp>
        <p:nvCxnSpPr>
          <p:cNvPr id="43" name="Прямая со стрелкой 42"/>
          <p:cNvCxnSpPr>
            <a:stCxn id="7" idx="3"/>
            <a:endCxn id="42" idx="2"/>
          </p:cNvCxnSpPr>
          <p:nvPr/>
        </p:nvCxnSpPr>
        <p:spPr>
          <a:xfrm flipV="1">
            <a:off x="4247203" y="2076176"/>
            <a:ext cx="1200212" cy="478"/>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4390869" y="1779950"/>
            <a:ext cx="912879" cy="276999"/>
          </a:xfrm>
          <a:prstGeom prst="rect">
            <a:avLst/>
          </a:prstGeom>
          <a:noFill/>
        </p:spPr>
        <p:txBody>
          <a:bodyPr wrap="none" rtlCol="0">
            <a:spAutoFit/>
          </a:bodyPr>
          <a:lstStyle/>
          <a:p>
            <a:r>
              <a:rPr lang="en-US" sz="1200" dirty="0" err="1" smtClean="0"/>
              <a:t>notify.user</a:t>
            </a:r>
            <a:endParaRPr lang="ru-RU" sz="1200" dirty="0"/>
          </a:p>
        </p:txBody>
      </p:sp>
      <p:cxnSp>
        <p:nvCxnSpPr>
          <p:cNvPr id="52" name="Прямая со стрелкой 51"/>
          <p:cNvCxnSpPr>
            <a:stCxn id="42" idx="3"/>
            <a:endCxn id="9" idx="3"/>
          </p:cNvCxnSpPr>
          <p:nvPr/>
        </p:nvCxnSpPr>
        <p:spPr>
          <a:xfrm flipH="1">
            <a:off x="4247203" y="2472487"/>
            <a:ext cx="1749257" cy="768309"/>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4847309" y="2918527"/>
            <a:ext cx="912879" cy="276999"/>
          </a:xfrm>
          <a:prstGeom prst="rect">
            <a:avLst/>
          </a:prstGeom>
          <a:noFill/>
        </p:spPr>
        <p:txBody>
          <a:bodyPr wrap="none" rtlCol="0">
            <a:spAutoFit/>
          </a:bodyPr>
          <a:lstStyle/>
          <a:p>
            <a:r>
              <a:rPr lang="en-US" sz="1200" dirty="0" err="1" smtClean="0"/>
              <a:t>notify.user</a:t>
            </a:r>
            <a:endParaRPr lang="ru-RU" sz="1200" dirty="0"/>
          </a:p>
        </p:txBody>
      </p:sp>
      <p:sp>
        <p:nvSpPr>
          <p:cNvPr id="4" name="Прямоугольник 3"/>
          <p:cNvSpPr/>
          <p:nvPr/>
        </p:nvSpPr>
        <p:spPr>
          <a:xfrm>
            <a:off x="1204722" y="1786416"/>
            <a:ext cx="1545259" cy="914400"/>
          </a:xfrm>
          <a:prstGeom prst="rect">
            <a:avLst/>
          </a:prstGeom>
          <a:noFill/>
          <a:ln w="1905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rPr>
              <a:t>Route1</a:t>
            </a:r>
            <a:endParaRPr lang="ru-RU" dirty="0">
              <a:solidFill>
                <a:schemeClr val="accent2">
                  <a:lumMod val="75000"/>
                </a:schemeClr>
              </a:solidFill>
            </a:endParaRPr>
          </a:p>
        </p:txBody>
      </p:sp>
      <p:sp>
        <p:nvSpPr>
          <p:cNvPr id="16" name="Прямоугольник 15"/>
          <p:cNvSpPr/>
          <p:nvPr/>
        </p:nvSpPr>
        <p:spPr>
          <a:xfrm>
            <a:off x="4066322" y="1779950"/>
            <a:ext cx="1545259" cy="914400"/>
          </a:xfrm>
          <a:prstGeom prst="rect">
            <a:avLst/>
          </a:prstGeom>
          <a:noFill/>
          <a:ln w="1905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rPr>
              <a:t>Route2</a:t>
            </a:r>
            <a:endParaRPr lang="ru-RU" dirty="0">
              <a:solidFill>
                <a:schemeClr val="accent2">
                  <a:lumMod val="75000"/>
                </a:schemeClr>
              </a:solidFill>
            </a:endParaRPr>
          </a:p>
        </p:txBody>
      </p:sp>
      <p:sp>
        <p:nvSpPr>
          <p:cNvPr id="17" name="Прямоугольник 16"/>
          <p:cNvSpPr/>
          <p:nvPr/>
        </p:nvSpPr>
        <p:spPr>
          <a:xfrm>
            <a:off x="3984239" y="2756896"/>
            <a:ext cx="2561266" cy="914400"/>
          </a:xfrm>
          <a:prstGeom prst="rect">
            <a:avLst/>
          </a:prstGeom>
          <a:noFill/>
          <a:ln w="1905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rPr>
              <a:t>Route3</a:t>
            </a:r>
            <a:endParaRPr lang="ru-RU" dirty="0">
              <a:solidFill>
                <a:schemeClr val="accent2">
                  <a:lumMod val="75000"/>
                </a:schemeClr>
              </a:solidFill>
            </a:endParaRPr>
          </a:p>
        </p:txBody>
      </p:sp>
      <p:sp>
        <p:nvSpPr>
          <p:cNvPr id="18" name="TextBox 17"/>
          <p:cNvSpPr txBox="1"/>
          <p:nvPr/>
        </p:nvSpPr>
        <p:spPr>
          <a:xfrm>
            <a:off x="4390869" y="2824053"/>
            <a:ext cx="431528" cy="584775"/>
          </a:xfrm>
          <a:prstGeom prst="rect">
            <a:avLst/>
          </a:prstGeom>
          <a:noFill/>
        </p:spPr>
        <p:txBody>
          <a:bodyPr wrap="none" rtlCol="0">
            <a:spAutoFit/>
          </a:bodyPr>
          <a:lstStyle/>
          <a:p>
            <a:r>
              <a:rPr lang="en-US" sz="3200" b="1" dirty="0" smtClean="0">
                <a:solidFill>
                  <a:schemeClr val="accent2">
                    <a:lumMod val="75000"/>
                  </a:schemeClr>
                </a:solidFill>
              </a:rPr>
              <a:t>X</a:t>
            </a:r>
            <a:endParaRPr lang="ru-RU" b="1" dirty="0">
              <a:solidFill>
                <a:schemeClr val="accent2">
                  <a:lumMod val="75000"/>
                </a:schemeClr>
              </a:solidFill>
            </a:endParaRPr>
          </a:p>
        </p:txBody>
      </p:sp>
      <p:sp>
        <p:nvSpPr>
          <p:cNvPr id="5" name="Прямоугольник 4"/>
          <p:cNvSpPr/>
          <p:nvPr/>
        </p:nvSpPr>
        <p:spPr>
          <a:xfrm>
            <a:off x="3105260" y="1151180"/>
            <a:ext cx="704850" cy="307777"/>
          </a:xfrm>
          <a:prstGeom prst="rect">
            <a:avLst/>
          </a:prstGeom>
        </p:spPr>
        <p:txBody>
          <a:bodyPr wrap="square">
            <a:spAutoFit/>
          </a:bodyPr>
          <a:lstStyle/>
          <a:p>
            <a:r>
              <a:rPr lang="en-US" dirty="0" err="1" smtClean="0"/>
              <a:t>Ctrl+C</a:t>
            </a:r>
            <a:endParaRPr lang="ru-RU" dirty="0"/>
          </a:p>
        </p:txBody>
      </p:sp>
      <p:cxnSp>
        <p:nvCxnSpPr>
          <p:cNvPr id="10" name="Прямая со стрелкой 9"/>
          <p:cNvCxnSpPr>
            <a:stCxn id="5" idx="2"/>
            <a:endCxn id="7" idx="0"/>
          </p:cNvCxnSpPr>
          <p:nvPr/>
        </p:nvCxnSpPr>
        <p:spPr>
          <a:xfrm>
            <a:off x="3457685" y="1458957"/>
            <a:ext cx="0" cy="2281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 name="Rectangle 3"/>
          <p:cNvSpPr>
            <a:spLocks noChangeArrowheads="1"/>
          </p:cNvSpPr>
          <p:nvPr/>
        </p:nvSpPr>
        <p:spPr bwMode="auto">
          <a:xfrm>
            <a:off x="58923" y="3984575"/>
            <a:ext cx="74929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&lt;</a:t>
            </a:r>
            <a:r>
              <a:rPr kumimoji="0" lang="ru-RU" sz="1800" b="0" i="0" u="none" strike="noStrike" cap="none" normalizeH="0" baseline="0" dirty="0" err="1" smtClean="0">
                <a:ln>
                  <a:noFill/>
                </a:ln>
                <a:solidFill>
                  <a:schemeClr val="tx1"/>
                </a:solidFill>
                <a:effectLst/>
                <a:latin typeface="Arial Unicode MS" pitchFamily="34" charset="-128"/>
                <a:cs typeface="Arial" pitchFamily="34" charset="0"/>
              </a:rPr>
              <a:t>route</a:t>
            </a: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 </a:t>
            </a:r>
            <a:r>
              <a:rPr kumimoji="0" lang="ru-RU" sz="1800" b="0" i="0" u="none" strike="noStrike" cap="none" normalizeH="0" baseline="0" dirty="0" err="1" smtClean="0">
                <a:ln>
                  <a:noFill/>
                </a:ln>
                <a:solidFill>
                  <a:schemeClr val="tx1"/>
                </a:solidFill>
                <a:effectLst/>
                <a:latin typeface="Arial Unicode MS" pitchFamily="34" charset="-128"/>
                <a:cs typeface="Arial" pitchFamily="34" charset="0"/>
              </a:rPr>
              <a:t>id</a:t>
            </a: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a:t>
            </a:r>
            <a:r>
              <a:rPr kumimoji="0" lang="en-US" sz="1800" b="0" i="0" u="none" strike="noStrike" cap="none" normalizeH="0" baseline="0" dirty="0" err="1" smtClean="0">
                <a:ln>
                  <a:noFill/>
                </a:ln>
                <a:solidFill>
                  <a:schemeClr val="tx1"/>
                </a:solidFill>
                <a:effectLst/>
                <a:latin typeface="Arial Unicode MS" pitchFamily="34" charset="-128"/>
                <a:cs typeface="Arial" pitchFamily="34" charset="0"/>
              </a:rPr>
              <a:t>notify.user</a:t>
            </a: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a:t>
            </a:r>
            <a:r>
              <a:rPr kumimoji="0" lang="ru-RU" sz="1800" b="0" i="0" u="none" strike="noStrike" cap="none" normalizeH="0" baseline="0" dirty="0" err="1" smtClean="0">
                <a:ln>
                  <a:noFill/>
                </a:ln>
                <a:solidFill>
                  <a:schemeClr val="tx1"/>
                </a:solidFill>
                <a:effectLst/>
                <a:latin typeface="Arial Unicode MS" pitchFamily="34" charset="-128"/>
                <a:cs typeface="Arial" pitchFamily="34" charset="0"/>
              </a:rPr>
              <a:t>producer</a:t>
            </a: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 </a:t>
            </a:r>
            <a:r>
              <a:rPr kumimoji="0" lang="ru-RU" sz="1800" b="1" i="0" u="none" strike="noStrike" cap="none" normalizeH="0" baseline="0" dirty="0" err="1" smtClean="0">
                <a:ln>
                  <a:noFill/>
                </a:ln>
                <a:solidFill>
                  <a:schemeClr val="tx1"/>
                </a:solidFill>
                <a:effectLst/>
                <a:latin typeface="Arial Unicode MS" pitchFamily="34" charset="-128"/>
                <a:cs typeface="Arial" pitchFamily="34" charset="0"/>
              </a:rPr>
              <a:t>shutdownRoute</a:t>
            </a:r>
            <a:r>
              <a:rPr kumimoji="0" lang="ru-RU" sz="1800" b="1" i="0" u="none" strike="noStrike" cap="none" normalizeH="0" baseline="0" dirty="0" smtClean="0">
                <a:ln>
                  <a:noFill/>
                </a:ln>
                <a:solidFill>
                  <a:schemeClr val="tx1"/>
                </a:solidFill>
                <a:effectLst/>
                <a:latin typeface="Arial Unicode MS" pitchFamily="34" charset="-128"/>
                <a:cs typeface="Arial" pitchFamily="34" charset="0"/>
              </a:rPr>
              <a:t>="</a:t>
            </a:r>
            <a:r>
              <a:rPr kumimoji="0" lang="ru-RU" sz="1800" b="1" i="0" u="none" strike="noStrike" cap="none" normalizeH="0" baseline="0" dirty="0" err="1" smtClean="0">
                <a:ln>
                  <a:noFill/>
                </a:ln>
                <a:solidFill>
                  <a:schemeClr val="tx1"/>
                </a:solidFill>
                <a:effectLst/>
                <a:latin typeface="Arial Unicode MS" pitchFamily="34" charset="-128"/>
                <a:cs typeface="Arial" pitchFamily="34" charset="0"/>
              </a:rPr>
              <a:t>Defer</a:t>
            </a:r>
            <a:r>
              <a:rPr kumimoji="0" lang="ru-RU" sz="1800" b="1" i="0" u="none" strike="noStrike" cap="none" normalizeH="0" baseline="0" dirty="0" smtClean="0">
                <a:ln>
                  <a:noFill/>
                </a:ln>
                <a:solidFill>
                  <a:schemeClr val="tx1"/>
                </a:solidFill>
                <a:effectLst/>
                <a:latin typeface="Arial Unicode MS" pitchFamily="34" charset="-128"/>
                <a:cs typeface="Arial" pitchFamily="34" charset="0"/>
              </a:rPr>
              <a:t>"</a:t>
            </a:r>
            <a:r>
              <a:rPr kumimoji="0" lang="ru-RU" sz="1800" i="0" u="none" strike="noStrike" cap="none" normalizeH="0" baseline="0" dirty="0" smtClean="0">
                <a:ln>
                  <a:noFill/>
                </a:ln>
                <a:solidFill>
                  <a:schemeClr val="tx1"/>
                </a:solidFill>
                <a:effectLst/>
                <a:latin typeface="Arial Unicode MS" pitchFamily="34" charset="-128"/>
                <a:cs typeface="Arial" pitchFamily="34"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            &lt;</a:t>
            </a:r>
            <a:r>
              <a:rPr kumimoji="0" lang="en-US" sz="1800" b="0" i="0" u="none" strike="noStrike" cap="none" normalizeH="0" baseline="0" dirty="0" smtClean="0">
                <a:ln>
                  <a:noFill/>
                </a:ln>
                <a:solidFill>
                  <a:schemeClr val="tx1"/>
                </a:solidFill>
                <a:effectLst/>
                <a:latin typeface="Arial Unicode MS" pitchFamily="34" charset="-128"/>
                <a:cs typeface="Arial" pitchFamily="34" charset="0"/>
              </a:rPr>
              <a:t>to</a:t>
            </a: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 </a:t>
            </a:r>
            <a:r>
              <a:rPr kumimoji="0" lang="ru-RU" sz="1800" b="0" i="0" u="none" strike="noStrike" cap="none" normalizeH="0" baseline="0" dirty="0" err="1" smtClean="0">
                <a:ln>
                  <a:noFill/>
                </a:ln>
                <a:solidFill>
                  <a:schemeClr val="tx1"/>
                </a:solidFill>
                <a:effectLst/>
                <a:latin typeface="Arial Unicode MS" pitchFamily="34" charset="-128"/>
                <a:cs typeface="Arial" pitchFamily="34" charset="0"/>
              </a:rPr>
              <a:t>uri</a:t>
            </a: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a:t>
            </a:r>
            <a:r>
              <a:rPr kumimoji="0" lang="en-US" sz="1800" b="0" i="0" u="none" strike="noStrike" cap="none" normalizeH="0" baseline="0" dirty="0" err="1" smtClean="0">
                <a:ln>
                  <a:noFill/>
                </a:ln>
                <a:solidFill>
                  <a:schemeClr val="tx1"/>
                </a:solidFill>
                <a:effectLst/>
                <a:latin typeface="Arial Unicode MS" pitchFamily="34" charset="-128"/>
                <a:cs typeface="Arial" pitchFamily="34" charset="0"/>
              </a:rPr>
              <a:t>activemq</a:t>
            </a: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a:t>
            </a:r>
            <a:r>
              <a:rPr kumimoji="0" lang="en-US" sz="1800" b="0" i="0" u="none" strike="noStrike" cap="none" normalizeH="0" baseline="0" dirty="0" err="1" smtClean="0">
                <a:ln>
                  <a:noFill/>
                </a:ln>
                <a:solidFill>
                  <a:schemeClr val="tx1"/>
                </a:solidFill>
                <a:effectLst/>
                <a:latin typeface="Arial Unicode MS" pitchFamily="34" charset="-128"/>
                <a:cs typeface="Arial" pitchFamily="34" charset="0"/>
              </a:rPr>
              <a:t>notify.user</a:t>
            </a: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a:t>
            </a:r>
            <a:r>
              <a:rPr kumimoji="0" lang="en-US" sz="1800" b="0" i="0" u="none" strike="noStrike" cap="none" normalizeH="0" baseline="0" dirty="0" smtClean="0">
                <a:ln>
                  <a:noFill/>
                </a:ln>
                <a:solidFill>
                  <a:schemeClr val="tx1"/>
                </a:solidFill>
                <a:effectLst/>
                <a:latin typeface="Arial Unicode MS" pitchFamily="34" charset="-128"/>
                <a:cs typeface="Arial" pitchFamily="34" charset="0"/>
              </a:rPr>
              <a:t>queue</a:t>
            </a: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 /&gt;</a:t>
            </a:r>
            <a:endParaRPr kumimoji="0" lang="ru-RU" sz="4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968212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1"/>
          </p:nvPr>
        </p:nvSpPr>
        <p:spPr/>
        <p:txBody>
          <a:bodyPr/>
          <a:lstStyle/>
          <a:p>
            <a:r>
              <a:rPr lang="en-US" dirty="0" smtClean="0"/>
              <a:t>FTP Read</a:t>
            </a:r>
            <a:endParaRPr lang="ru-RU" dirty="0"/>
          </a:p>
        </p:txBody>
      </p:sp>
      <p:pic>
        <p:nvPicPr>
          <p:cNvPr id="1026" name="Picture 2" descr="Картинки по запросу ft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546" y="1846489"/>
            <a:ext cx="1673225" cy="1673225"/>
          </a:xfrm>
          <a:prstGeom prst="rect">
            <a:avLst/>
          </a:prstGeom>
          <a:noFill/>
          <a:extLst>
            <a:ext uri="{909E8E84-426E-40DD-AFC4-6F175D3DCCD1}">
              <a14:hiddenFill xmlns:a14="http://schemas.microsoft.com/office/drawing/2010/main">
                <a:solidFill>
                  <a:srgbClr val="FFFFFF"/>
                </a:solidFill>
              </a14:hiddenFill>
            </a:ext>
          </a:extLst>
        </p:spPr>
      </p:pic>
      <p:sp>
        <p:nvSpPr>
          <p:cNvPr id="5" name="Стрелка вправо 4"/>
          <p:cNvSpPr/>
          <p:nvPr/>
        </p:nvSpPr>
        <p:spPr>
          <a:xfrm rot="20441450">
            <a:off x="2284707" y="1774066"/>
            <a:ext cx="2322286"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 name="Стрелка вправо 6"/>
          <p:cNvSpPr/>
          <p:nvPr/>
        </p:nvSpPr>
        <p:spPr>
          <a:xfrm rot="1368310">
            <a:off x="2234307" y="3071707"/>
            <a:ext cx="2322286"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pic>
        <p:nvPicPr>
          <p:cNvPr id="1028" name="Picture 4" descr="Картинки по запросу serv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2262" y="716965"/>
            <a:ext cx="1588544" cy="158854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Картинки по запросу serv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043" y="2899613"/>
            <a:ext cx="1588544" cy="1588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0829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1"/>
          </p:nvPr>
        </p:nvSpPr>
        <p:spPr/>
        <p:txBody>
          <a:bodyPr/>
          <a:lstStyle/>
          <a:p>
            <a:r>
              <a:rPr lang="en-US" dirty="0"/>
              <a:t>FTP </a:t>
            </a:r>
            <a:r>
              <a:rPr lang="en-US" dirty="0" smtClean="0"/>
              <a:t>Read</a:t>
            </a:r>
            <a:endParaRPr lang="ru-RU" dirty="0"/>
          </a:p>
        </p:txBody>
      </p:sp>
      <p:pic>
        <p:nvPicPr>
          <p:cNvPr id="1026" name="Picture 2" descr="Картинки по запросу ft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546" y="1846489"/>
            <a:ext cx="1673225" cy="1673225"/>
          </a:xfrm>
          <a:prstGeom prst="rect">
            <a:avLst/>
          </a:prstGeom>
          <a:noFill/>
          <a:extLst>
            <a:ext uri="{909E8E84-426E-40DD-AFC4-6F175D3DCCD1}">
              <a14:hiddenFill xmlns:a14="http://schemas.microsoft.com/office/drawing/2010/main">
                <a:solidFill>
                  <a:srgbClr val="FFFFFF"/>
                </a:solidFill>
              </a14:hiddenFill>
            </a:ext>
          </a:extLst>
        </p:spPr>
      </p:pic>
      <p:sp>
        <p:nvSpPr>
          <p:cNvPr id="5" name="Стрелка вправо 4"/>
          <p:cNvSpPr/>
          <p:nvPr/>
        </p:nvSpPr>
        <p:spPr>
          <a:xfrm rot="20441450">
            <a:off x="2284707" y="1774066"/>
            <a:ext cx="2322286"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 name="Стрелка вправо 6"/>
          <p:cNvSpPr/>
          <p:nvPr/>
        </p:nvSpPr>
        <p:spPr>
          <a:xfrm rot="1368310">
            <a:off x="2234307" y="3071707"/>
            <a:ext cx="2322286"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pic>
        <p:nvPicPr>
          <p:cNvPr id="1028" name="Picture 4" descr="Картинки по запросу serv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2262" y="716965"/>
            <a:ext cx="1588544" cy="158854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Картинки по запросу serv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043" y="2899613"/>
            <a:ext cx="1588544" cy="1588545"/>
          </a:xfrm>
          <a:prstGeom prst="rect">
            <a:avLst/>
          </a:prstGeom>
          <a:noFill/>
          <a:extLst>
            <a:ext uri="{909E8E84-426E-40DD-AFC4-6F175D3DCCD1}">
              <a14:hiddenFill xmlns:a14="http://schemas.microsoft.com/office/drawing/2010/main">
                <a:solidFill>
                  <a:srgbClr val="FFFFFF"/>
                </a:solidFill>
              </a14:hiddenFill>
            </a:ext>
          </a:extLst>
        </p:spPr>
      </p:pic>
      <p:sp>
        <p:nvSpPr>
          <p:cNvPr id="2" name="Умножение 1"/>
          <p:cNvSpPr/>
          <p:nvPr/>
        </p:nvSpPr>
        <p:spPr>
          <a:xfrm>
            <a:off x="2727006" y="2637622"/>
            <a:ext cx="1175657" cy="1222444"/>
          </a:xfrm>
          <a:prstGeom prst="mathMultiply">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rgbClr val="FF0000"/>
              </a:solidFill>
            </a:endParaRPr>
          </a:p>
        </p:txBody>
      </p:sp>
    </p:spTree>
    <p:extLst>
      <p:ext uri="{BB962C8B-B14F-4D97-AF65-F5344CB8AC3E}">
        <p14:creationId xmlns:p14="http://schemas.microsoft.com/office/powerpoint/2010/main" val="3219133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1"/>
          </p:nvPr>
        </p:nvSpPr>
        <p:spPr/>
        <p:txBody>
          <a:bodyPr/>
          <a:lstStyle/>
          <a:p>
            <a:r>
              <a:rPr lang="en-US" dirty="0"/>
              <a:t>FTP </a:t>
            </a:r>
            <a:r>
              <a:rPr lang="en-US" dirty="0" smtClean="0"/>
              <a:t>Read</a:t>
            </a:r>
            <a:endParaRPr lang="ru-RU" dirty="0"/>
          </a:p>
        </p:txBody>
      </p:sp>
      <p:pic>
        <p:nvPicPr>
          <p:cNvPr id="1026" name="Picture 2" descr="Картинки по запросу ft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546" y="1846489"/>
            <a:ext cx="1673225" cy="1673225"/>
          </a:xfrm>
          <a:prstGeom prst="rect">
            <a:avLst/>
          </a:prstGeom>
          <a:noFill/>
          <a:extLst>
            <a:ext uri="{909E8E84-426E-40DD-AFC4-6F175D3DCCD1}">
              <a14:hiddenFill xmlns:a14="http://schemas.microsoft.com/office/drawing/2010/main">
                <a:solidFill>
                  <a:srgbClr val="FFFFFF"/>
                </a:solidFill>
              </a14:hiddenFill>
            </a:ext>
          </a:extLst>
        </p:spPr>
      </p:pic>
      <p:sp>
        <p:nvSpPr>
          <p:cNvPr id="5" name="Стрелка вправо 4"/>
          <p:cNvSpPr/>
          <p:nvPr/>
        </p:nvSpPr>
        <p:spPr>
          <a:xfrm rot="20441450">
            <a:off x="2284707" y="1774066"/>
            <a:ext cx="2322286"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 name="Стрелка вправо 6"/>
          <p:cNvSpPr/>
          <p:nvPr/>
        </p:nvSpPr>
        <p:spPr>
          <a:xfrm rot="1368310">
            <a:off x="2234307" y="3071707"/>
            <a:ext cx="2322286"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pic>
        <p:nvPicPr>
          <p:cNvPr id="1028" name="Picture 4" descr="Картинки по запросу serv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2262" y="716965"/>
            <a:ext cx="1588544" cy="158854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Картинки по запросу serv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043" y="2899613"/>
            <a:ext cx="1588544" cy="1588545"/>
          </a:xfrm>
          <a:prstGeom prst="rect">
            <a:avLst/>
          </a:prstGeom>
          <a:noFill/>
          <a:extLst>
            <a:ext uri="{909E8E84-426E-40DD-AFC4-6F175D3DCCD1}">
              <a14:hiddenFill xmlns:a14="http://schemas.microsoft.com/office/drawing/2010/main">
                <a:solidFill>
                  <a:srgbClr val="FFFFFF"/>
                </a:solidFill>
              </a14:hiddenFill>
            </a:ext>
          </a:extLst>
        </p:spPr>
      </p:pic>
      <p:sp>
        <p:nvSpPr>
          <p:cNvPr id="2" name="Умножение 1"/>
          <p:cNvSpPr/>
          <p:nvPr/>
        </p:nvSpPr>
        <p:spPr>
          <a:xfrm>
            <a:off x="2727006" y="2637622"/>
            <a:ext cx="1175657" cy="1222444"/>
          </a:xfrm>
          <a:prstGeom prst="mathMultiply">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rgbClr val="FF0000"/>
              </a:solidFill>
            </a:endParaRPr>
          </a:p>
        </p:txBody>
      </p:sp>
      <p:sp>
        <p:nvSpPr>
          <p:cNvPr id="12" name="Умножение 11"/>
          <p:cNvSpPr/>
          <p:nvPr/>
        </p:nvSpPr>
        <p:spPr>
          <a:xfrm>
            <a:off x="4868705" y="900015"/>
            <a:ext cx="1175657" cy="1222444"/>
          </a:xfrm>
          <a:prstGeom prst="mathMultiply">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rgbClr val="FF0000"/>
              </a:solidFill>
            </a:endParaRPr>
          </a:p>
        </p:txBody>
      </p:sp>
    </p:spTree>
    <p:extLst>
      <p:ext uri="{BB962C8B-B14F-4D97-AF65-F5344CB8AC3E}">
        <p14:creationId xmlns:p14="http://schemas.microsoft.com/office/powerpoint/2010/main" val="1971949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1"/>
          </p:nvPr>
        </p:nvSpPr>
        <p:spPr/>
        <p:txBody>
          <a:bodyPr/>
          <a:lstStyle/>
          <a:p>
            <a:r>
              <a:rPr lang="en-US" dirty="0" smtClean="0"/>
              <a:t>Master/Slave</a:t>
            </a:r>
            <a:endParaRPr lang="ru-RU" dirty="0"/>
          </a:p>
        </p:txBody>
      </p:sp>
      <p:pic>
        <p:nvPicPr>
          <p:cNvPr id="1026" name="Picture 2" descr="Картинки по запросу ft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546" y="1846489"/>
            <a:ext cx="1673225" cy="1673225"/>
          </a:xfrm>
          <a:prstGeom prst="rect">
            <a:avLst/>
          </a:prstGeom>
          <a:noFill/>
          <a:extLst>
            <a:ext uri="{909E8E84-426E-40DD-AFC4-6F175D3DCCD1}">
              <a14:hiddenFill xmlns:a14="http://schemas.microsoft.com/office/drawing/2010/main">
                <a:solidFill>
                  <a:srgbClr val="FFFFFF"/>
                </a:solidFill>
              </a14:hiddenFill>
            </a:ext>
          </a:extLst>
        </p:spPr>
      </p:pic>
      <p:sp>
        <p:nvSpPr>
          <p:cNvPr id="5" name="Стрелка вправо 4"/>
          <p:cNvSpPr/>
          <p:nvPr/>
        </p:nvSpPr>
        <p:spPr>
          <a:xfrm rot="20441450">
            <a:off x="2284707" y="1774066"/>
            <a:ext cx="2322286"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 name="Стрелка вправо 6"/>
          <p:cNvSpPr/>
          <p:nvPr/>
        </p:nvSpPr>
        <p:spPr>
          <a:xfrm rot="1368310">
            <a:off x="2234307" y="3071707"/>
            <a:ext cx="2322286"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pic>
        <p:nvPicPr>
          <p:cNvPr id="1028" name="Picture 4" descr="Картинки по запросу serv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2262" y="716965"/>
            <a:ext cx="1588544" cy="158854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Картинки по запросу serv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043" y="2899613"/>
            <a:ext cx="1588544" cy="15885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830401" y="2159881"/>
            <a:ext cx="1252266" cy="523220"/>
          </a:xfrm>
          <a:prstGeom prst="rect">
            <a:avLst/>
          </a:prstGeom>
          <a:noFill/>
        </p:spPr>
        <p:txBody>
          <a:bodyPr wrap="none" rtlCol="0">
            <a:spAutoFit/>
          </a:bodyPr>
          <a:lstStyle/>
          <a:p>
            <a:r>
              <a:rPr lang="en-US" sz="2800" dirty="0" smtClean="0"/>
              <a:t>Master</a:t>
            </a:r>
            <a:endParaRPr lang="ru-RU" sz="2800" dirty="0"/>
          </a:p>
        </p:txBody>
      </p:sp>
      <p:sp>
        <p:nvSpPr>
          <p:cNvPr id="11" name="TextBox 10"/>
          <p:cNvSpPr txBox="1"/>
          <p:nvPr/>
        </p:nvSpPr>
        <p:spPr>
          <a:xfrm>
            <a:off x="4231960" y="4359978"/>
            <a:ext cx="2626040" cy="523220"/>
          </a:xfrm>
          <a:prstGeom prst="rect">
            <a:avLst/>
          </a:prstGeom>
          <a:noFill/>
        </p:spPr>
        <p:txBody>
          <a:bodyPr wrap="none" rtlCol="0">
            <a:spAutoFit/>
          </a:bodyPr>
          <a:lstStyle/>
          <a:p>
            <a:r>
              <a:rPr lang="en-US" sz="2800" dirty="0" smtClean="0"/>
              <a:t>Slave -&gt; Master</a:t>
            </a:r>
            <a:endParaRPr lang="ru-RU" sz="2800" dirty="0"/>
          </a:p>
        </p:txBody>
      </p:sp>
      <p:sp>
        <p:nvSpPr>
          <p:cNvPr id="12" name="Умножение 11"/>
          <p:cNvSpPr/>
          <p:nvPr/>
        </p:nvSpPr>
        <p:spPr>
          <a:xfrm>
            <a:off x="4868705" y="900015"/>
            <a:ext cx="1175657" cy="1222444"/>
          </a:xfrm>
          <a:prstGeom prst="mathMultiply">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rgbClr val="FF0000"/>
              </a:solidFill>
            </a:endParaRPr>
          </a:p>
        </p:txBody>
      </p:sp>
    </p:spTree>
    <p:extLst>
      <p:ext uri="{BB962C8B-B14F-4D97-AF65-F5344CB8AC3E}">
        <p14:creationId xmlns:p14="http://schemas.microsoft.com/office/powerpoint/2010/main" val="3319275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1"/>
          </p:nvPr>
        </p:nvSpPr>
        <p:spPr>
          <a:xfrm>
            <a:off x="0" y="49831"/>
            <a:ext cx="6858000" cy="699516"/>
          </a:xfrm>
        </p:spPr>
        <p:txBody>
          <a:bodyPr/>
          <a:lstStyle/>
          <a:p>
            <a:r>
              <a:rPr lang="en-US" dirty="0" smtClean="0"/>
              <a:t>Master/Slave</a:t>
            </a:r>
            <a:endParaRPr lang="ru-RU" dirty="0"/>
          </a:p>
        </p:txBody>
      </p:sp>
      <p:pic>
        <p:nvPicPr>
          <p:cNvPr id="1026" name="Picture 2" descr="Картинки по запросу ft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290" y="2242055"/>
            <a:ext cx="882092" cy="882092"/>
          </a:xfrm>
          <a:prstGeom prst="rect">
            <a:avLst/>
          </a:prstGeom>
          <a:noFill/>
          <a:extLst>
            <a:ext uri="{909E8E84-426E-40DD-AFC4-6F175D3DCCD1}">
              <a14:hiddenFill xmlns:a14="http://schemas.microsoft.com/office/drawing/2010/main">
                <a:solidFill>
                  <a:srgbClr val="FFFFFF"/>
                </a:solidFill>
              </a14:hiddenFill>
            </a:ext>
          </a:extLst>
        </p:spPr>
      </p:pic>
      <p:sp>
        <p:nvSpPr>
          <p:cNvPr id="5" name="Стрелка вправо 4"/>
          <p:cNvSpPr/>
          <p:nvPr/>
        </p:nvSpPr>
        <p:spPr>
          <a:xfrm rot="20441450">
            <a:off x="1255113" y="1965069"/>
            <a:ext cx="1442108"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 name="Стрелка вправо 6"/>
          <p:cNvSpPr/>
          <p:nvPr/>
        </p:nvSpPr>
        <p:spPr>
          <a:xfrm rot="1368310">
            <a:off x="1254540" y="2926477"/>
            <a:ext cx="1411781"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pic>
        <p:nvPicPr>
          <p:cNvPr id="1028" name="Picture 4" descr="Картинки по запросу serv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8695" y="933477"/>
            <a:ext cx="1588544" cy="158854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Картинки по запросу serv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8695" y="2937035"/>
            <a:ext cx="1588544" cy="15885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856834" y="2376393"/>
            <a:ext cx="1252266" cy="523220"/>
          </a:xfrm>
          <a:prstGeom prst="rect">
            <a:avLst/>
          </a:prstGeom>
          <a:noFill/>
        </p:spPr>
        <p:txBody>
          <a:bodyPr wrap="none" rtlCol="0">
            <a:spAutoFit/>
          </a:bodyPr>
          <a:lstStyle/>
          <a:p>
            <a:r>
              <a:rPr lang="en-US" sz="2800" dirty="0" smtClean="0"/>
              <a:t>Master</a:t>
            </a:r>
            <a:endParaRPr lang="ru-RU" sz="2800" dirty="0"/>
          </a:p>
        </p:txBody>
      </p:sp>
      <p:sp>
        <p:nvSpPr>
          <p:cNvPr id="11" name="TextBox 10"/>
          <p:cNvSpPr txBox="1"/>
          <p:nvPr/>
        </p:nvSpPr>
        <p:spPr>
          <a:xfrm>
            <a:off x="2248612" y="4397400"/>
            <a:ext cx="2626040" cy="523220"/>
          </a:xfrm>
          <a:prstGeom prst="rect">
            <a:avLst/>
          </a:prstGeom>
          <a:noFill/>
        </p:spPr>
        <p:txBody>
          <a:bodyPr wrap="none" rtlCol="0">
            <a:spAutoFit/>
          </a:bodyPr>
          <a:lstStyle/>
          <a:p>
            <a:r>
              <a:rPr lang="en-US" sz="2800" dirty="0" smtClean="0"/>
              <a:t>Slave -&gt; Master</a:t>
            </a:r>
            <a:endParaRPr lang="ru-RU" sz="2800" dirty="0"/>
          </a:p>
        </p:txBody>
      </p:sp>
      <p:sp>
        <p:nvSpPr>
          <p:cNvPr id="12" name="Умножение 11"/>
          <p:cNvSpPr/>
          <p:nvPr/>
        </p:nvSpPr>
        <p:spPr>
          <a:xfrm>
            <a:off x="2895138" y="1116527"/>
            <a:ext cx="1175657" cy="1222444"/>
          </a:xfrm>
          <a:prstGeom prst="mathMultiply">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rgbClr val="FF0000"/>
              </a:solidFill>
            </a:endParaRPr>
          </a:p>
        </p:txBody>
      </p:sp>
      <p:pic>
        <p:nvPicPr>
          <p:cNvPr id="2052" name="Picture 4" descr="Картинки по запросу zookeep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1181" y="1465604"/>
            <a:ext cx="1281338" cy="18215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4879723" y="3287182"/>
            <a:ext cx="1874231" cy="523220"/>
          </a:xfrm>
          <a:prstGeom prst="rect">
            <a:avLst/>
          </a:prstGeom>
          <a:noFill/>
        </p:spPr>
        <p:txBody>
          <a:bodyPr wrap="none" rtlCol="0">
            <a:spAutoFit/>
          </a:bodyPr>
          <a:lstStyle/>
          <a:p>
            <a:r>
              <a:rPr lang="en-US" sz="2800" dirty="0" smtClean="0"/>
              <a:t>Zookeeper</a:t>
            </a:r>
            <a:endParaRPr lang="ru-RU" sz="2800" dirty="0"/>
          </a:p>
        </p:txBody>
      </p:sp>
      <p:sp>
        <p:nvSpPr>
          <p:cNvPr id="14" name="Стрелка вправо 13"/>
          <p:cNvSpPr/>
          <p:nvPr/>
        </p:nvSpPr>
        <p:spPr>
          <a:xfrm rot="20317815">
            <a:off x="4289560" y="2968458"/>
            <a:ext cx="1411781"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289185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Route</a:t>
            </a:r>
            <a:endParaRPr lang="en-US" dirty="0"/>
          </a:p>
        </p:txBody>
      </p:sp>
      <p:sp>
        <p:nvSpPr>
          <p:cNvPr id="12" name="Овал 11"/>
          <p:cNvSpPr/>
          <p:nvPr/>
        </p:nvSpPr>
        <p:spPr>
          <a:xfrm>
            <a:off x="681749" y="2169412"/>
            <a:ext cx="838200" cy="838200"/>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ru-RU" dirty="0"/>
          </a:p>
        </p:txBody>
      </p:sp>
      <p:sp>
        <p:nvSpPr>
          <p:cNvPr id="13" name="Овал 12"/>
          <p:cNvSpPr/>
          <p:nvPr/>
        </p:nvSpPr>
        <p:spPr>
          <a:xfrm>
            <a:off x="5399367" y="2176669"/>
            <a:ext cx="838200" cy="838200"/>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13"/>
          <p:cNvSpPr/>
          <p:nvPr/>
        </p:nvSpPr>
        <p:spPr>
          <a:xfrm>
            <a:off x="174824" y="3738769"/>
            <a:ext cx="1842820" cy="8332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Component</a:t>
            </a:r>
            <a:r>
              <a:rPr lang="ru-RU" sz="2000" b="1" dirty="0" smtClean="0"/>
              <a:t>1</a:t>
            </a:r>
            <a:endParaRPr lang="en-US" sz="2000" b="1" dirty="0" smtClean="0"/>
          </a:p>
        </p:txBody>
      </p:sp>
      <p:sp>
        <p:nvSpPr>
          <p:cNvPr id="15" name="Прямоугольник 14"/>
          <p:cNvSpPr/>
          <p:nvPr/>
        </p:nvSpPr>
        <p:spPr>
          <a:xfrm>
            <a:off x="4909930" y="3757219"/>
            <a:ext cx="1818861" cy="8147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Component</a:t>
            </a:r>
            <a:r>
              <a:rPr lang="ru-RU" sz="2000" b="1" dirty="0" smtClean="0"/>
              <a:t>2</a:t>
            </a:r>
            <a:endParaRPr lang="ru-RU" sz="2000" b="1" dirty="0"/>
          </a:p>
        </p:txBody>
      </p:sp>
      <p:sp>
        <p:nvSpPr>
          <p:cNvPr id="16" name="Прямоугольник 15"/>
          <p:cNvSpPr/>
          <p:nvPr/>
        </p:nvSpPr>
        <p:spPr>
          <a:xfrm>
            <a:off x="1540565" y="2405269"/>
            <a:ext cx="3858802" cy="381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Channel</a:t>
            </a:r>
            <a:endParaRPr lang="ru-RU" b="1" dirty="0">
              <a:solidFill>
                <a:schemeClr val="tx1"/>
              </a:solidFill>
            </a:endParaRPr>
          </a:p>
        </p:txBody>
      </p:sp>
      <p:sp>
        <p:nvSpPr>
          <p:cNvPr id="17" name="Стрелка вправо 16"/>
          <p:cNvSpPr/>
          <p:nvPr/>
        </p:nvSpPr>
        <p:spPr>
          <a:xfrm>
            <a:off x="2351367" y="1871869"/>
            <a:ext cx="1981200" cy="3048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18" name="Группа 17"/>
          <p:cNvGrpSpPr/>
          <p:nvPr/>
        </p:nvGrpSpPr>
        <p:grpSpPr>
          <a:xfrm>
            <a:off x="2732367" y="1334840"/>
            <a:ext cx="1143000" cy="533400"/>
            <a:chOff x="3886200" y="3276600"/>
            <a:chExt cx="1143000" cy="533400"/>
          </a:xfrm>
        </p:grpSpPr>
        <p:sp>
          <p:nvSpPr>
            <p:cNvPr id="19" name="Прямоугольник 18"/>
            <p:cNvSpPr/>
            <p:nvPr/>
          </p:nvSpPr>
          <p:spPr>
            <a:xfrm>
              <a:off x="3886200" y="3276600"/>
              <a:ext cx="1143000" cy="5334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0" name="Прямая соединительная линия 19"/>
            <p:cNvCxnSpPr/>
            <p:nvPr/>
          </p:nvCxnSpPr>
          <p:spPr>
            <a:xfrm flipH="1">
              <a:off x="3886200" y="3276600"/>
              <a:ext cx="11430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p:nvPr/>
          </p:nvCxnSpPr>
          <p:spPr>
            <a:xfrm>
              <a:off x="3886200" y="3276600"/>
              <a:ext cx="1143000" cy="5334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2651284" y="882664"/>
            <a:ext cx="1305165" cy="461665"/>
          </a:xfrm>
          <a:prstGeom prst="rect">
            <a:avLst/>
          </a:prstGeom>
          <a:noFill/>
        </p:spPr>
        <p:txBody>
          <a:bodyPr wrap="none" rtlCol="0">
            <a:spAutoFit/>
          </a:bodyPr>
          <a:lstStyle/>
          <a:p>
            <a:r>
              <a:rPr lang="en-US" sz="2400" dirty="0" smtClean="0"/>
              <a:t>Message</a:t>
            </a:r>
            <a:endParaRPr lang="ru-RU" sz="2400" dirty="0"/>
          </a:p>
        </p:txBody>
      </p:sp>
      <p:cxnSp>
        <p:nvCxnSpPr>
          <p:cNvPr id="23" name="Прямая соединительная линия 22"/>
          <p:cNvCxnSpPr>
            <a:stCxn id="12" idx="4"/>
            <a:endCxn id="14" idx="0"/>
          </p:cNvCxnSpPr>
          <p:nvPr/>
        </p:nvCxnSpPr>
        <p:spPr>
          <a:xfrm flipH="1">
            <a:off x="1096234" y="3007612"/>
            <a:ext cx="4615" cy="7311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a:stCxn id="13" idx="4"/>
            <a:endCxn id="15" idx="0"/>
          </p:cNvCxnSpPr>
          <p:nvPr/>
        </p:nvCxnSpPr>
        <p:spPr>
          <a:xfrm>
            <a:off x="5818467" y="3014869"/>
            <a:ext cx="894" cy="74235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64000" y="1841681"/>
            <a:ext cx="1903528" cy="523220"/>
          </a:xfrm>
          <a:prstGeom prst="rect">
            <a:avLst/>
          </a:prstGeom>
          <a:noFill/>
        </p:spPr>
        <p:txBody>
          <a:bodyPr wrap="square" rtlCol="0">
            <a:spAutoFit/>
          </a:bodyPr>
          <a:lstStyle/>
          <a:p>
            <a:r>
              <a:rPr lang="en-US" b="1" dirty="0" smtClean="0"/>
              <a:t>Endpoint 1</a:t>
            </a:r>
            <a:endParaRPr lang="ru-RU" b="1" dirty="0"/>
          </a:p>
          <a:p>
            <a:endParaRPr lang="ru-RU" b="1" dirty="0"/>
          </a:p>
        </p:txBody>
      </p:sp>
      <p:sp>
        <p:nvSpPr>
          <p:cNvPr id="26" name="TextBox 25"/>
          <p:cNvSpPr txBox="1"/>
          <p:nvPr/>
        </p:nvSpPr>
        <p:spPr>
          <a:xfrm>
            <a:off x="5378770" y="1829730"/>
            <a:ext cx="1205851" cy="523220"/>
          </a:xfrm>
          <a:prstGeom prst="rect">
            <a:avLst/>
          </a:prstGeom>
          <a:noFill/>
        </p:spPr>
        <p:txBody>
          <a:bodyPr wrap="square" rtlCol="0">
            <a:spAutoFit/>
          </a:bodyPr>
          <a:lstStyle/>
          <a:p>
            <a:r>
              <a:rPr lang="en-US" b="1" dirty="0" smtClean="0"/>
              <a:t>Endpoint 2</a:t>
            </a:r>
            <a:endParaRPr lang="ru-RU" b="1" dirty="0"/>
          </a:p>
          <a:p>
            <a:endParaRPr lang="ru-RU" b="1" dirty="0"/>
          </a:p>
        </p:txBody>
      </p:sp>
    </p:spTree>
    <p:extLst>
      <p:ext uri="{BB962C8B-B14F-4D97-AF65-F5344CB8AC3E}">
        <p14:creationId xmlns:p14="http://schemas.microsoft.com/office/powerpoint/2010/main" val="1305389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1"/>
          </p:nvPr>
        </p:nvSpPr>
        <p:spPr>
          <a:xfrm>
            <a:off x="0" y="49831"/>
            <a:ext cx="6858000" cy="699516"/>
          </a:xfrm>
        </p:spPr>
        <p:txBody>
          <a:bodyPr/>
          <a:lstStyle/>
          <a:p>
            <a:r>
              <a:rPr lang="en-US" dirty="0" smtClean="0"/>
              <a:t>Master/Slave</a:t>
            </a:r>
            <a:endParaRPr lang="ru-RU" dirty="0"/>
          </a:p>
        </p:txBody>
      </p:sp>
      <p:sp>
        <p:nvSpPr>
          <p:cNvPr id="2" name="TextBox 1"/>
          <p:cNvSpPr txBox="1"/>
          <p:nvPr/>
        </p:nvSpPr>
        <p:spPr>
          <a:xfrm>
            <a:off x="304800" y="2249716"/>
            <a:ext cx="3568606" cy="954107"/>
          </a:xfrm>
          <a:prstGeom prst="rect">
            <a:avLst/>
          </a:prstGeom>
          <a:noFill/>
        </p:spPr>
        <p:txBody>
          <a:bodyPr wrap="none" rtlCol="0">
            <a:spAutoFit/>
          </a:bodyPr>
          <a:lstStyle/>
          <a:p>
            <a:r>
              <a:rPr lang="en-US" sz="2800" dirty="0" smtClean="0"/>
              <a:t>The Master is dead. </a:t>
            </a:r>
          </a:p>
          <a:p>
            <a:r>
              <a:rPr lang="en-US" sz="2800" dirty="0" smtClean="0"/>
              <a:t>Long live the Master!</a:t>
            </a:r>
            <a:endParaRPr lang="ru-RU" sz="2800" dirty="0"/>
          </a:p>
        </p:txBody>
      </p:sp>
    </p:spTree>
    <p:extLst>
      <p:ext uri="{BB962C8B-B14F-4D97-AF65-F5344CB8AC3E}">
        <p14:creationId xmlns:p14="http://schemas.microsoft.com/office/powerpoint/2010/main" val="3854738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Route Policy for failover</a:t>
            </a:r>
            <a:endParaRPr lang="en-US" b="1" dirty="0"/>
          </a:p>
        </p:txBody>
      </p:sp>
      <p:sp>
        <p:nvSpPr>
          <p:cNvPr id="4" name="Объект 2"/>
          <p:cNvSpPr>
            <a:spLocks noGrp="1"/>
          </p:cNvSpPr>
          <p:nvPr>
            <p:ph idx="1"/>
          </p:nvPr>
        </p:nvSpPr>
        <p:spPr>
          <a:xfrm>
            <a:off x="142875" y="800100"/>
            <a:ext cx="6457950" cy="4876800"/>
          </a:xfrm>
        </p:spPr>
        <p:txBody>
          <a:bodyPr>
            <a:normAutofit/>
          </a:bodyPr>
          <a:lstStyle/>
          <a:p>
            <a:pPr marL="0" indent="0">
              <a:lnSpc>
                <a:spcPct val="200000"/>
              </a:lnSpc>
              <a:buNone/>
            </a:pPr>
            <a:endParaRPr lang="ru-RU" sz="1600" dirty="0" smtClean="0"/>
          </a:p>
        </p:txBody>
      </p:sp>
      <p:sp>
        <p:nvSpPr>
          <p:cNvPr id="5" name="Прямоугольник 4"/>
          <p:cNvSpPr/>
          <p:nvPr/>
        </p:nvSpPr>
        <p:spPr>
          <a:xfrm>
            <a:off x="142875" y="1340644"/>
            <a:ext cx="6631998" cy="3631763"/>
          </a:xfrm>
          <a:prstGeom prst="rect">
            <a:avLst/>
          </a:prstGeom>
        </p:spPr>
        <p:txBody>
          <a:bodyPr wrap="square">
            <a:spAutoFit/>
          </a:bodyPr>
          <a:lstStyle/>
          <a:p>
            <a:pPr>
              <a:lnSpc>
                <a:spcPct val="150000"/>
              </a:lnSpc>
            </a:pPr>
            <a:r>
              <a:rPr lang="en-US" sz="1600" dirty="0"/>
              <a:t> &lt;bean </a:t>
            </a:r>
            <a:r>
              <a:rPr lang="en-US" sz="1600" dirty="0" smtClean="0"/>
              <a:t>id="</a:t>
            </a:r>
            <a:r>
              <a:rPr lang="en-US" sz="1600" dirty="0" err="1" smtClean="0"/>
              <a:t>zPolicy</a:t>
            </a:r>
            <a:r>
              <a:rPr lang="en-US" sz="1600" dirty="0" smtClean="0"/>
              <a:t>"</a:t>
            </a:r>
            <a:r>
              <a:rPr lang="en-US" sz="1600" dirty="0"/>
              <a:t>	</a:t>
            </a:r>
            <a:r>
              <a:rPr lang="en-US" sz="1600" dirty="0" smtClean="0"/>
              <a:t> class</a:t>
            </a:r>
            <a:r>
              <a:rPr lang="en-US" sz="1600" dirty="0"/>
              <a:t>="</a:t>
            </a:r>
            <a:r>
              <a:rPr lang="en-US" dirty="0" smtClean="0"/>
              <a:t>org.apache.camel.component.zookeeper.policy.ZooKeeperRoutePolicy</a:t>
            </a:r>
            <a:r>
              <a:rPr lang="en-US" sz="1600" dirty="0" smtClean="0"/>
              <a:t>"</a:t>
            </a:r>
            <a:endParaRPr lang="en-US" sz="1600" dirty="0"/>
          </a:p>
          <a:p>
            <a:pPr>
              <a:lnSpc>
                <a:spcPct val="150000"/>
              </a:lnSpc>
            </a:pPr>
            <a:r>
              <a:rPr lang="en-US" sz="1600" dirty="0"/>
              <a:t>        </a:t>
            </a:r>
            <a:r>
              <a:rPr lang="en-US" sz="1600" dirty="0" smtClean="0"/>
              <a:t>c:uri="</a:t>
            </a:r>
            <a:r>
              <a:rPr lang="en-US" sz="1600" b="1" dirty="0" smtClean="0"/>
              <a:t>zookeeper:localhost:2161/myApp</a:t>
            </a:r>
            <a:r>
              <a:rPr lang="en-US" sz="1600" dirty="0" smtClean="0"/>
              <a:t>" </a:t>
            </a:r>
          </a:p>
          <a:p>
            <a:pPr>
              <a:lnSpc>
                <a:spcPct val="150000"/>
              </a:lnSpc>
            </a:pPr>
            <a:r>
              <a:rPr lang="en-US" sz="1600" dirty="0"/>
              <a:t> </a:t>
            </a:r>
            <a:r>
              <a:rPr lang="en-US" sz="1600" dirty="0" smtClean="0"/>
              <a:t>       c:enabledCount="</a:t>
            </a:r>
            <a:r>
              <a:rPr lang="en-US" sz="1600" b="1" dirty="0" smtClean="0"/>
              <a:t>1</a:t>
            </a:r>
            <a:r>
              <a:rPr lang="en-US" sz="1600" dirty="0" smtClean="0"/>
              <a:t>"/&gt;</a:t>
            </a:r>
          </a:p>
          <a:p>
            <a:pPr>
              <a:lnSpc>
                <a:spcPct val="150000"/>
              </a:lnSpc>
            </a:pPr>
            <a:endParaRPr lang="en-US" sz="1600" dirty="0" smtClean="0"/>
          </a:p>
          <a:p>
            <a:pPr>
              <a:lnSpc>
                <a:spcPct val="150000"/>
              </a:lnSpc>
            </a:pPr>
            <a:r>
              <a:rPr lang="en-US" sz="1600" dirty="0"/>
              <a:t> </a:t>
            </a:r>
            <a:r>
              <a:rPr lang="en-US" sz="1600" dirty="0" smtClean="0"/>
              <a:t> &lt;route </a:t>
            </a:r>
            <a:r>
              <a:rPr lang="en-US" sz="1600" b="1" u="sng" dirty="0" err="1"/>
              <a:t>routePolicyRef</a:t>
            </a:r>
            <a:r>
              <a:rPr lang="en-US" sz="1600" b="1" u="sng" dirty="0"/>
              <a:t>="</a:t>
            </a:r>
            <a:r>
              <a:rPr lang="en-US" sz="1600" b="1" u="sng" dirty="0" err="1" smtClean="0"/>
              <a:t>zPolicy</a:t>
            </a:r>
            <a:r>
              <a:rPr lang="en-US" sz="1600" b="1" u="sng" dirty="0"/>
              <a:t>"</a:t>
            </a:r>
            <a:r>
              <a:rPr lang="en-US" sz="1600" dirty="0" smtClean="0"/>
              <a:t>&gt;</a:t>
            </a:r>
          </a:p>
          <a:p>
            <a:pPr>
              <a:lnSpc>
                <a:spcPct val="150000"/>
              </a:lnSpc>
            </a:pPr>
            <a:r>
              <a:rPr lang="en-US" sz="1600" dirty="0"/>
              <a:t>	</a:t>
            </a:r>
            <a:r>
              <a:rPr lang="en-US" sz="1600" dirty="0" smtClean="0"/>
              <a:t>&lt;from </a:t>
            </a:r>
            <a:r>
              <a:rPr lang="en-US" sz="1600" dirty="0" err="1" smtClean="0"/>
              <a:t>uri</a:t>
            </a:r>
            <a:r>
              <a:rPr lang="en-US" sz="1600" dirty="0" smtClean="0"/>
              <a:t>=“ftp”/&gt;</a:t>
            </a:r>
          </a:p>
          <a:p>
            <a:pPr>
              <a:lnSpc>
                <a:spcPct val="150000"/>
              </a:lnSpc>
            </a:pPr>
            <a:r>
              <a:rPr lang="en-US" sz="1600" dirty="0"/>
              <a:t>	</a:t>
            </a:r>
            <a:r>
              <a:rPr lang="en-US" sz="1600" dirty="0" smtClean="0"/>
              <a:t>&lt;to </a:t>
            </a:r>
            <a:r>
              <a:rPr lang="en-US" sz="1600" dirty="0" err="1" smtClean="0"/>
              <a:t>uri</a:t>
            </a:r>
            <a:r>
              <a:rPr lang="en-US" sz="1600" dirty="0" smtClean="0"/>
              <a:t>=“</a:t>
            </a:r>
            <a:r>
              <a:rPr lang="en-US" sz="1600" dirty="0" err="1" smtClean="0"/>
              <a:t>bean:myProcessor</a:t>
            </a:r>
            <a:r>
              <a:rPr lang="en-US" sz="1600" dirty="0" smtClean="0"/>
              <a:t>”/&gt;</a:t>
            </a:r>
          </a:p>
          <a:p>
            <a:pPr>
              <a:lnSpc>
                <a:spcPct val="150000"/>
              </a:lnSpc>
            </a:pPr>
            <a:r>
              <a:rPr lang="en-US" sz="1600" dirty="0"/>
              <a:t> </a:t>
            </a:r>
            <a:r>
              <a:rPr lang="en-US" sz="1600" dirty="0" smtClean="0"/>
              <a:t> &lt;/route&gt;</a:t>
            </a:r>
          </a:p>
          <a:p>
            <a:endParaRPr lang="en-US" dirty="0" smtClean="0"/>
          </a:p>
        </p:txBody>
      </p:sp>
    </p:spTree>
    <p:extLst>
      <p:ext uri="{BB962C8B-B14F-4D97-AF65-F5344CB8AC3E}">
        <p14:creationId xmlns:p14="http://schemas.microsoft.com/office/powerpoint/2010/main" val="27677955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Testing</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endParaRPr lang="en-US" sz="2400" dirty="0" smtClean="0"/>
          </a:p>
        </p:txBody>
      </p:sp>
      <p:sp>
        <p:nvSpPr>
          <p:cNvPr id="2" name="Объект 1"/>
          <p:cNvSpPr>
            <a:spLocks noGrp="1"/>
          </p:cNvSpPr>
          <p:nvPr>
            <p:ph idx="1"/>
          </p:nvPr>
        </p:nvSpPr>
        <p:spPr/>
        <p:txBody>
          <a:bodyPr/>
          <a:lstStyle/>
          <a:p>
            <a:endParaRPr lang="ru-RU"/>
          </a:p>
        </p:txBody>
      </p:sp>
    </p:spTree>
    <p:extLst>
      <p:ext uri="{BB962C8B-B14F-4D97-AF65-F5344CB8AC3E}">
        <p14:creationId xmlns:p14="http://schemas.microsoft.com/office/powerpoint/2010/main" val="12318225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Testing</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endParaRPr lang="en-US" sz="2400" dirty="0" smtClean="0"/>
          </a:p>
        </p:txBody>
      </p:sp>
      <p:sp>
        <p:nvSpPr>
          <p:cNvPr id="22" name="Объект 2"/>
          <p:cNvSpPr>
            <a:spLocks noGrp="1"/>
          </p:cNvSpPr>
          <p:nvPr>
            <p:ph idx="1"/>
          </p:nvPr>
        </p:nvSpPr>
        <p:spPr>
          <a:xfrm>
            <a:off x="89453" y="878422"/>
            <a:ext cx="6485518" cy="3606492"/>
          </a:xfrm>
        </p:spPr>
        <p:txBody>
          <a:bodyPr>
            <a:normAutofit/>
          </a:bodyPr>
          <a:lstStyle/>
          <a:p>
            <a:pPr>
              <a:lnSpc>
                <a:spcPct val="150000"/>
              </a:lnSpc>
            </a:pPr>
            <a:r>
              <a:rPr lang="en-US" sz="3200" dirty="0" smtClean="0"/>
              <a:t> Processors are just POJOs</a:t>
            </a:r>
          </a:p>
          <a:p>
            <a:pPr lvl="1">
              <a:lnSpc>
                <a:spcPct val="150000"/>
              </a:lnSpc>
            </a:pPr>
            <a:r>
              <a:rPr lang="en-US" sz="2800" dirty="0" smtClean="0"/>
              <a:t>So unit tests are enough</a:t>
            </a:r>
            <a:endParaRPr lang="ru-RU" sz="2800" dirty="0" smtClean="0"/>
          </a:p>
        </p:txBody>
      </p:sp>
    </p:spTree>
    <p:extLst>
      <p:ext uri="{BB962C8B-B14F-4D97-AF65-F5344CB8AC3E}">
        <p14:creationId xmlns:p14="http://schemas.microsoft.com/office/powerpoint/2010/main" val="17691045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Testing</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endParaRPr lang="en-US" sz="2400" dirty="0" smtClean="0"/>
          </a:p>
        </p:txBody>
      </p:sp>
      <p:sp>
        <p:nvSpPr>
          <p:cNvPr id="22" name="Объект 2"/>
          <p:cNvSpPr>
            <a:spLocks noGrp="1"/>
          </p:cNvSpPr>
          <p:nvPr>
            <p:ph idx="1"/>
          </p:nvPr>
        </p:nvSpPr>
        <p:spPr>
          <a:xfrm>
            <a:off x="89453" y="878422"/>
            <a:ext cx="6485518" cy="3606492"/>
          </a:xfrm>
        </p:spPr>
        <p:txBody>
          <a:bodyPr>
            <a:normAutofit lnSpcReduction="10000"/>
          </a:bodyPr>
          <a:lstStyle/>
          <a:p>
            <a:pPr>
              <a:lnSpc>
                <a:spcPct val="150000"/>
              </a:lnSpc>
            </a:pPr>
            <a:r>
              <a:rPr lang="en-US" sz="3200" dirty="0" smtClean="0"/>
              <a:t> Processors are just POJOs</a:t>
            </a:r>
          </a:p>
          <a:p>
            <a:pPr lvl="1">
              <a:lnSpc>
                <a:spcPct val="150000"/>
              </a:lnSpc>
            </a:pPr>
            <a:r>
              <a:rPr lang="en-US" sz="2800" dirty="0" smtClean="0"/>
              <a:t>So unit tests are enough</a:t>
            </a:r>
            <a:endParaRPr lang="ru-RU" sz="2800" dirty="0" smtClean="0"/>
          </a:p>
          <a:p>
            <a:pPr>
              <a:lnSpc>
                <a:spcPct val="150000"/>
              </a:lnSpc>
            </a:pPr>
            <a:r>
              <a:rPr lang="en-US" sz="3200" dirty="0" smtClean="0"/>
              <a:t> Route </a:t>
            </a:r>
            <a:r>
              <a:rPr lang="en-US" sz="3200" dirty="0" err="1" smtClean="0"/>
              <a:t>config</a:t>
            </a:r>
            <a:r>
              <a:rPr lang="en-US" sz="3200" dirty="0" smtClean="0"/>
              <a:t> requires testing too</a:t>
            </a:r>
            <a:endParaRPr lang="ru-RU" sz="3200" dirty="0" smtClean="0"/>
          </a:p>
          <a:p>
            <a:pPr lvl="1">
              <a:lnSpc>
                <a:spcPct val="150000"/>
              </a:lnSpc>
            </a:pPr>
            <a:r>
              <a:rPr lang="en-US" sz="2800" dirty="0" smtClean="0"/>
              <a:t>Integration if possible</a:t>
            </a:r>
            <a:endParaRPr lang="ru-RU" sz="2800" dirty="0" smtClean="0"/>
          </a:p>
          <a:p>
            <a:pPr lvl="2">
              <a:lnSpc>
                <a:spcPct val="150000"/>
              </a:lnSpc>
            </a:pPr>
            <a:r>
              <a:rPr lang="en-US" sz="2400" dirty="0" smtClean="0"/>
              <a:t>With embedded broker</a:t>
            </a:r>
            <a:endParaRPr lang="ru-RU" sz="2400" dirty="0"/>
          </a:p>
        </p:txBody>
      </p:sp>
    </p:spTree>
    <p:extLst>
      <p:ext uri="{BB962C8B-B14F-4D97-AF65-F5344CB8AC3E}">
        <p14:creationId xmlns:p14="http://schemas.microsoft.com/office/powerpoint/2010/main" val="42403250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Testing: Embedded </a:t>
            </a:r>
            <a:r>
              <a:rPr lang="en-US" b="1" dirty="0" err="1" smtClean="0"/>
              <a:t>ActiveMQ</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endParaRPr lang="en-US" sz="2400" dirty="0" smtClean="0"/>
          </a:p>
        </p:txBody>
      </p:sp>
      <p:sp>
        <p:nvSpPr>
          <p:cNvPr id="6" name="Объект 2"/>
          <p:cNvSpPr>
            <a:spLocks noGrp="1"/>
          </p:cNvSpPr>
          <p:nvPr>
            <p:ph idx="1"/>
          </p:nvPr>
        </p:nvSpPr>
        <p:spPr>
          <a:xfrm>
            <a:off x="210457" y="878422"/>
            <a:ext cx="6647543" cy="3664549"/>
          </a:xfrm>
        </p:spPr>
        <p:txBody>
          <a:bodyPr>
            <a:noAutofit/>
          </a:bodyPr>
          <a:lstStyle/>
          <a:p>
            <a:pPr marL="0" indent="0">
              <a:lnSpc>
                <a:spcPct val="100000"/>
              </a:lnSpc>
              <a:spcAft>
                <a:spcPts val="0"/>
              </a:spcAft>
              <a:buNone/>
            </a:pPr>
            <a:r>
              <a:rPr lang="en-US" dirty="0" smtClean="0"/>
              <a:t>&lt;</a:t>
            </a:r>
            <a:r>
              <a:rPr lang="en-US" dirty="0"/>
              <a:t>bean id="</a:t>
            </a:r>
            <a:r>
              <a:rPr lang="en-US" dirty="0" err="1"/>
              <a:t>activemq</a:t>
            </a:r>
            <a:r>
              <a:rPr lang="en-US" dirty="0"/>
              <a:t>" class</a:t>
            </a:r>
            <a:r>
              <a:rPr lang="en-US" dirty="0" smtClean="0"/>
              <a:t>="</a:t>
            </a:r>
            <a:r>
              <a:rPr lang="en-US" dirty="0" err="1" smtClean="0"/>
              <a:t>ActiveMQComponent</a:t>
            </a:r>
            <a:r>
              <a:rPr lang="en-US" dirty="0" smtClean="0"/>
              <a:t>“</a:t>
            </a:r>
          </a:p>
          <a:p>
            <a:pPr marL="0" indent="0">
              <a:lnSpc>
                <a:spcPct val="100000"/>
              </a:lnSpc>
              <a:spcAft>
                <a:spcPts val="0"/>
              </a:spcAft>
              <a:buNone/>
            </a:pPr>
            <a:r>
              <a:rPr lang="en-US" dirty="0"/>
              <a:t>    &lt;property name="</a:t>
            </a:r>
            <a:r>
              <a:rPr lang="en-US" dirty="0" err="1" smtClean="0"/>
              <a:t>connectionFactory</a:t>
            </a:r>
            <a:r>
              <a:rPr lang="en-US" dirty="0" smtClean="0"/>
              <a:t>"&gt; </a:t>
            </a:r>
          </a:p>
          <a:p>
            <a:pPr marL="0" indent="0">
              <a:lnSpc>
                <a:spcPct val="100000"/>
              </a:lnSpc>
              <a:spcAft>
                <a:spcPts val="0"/>
              </a:spcAft>
              <a:buNone/>
            </a:pPr>
            <a:r>
              <a:rPr lang="en-US" dirty="0"/>
              <a:t>        &lt;bean </a:t>
            </a:r>
            <a:r>
              <a:rPr lang="en-US" dirty="0" smtClean="0"/>
              <a:t>class="</a:t>
            </a:r>
            <a:r>
              <a:rPr lang="en-US" dirty="0" err="1" smtClean="0"/>
              <a:t>ActiveMQConnectionFactory</a:t>
            </a:r>
            <a:r>
              <a:rPr lang="en-US" dirty="0" smtClean="0"/>
              <a:t>"</a:t>
            </a:r>
            <a:endParaRPr lang="en-US" dirty="0"/>
          </a:p>
          <a:p>
            <a:pPr marL="0" indent="0">
              <a:lnSpc>
                <a:spcPct val="100000"/>
              </a:lnSpc>
              <a:spcAft>
                <a:spcPts val="0"/>
              </a:spcAft>
              <a:buNone/>
            </a:pPr>
            <a:r>
              <a:rPr lang="en-US" dirty="0" smtClean="0"/>
              <a:t>   </a:t>
            </a:r>
            <a:r>
              <a:rPr lang="en-US" dirty="0"/>
              <a:t>        </a:t>
            </a:r>
            <a:r>
              <a:rPr lang="en-US" dirty="0" smtClean="0"/>
              <a:t>p:brokerURL="</a:t>
            </a:r>
            <a:r>
              <a:rPr lang="en-US" b="1" dirty="0"/>
              <a:t>vm://myBroker?broker.persistent=false</a:t>
            </a:r>
            <a:r>
              <a:rPr lang="en-US" dirty="0"/>
              <a:t>" /&gt;</a:t>
            </a:r>
          </a:p>
          <a:p>
            <a:pPr marL="0" indent="0">
              <a:lnSpc>
                <a:spcPct val="100000"/>
              </a:lnSpc>
              <a:spcAft>
                <a:spcPts val="0"/>
              </a:spcAft>
              <a:buNone/>
            </a:pPr>
            <a:r>
              <a:rPr lang="en-US" dirty="0"/>
              <a:t>   </a:t>
            </a:r>
            <a:r>
              <a:rPr lang="en-US" dirty="0" smtClean="0"/>
              <a:t>     &lt;/</a:t>
            </a:r>
            <a:r>
              <a:rPr lang="en-US" dirty="0"/>
              <a:t>bean&gt;</a:t>
            </a:r>
          </a:p>
          <a:p>
            <a:pPr marL="0" indent="0">
              <a:lnSpc>
                <a:spcPct val="100000"/>
              </a:lnSpc>
              <a:spcAft>
                <a:spcPts val="0"/>
              </a:spcAft>
              <a:buNone/>
            </a:pPr>
            <a:r>
              <a:rPr lang="en-US" dirty="0" smtClean="0"/>
              <a:t>    &lt;/property&gt;</a:t>
            </a:r>
          </a:p>
          <a:p>
            <a:pPr marL="0" indent="0">
              <a:lnSpc>
                <a:spcPct val="100000"/>
              </a:lnSpc>
              <a:spcAft>
                <a:spcPts val="0"/>
              </a:spcAft>
              <a:buNone/>
            </a:pPr>
            <a:r>
              <a:rPr lang="en-US" dirty="0" smtClean="0"/>
              <a:t>&lt;/</a:t>
            </a:r>
            <a:r>
              <a:rPr lang="en-US" dirty="0"/>
              <a:t>bean</a:t>
            </a:r>
            <a:r>
              <a:rPr lang="en-US" dirty="0" smtClean="0"/>
              <a:t>&gt;</a:t>
            </a:r>
          </a:p>
          <a:p>
            <a:pPr marL="0" indent="0">
              <a:lnSpc>
                <a:spcPct val="100000"/>
              </a:lnSpc>
              <a:spcAft>
                <a:spcPts val="0"/>
              </a:spcAft>
              <a:buNone/>
            </a:pPr>
            <a:endParaRPr lang="en-US" sz="2000" dirty="0"/>
          </a:p>
          <a:p>
            <a:r>
              <a:rPr lang="en-US" sz="2000" dirty="0" smtClean="0"/>
              <a:t>Broker is auto-started on tests run</a:t>
            </a:r>
            <a:endParaRPr lang="ru-RU" sz="2000" dirty="0" smtClean="0"/>
          </a:p>
          <a:p>
            <a:r>
              <a:rPr lang="en-US" sz="2000" dirty="0" smtClean="0"/>
              <a:t>No need in any additional </a:t>
            </a:r>
            <a:r>
              <a:rPr lang="en-US" sz="2000" dirty="0" err="1" smtClean="0"/>
              <a:t>config</a:t>
            </a:r>
            <a:endParaRPr lang="ru-RU" sz="2000" dirty="0" smtClean="0"/>
          </a:p>
          <a:p>
            <a:pPr lvl="1"/>
            <a:r>
              <a:rPr lang="en-US" sz="1800" dirty="0" smtClean="0"/>
              <a:t>Queues creates on-the-fly</a:t>
            </a:r>
            <a:endParaRPr lang="ru-RU" sz="1800" dirty="0" smtClean="0"/>
          </a:p>
          <a:p>
            <a:pPr lvl="1"/>
            <a:r>
              <a:rPr lang="en-US" sz="1800" dirty="0" smtClean="0"/>
              <a:t>Messages DB created on-the-fly (stored in RAM)</a:t>
            </a:r>
            <a:endParaRPr lang="ru-RU" sz="1800" dirty="0"/>
          </a:p>
        </p:txBody>
      </p:sp>
    </p:spTree>
    <p:extLst>
      <p:ext uri="{BB962C8B-B14F-4D97-AF65-F5344CB8AC3E}">
        <p14:creationId xmlns:p14="http://schemas.microsoft.com/office/powerpoint/2010/main" val="33567323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Testing: Mocks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endParaRPr lang="en-US" sz="2400" dirty="0" smtClean="0"/>
          </a:p>
        </p:txBody>
      </p:sp>
      <p:sp>
        <p:nvSpPr>
          <p:cNvPr id="7" name="Объект 2"/>
          <p:cNvSpPr txBox="1">
            <a:spLocks/>
          </p:cNvSpPr>
          <p:nvPr/>
        </p:nvSpPr>
        <p:spPr>
          <a:xfrm>
            <a:off x="89453" y="878422"/>
            <a:ext cx="6558090" cy="4012892"/>
          </a:xfrm>
          <a:prstGeom prst="rect">
            <a:avLst/>
          </a:prstGeom>
        </p:spPr>
        <p:txBody>
          <a:bodyPr vert="horz" lIns="68580" tIns="34290" rIns="68580" bIns="34290" rtlCol="0">
            <a:normAutofit/>
          </a:bodyPr>
          <a:lstStyle>
            <a:lvl1pPr marL="130299" marR="0" indent="-130299" algn="l" defTabSz="342891" rtl="0" eaLnBrk="1" fontAlgn="auto" latinLnBrk="0" hangingPunct="1">
              <a:lnSpc>
                <a:spcPct val="120000"/>
              </a:lnSpc>
              <a:spcBef>
                <a:spcPts val="0"/>
              </a:spcBef>
              <a:spcAft>
                <a:spcPts val="751"/>
              </a:spcAft>
              <a:buClr>
                <a:schemeClr val="accent4"/>
              </a:buClr>
              <a:buSzTx/>
              <a:buFont typeface="Arial"/>
              <a:buChar char="•"/>
              <a:tabLst/>
              <a:defRPr sz="1400" kern="1200" baseline="0">
                <a:solidFill>
                  <a:schemeClr val="tx1"/>
                </a:solidFill>
                <a:latin typeface="+mn-lt"/>
                <a:ea typeface="+mn-ea"/>
                <a:cs typeface="+mn-cs"/>
              </a:defRPr>
            </a:lvl1pPr>
            <a:lvl2pPr marL="557199" indent="-214308" algn="l" defTabSz="342891" rtl="0" eaLnBrk="1" latinLnBrk="0" hangingPunct="1">
              <a:spcBef>
                <a:spcPct val="20000"/>
              </a:spcBef>
              <a:buFont typeface="Arial"/>
              <a:buChar char="–"/>
              <a:defRPr sz="1200" kern="1200">
                <a:solidFill>
                  <a:schemeClr val="tx1"/>
                </a:solidFill>
                <a:latin typeface="+mn-lt"/>
                <a:ea typeface="+mn-ea"/>
                <a:cs typeface="+mn-cs"/>
              </a:defRPr>
            </a:lvl2pPr>
            <a:lvl3pPr marL="857229" indent="-171446" algn="l" defTabSz="342891" rtl="0" eaLnBrk="1" latinLnBrk="0" hangingPunct="1">
              <a:spcBef>
                <a:spcPct val="20000"/>
              </a:spcBef>
              <a:buFont typeface="Arial"/>
              <a:buChar char="•"/>
              <a:defRPr sz="1200" kern="1200">
                <a:solidFill>
                  <a:schemeClr val="tx1"/>
                </a:solidFill>
                <a:latin typeface="+mn-lt"/>
                <a:ea typeface="+mn-ea"/>
                <a:cs typeface="+mn-cs"/>
              </a:defRPr>
            </a:lvl3pPr>
            <a:lvl4pPr marL="1200121" indent="-171446" algn="l" defTabSz="342891" rtl="0" eaLnBrk="1" latinLnBrk="0" hangingPunct="1">
              <a:spcBef>
                <a:spcPct val="20000"/>
              </a:spcBef>
              <a:buFont typeface="Arial"/>
              <a:buChar char="–"/>
              <a:defRPr sz="1200" kern="1200">
                <a:solidFill>
                  <a:schemeClr val="tx1"/>
                </a:solidFill>
                <a:latin typeface="+mn-lt"/>
                <a:ea typeface="+mn-ea"/>
                <a:cs typeface="+mn-cs"/>
              </a:defRPr>
            </a:lvl4pPr>
            <a:lvl5pPr marL="1543012" indent="-171446" algn="l" defTabSz="342891" rtl="0" eaLnBrk="1" latinLnBrk="0" hangingPunct="1">
              <a:spcBef>
                <a:spcPct val="20000"/>
              </a:spcBef>
              <a:buFont typeface="Arial"/>
              <a:buChar char="»"/>
              <a:defRPr sz="1200" kern="1200">
                <a:solidFill>
                  <a:schemeClr val="tx1"/>
                </a:solidFill>
                <a:latin typeface="+mn-lt"/>
                <a:ea typeface="+mn-ea"/>
                <a:cs typeface="+mn-cs"/>
              </a:defRPr>
            </a:lvl5pPr>
            <a:lvl6pPr marL="1885904" indent="-171446" algn="l" defTabSz="342891"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1"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1" rtl="0" eaLnBrk="1" latinLnBrk="0" hangingPunct="1">
              <a:spcBef>
                <a:spcPct val="20000"/>
              </a:spcBef>
              <a:buFont typeface="Arial"/>
              <a:buChar char="•"/>
              <a:defRPr sz="1500" kern="1200">
                <a:solidFill>
                  <a:schemeClr val="tx1"/>
                </a:solidFill>
                <a:latin typeface="+mn-lt"/>
                <a:ea typeface="+mn-ea"/>
                <a:cs typeface="+mn-cs"/>
              </a:defRPr>
            </a:lvl8pPr>
            <a:lvl9pPr marL="2914578" indent="-171446" algn="l" defTabSz="342891" rtl="0" eaLnBrk="1" latinLnBrk="0" hangingPunct="1">
              <a:spcBef>
                <a:spcPct val="20000"/>
              </a:spcBef>
              <a:buFont typeface="Arial"/>
              <a:buChar char="•"/>
              <a:defRPr sz="1500" kern="1200">
                <a:solidFill>
                  <a:schemeClr val="tx1"/>
                </a:solidFill>
                <a:latin typeface="+mn-lt"/>
                <a:ea typeface="+mn-ea"/>
                <a:cs typeface="+mn-cs"/>
              </a:defRPr>
            </a:lvl9pPr>
          </a:lstStyle>
          <a:p>
            <a:r>
              <a:rPr lang="en-US" sz="2900" dirty="0" smtClean="0"/>
              <a:t> Mocks can replace endpoints with mock-objects</a:t>
            </a:r>
          </a:p>
          <a:p>
            <a:pPr marL="349250" lvl="1" indent="0">
              <a:buFont typeface="Arial"/>
              <a:buNone/>
            </a:pPr>
            <a:r>
              <a:rPr lang="en-US" sz="2500" dirty="0" smtClean="0"/>
              <a:t>&lt;from </a:t>
            </a:r>
            <a:r>
              <a:rPr lang="en-US" sz="2500" dirty="0" err="1" smtClean="0"/>
              <a:t>uri</a:t>
            </a:r>
            <a:r>
              <a:rPr lang="en-US" sz="2500" dirty="0" smtClean="0"/>
              <a:t>=“</a:t>
            </a:r>
            <a:r>
              <a:rPr lang="en-US" sz="2500" dirty="0" err="1" smtClean="0"/>
              <a:t>direct:start</a:t>
            </a:r>
            <a:r>
              <a:rPr lang="en-US" sz="2500" dirty="0" smtClean="0"/>
              <a:t>”&gt;</a:t>
            </a:r>
          </a:p>
          <a:p>
            <a:pPr marL="349250" lvl="1" indent="0">
              <a:buFont typeface="Arial"/>
              <a:buNone/>
            </a:pPr>
            <a:r>
              <a:rPr lang="en-US" sz="2500" dirty="0" smtClean="0"/>
              <a:t>&lt;to </a:t>
            </a:r>
            <a:r>
              <a:rPr lang="en-US" sz="2500" dirty="0" err="1" smtClean="0"/>
              <a:t>uri</a:t>
            </a:r>
            <a:r>
              <a:rPr lang="en-US" sz="2500" dirty="0" smtClean="0"/>
              <a:t>=“</a:t>
            </a:r>
            <a:r>
              <a:rPr lang="en-US" sz="2500" dirty="0" err="1" smtClean="0"/>
              <a:t>mock:result</a:t>
            </a:r>
            <a:r>
              <a:rPr lang="en-US" sz="2500" dirty="0" smtClean="0"/>
              <a:t>”&gt;</a:t>
            </a:r>
          </a:p>
        </p:txBody>
      </p:sp>
    </p:spTree>
    <p:extLst>
      <p:ext uri="{BB962C8B-B14F-4D97-AF65-F5344CB8AC3E}">
        <p14:creationId xmlns:p14="http://schemas.microsoft.com/office/powerpoint/2010/main" val="14749178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Testing: Mocks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endParaRPr lang="en-US" sz="2400" dirty="0" smtClean="0"/>
          </a:p>
        </p:txBody>
      </p:sp>
      <p:sp>
        <p:nvSpPr>
          <p:cNvPr id="7" name="Объект 2"/>
          <p:cNvSpPr txBox="1">
            <a:spLocks/>
          </p:cNvSpPr>
          <p:nvPr/>
        </p:nvSpPr>
        <p:spPr>
          <a:xfrm>
            <a:off x="89453" y="878422"/>
            <a:ext cx="6558090" cy="4012892"/>
          </a:xfrm>
          <a:prstGeom prst="rect">
            <a:avLst/>
          </a:prstGeom>
        </p:spPr>
        <p:txBody>
          <a:bodyPr vert="horz" lIns="68580" tIns="34290" rIns="68580" bIns="34290" rtlCol="0">
            <a:normAutofit fontScale="77500" lnSpcReduction="20000"/>
          </a:bodyPr>
          <a:lstStyle>
            <a:lvl1pPr marL="130299" marR="0" indent="-130299" algn="l" defTabSz="342891" rtl="0" eaLnBrk="1" fontAlgn="auto" latinLnBrk="0" hangingPunct="1">
              <a:lnSpc>
                <a:spcPct val="120000"/>
              </a:lnSpc>
              <a:spcBef>
                <a:spcPts val="0"/>
              </a:spcBef>
              <a:spcAft>
                <a:spcPts val="751"/>
              </a:spcAft>
              <a:buClr>
                <a:schemeClr val="accent4"/>
              </a:buClr>
              <a:buSzTx/>
              <a:buFont typeface="Arial"/>
              <a:buChar char="•"/>
              <a:tabLst/>
              <a:defRPr sz="1400" kern="1200" baseline="0">
                <a:solidFill>
                  <a:schemeClr val="tx1"/>
                </a:solidFill>
                <a:latin typeface="+mn-lt"/>
                <a:ea typeface="+mn-ea"/>
                <a:cs typeface="+mn-cs"/>
              </a:defRPr>
            </a:lvl1pPr>
            <a:lvl2pPr marL="557199" indent="-214308" algn="l" defTabSz="342891" rtl="0" eaLnBrk="1" latinLnBrk="0" hangingPunct="1">
              <a:spcBef>
                <a:spcPct val="20000"/>
              </a:spcBef>
              <a:buFont typeface="Arial"/>
              <a:buChar char="–"/>
              <a:defRPr sz="1200" kern="1200">
                <a:solidFill>
                  <a:schemeClr val="tx1"/>
                </a:solidFill>
                <a:latin typeface="+mn-lt"/>
                <a:ea typeface="+mn-ea"/>
                <a:cs typeface="+mn-cs"/>
              </a:defRPr>
            </a:lvl2pPr>
            <a:lvl3pPr marL="857229" indent="-171446" algn="l" defTabSz="342891" rtl="0" eaLnBrk="1" latinLnBrk="0" hangingPunct="1">
              <a:spcBef>
                <a:spcPct val="20000"/>
              </a:spcBef>
              <a:buFont typeface="Arial"/>
              <a:buChar char="•"/>
              <a:defRPr sz="1200" kern="1200">
                <a:solidFill>
                  <a:schemeClr val="tx1"/>
                </a:solidFill>
                <a:latin typeface="+mn-lt"/>
                <a:ea typeface="+mn-ea"/>
                <a:cs typeface="+mn-cs"/>
              </a:defRPr>
            </a:lvl3pPr>
            <a:lvl4pPr marL="1200121" indent="-171446" algn="l" defTabSz="342891" rtl="0" eaLnBrk="1" latinLnBrk="0" hangingPunct="1">
              <a:spcBef>
                <a:spcPct val="20000"/>
              </a:spcBef>
              <a:buFont typeface="Arial"/>
              <a:buChar char="–"/>
              <a:defRPr sz="1200" kern="1200">
                <a:solidFill>
                  <a:schemeClr val="tx1"/>
                </a:solidFill>
                <a:latin typeface="+mn-lt"/>
                <a:ea typeface="+mn-ea"/>
                <a:cs typeface="+mn-cs"/>
              </a:defRPr>
            </a:lvl4pPr>
            <a:lvl5pPr marL="1543012" indent="-171446" algn="l" defTabSz="342891" rtl="0" eaLnBrk="1" latinLnBrk="0" hangingPunct="1">
              <a:spcBef>
                <a:spcPct val="20000"/>
              </a:spcBef>
              <a:buFont typeface="Arial"/>
              <a:buChar char="»"/>
              <a:defRPr sz="1200" kern="1200">
                <a:solidFill>
                  <a:schemeClr val="tx1"/>
                </a:solidFill>
                <a:latin typeface="+mn-lt"/>
                <a:ea typeface="+mn-ea"/>
                <a:cs typeface="+mn-cs"/>
              </a:defRPr>
            </a:lvl5pPr>
            <a:lvl6pPr marL="1885904" indent="-171446" algn="l" defTabSz="342891"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1"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1" rtl="0" eaLnBrk="1" latinLnBrk="0" hangingPunct="1">
              <a:spcBef>
                <a:spcPct val="20000"/>
              </a:spcBef>
              <a:buFont typeface="Arial"/>
              <a:buChar char="•"/>
              <a:defRPr sz="1500" kern="1200">
                <a:solidFill>
                  <a:schemeClr val="tx1"/>
                </a:solidFill>
                <a:latin typeface="+mn-lt"/>
                <a:ea typeface="+mn-ea"/>
                <a:cs typeface="+mn-cs"/>
              </a:defRPr>
            </a:lvl8pPr>
            <a:lvl9pPr marL="2914578" indent="-171446" algn="l" defTabSz="342891" rtl="0" eaLnBrk="1" latinLnBrk="0" hangingPunct="1">
              <a:spcBef>
                <a:spcPct val="20000"/>
              </a:spcBef>
              <a:buFont typeface="Arial"/>
              <a:buChar char="•"/>
              <a:defRPr sz="1500" kern="1200">
                <a:solidFill>
                  <a:schemeClr val="tx1"/>
                </a:solidFill>
                <a:latin typeface="+mn-lt"/>
                <a:ea typeface="+mn-ea"/>
                <a:cs typeface="+mn-cs"/>
              </a:defRPr>
            </a:lvl9pPr>
          </a:lstStyle>
          <a:p>
            <a:pPr marL="0" indent="0">
              <a:buNone/>
            </a:pPr>
            <a:r>
              <a:rPr lang="en-US" sz="2900" dirty="0" smtClean="0"/>
              <a:t> …and make assertions</a:t>
            </a:r>
          </a:p>
          <a:p>
            <a:pPr marL="228600" indent="0">
              <a:buFont typeface="Arial"/>
              <a:buNone/>
            </a:pPr>
            <a:r>
              <a:rPr lang="en-US" sz="2200" dirty="0" smtClean="0"/>
              <a:t> @</a:t>
            </a:r>
            <a:r>
              <a:rPr lang="en-US" sz="2200" dirty="0" err="1" smtClean="0"/>
              <a:t>EndpointInject</a:t>
            </a:r>
            <a:r>
              <a:rPr lang="en-US" sz="2200" dirty="0" smtClean="0"/>
              <a:t>(</a:t>
            </a:r>
            <a:r>
              <a:rPr lang="en-US" sz="2200" dirty="0" err="1" smtClean="0"/>
              <a:t>uri</a:t>
            </a:r>
            <a:r>
              <a:rPr lang="en-US" sz="2200" dirty="0" smtClean="0"/>
              <a:t>="</a:t>
            </a:r>
            <a:r>
              <a:rPr lang="en-US" sz="2200" dirty="0" err="1" smtClean="0"/>
              <a:t>mock:result</a:t>
            </a:r>
            <a:r>
              <a:rPr lang="en-US" sz="2200" dirty="0" smtClean="0"/>
              <a:t>") </a:t>
            </a:r>
          </a:p>
          <a:p>
            <a:pPr marL="228600" indent="0">
              <a:buFont typeface="Arial"/>
              <a:buNone/>
            </a:pPr>
            <a:r>
              <a:rPr lang="en-US" sz="2200" dirty="0"/>
              <a:t> </a:t>
            </a:r>
            <a:r>
              <a:rPr lang="en-US" sz="2200" dirty="0" smtClean="0"/>
              <a:t> </a:t>
            </a:r>
            <a:r>
              <a:rPr lang="en-US" sz="2200" dirty="0" err="1" smtClean="0"/>
              <a:t>MockEndpoint</a:t>
            </a:r>
            <a:r>
              <a:rPr lang="en-US" sz="2200" dirty="0" smtClean="0"/>
              <a:t> endpoint;</a:t>
            </a:r>
          </a:p>
          <a:p>
            <a:pPr marL="228600" indent="0">
              <a:buFont typeface="Arial"/>
              <a:buNone/>
            </a:pPr>
            <a:r>
              <a:rPr lang="en-US" sz="2200" dirty="0" smtClean="0"/>
              <a:t> @Produce(</a:t>
            </a:r>
            <a:r>
              <a:rPr lang="en-US" sz="2200" dirty="0" err="1" smtClean="0"/>
              <a:t>uri</a:t>
            </a:r>
            <a:r>
              <a:rPr lang="en-US" sz="2200" dirty="0" smtClean="0"/>
              <a:t>="</a:t>
            </a:r>
            <a:r>
              <a:rPr lang="en-US" sz="2200" dirty="0" err="1" smtClean="0"/>
              <a:t>direct:start</a:t>
            </a:r>
            <a:r>
              <a:rPr lang="en-US" sz="2200" dirty="0" smtClean="0"/>
              <a:t>") </a:t>
            </a:r>
          </a:p>
          <a:p>
            <a:pPr marL="228600" indent="0">
              <a:buFont typeface="Arial"/>
              <a:buNone/>
            </a:pPr>
            <a:r>
              <a:rPr lang="en-US" sz="2200" dirty="0"/>
              <a:t> </a:t>
            </a:r>
            <a:r>
              <a:rPr lang="en-US" sz="2200" dirty="0" smtClean="0"/>
              <a:t> </a:t>
            </a:r>
            <a:r>
              <a:rPr lang="en-US" sz="2200" dirty="0" err="1" smtClean="0"/>
              <a:t>ProducerTemplate</a:t>
            </a:r>
            <a:r>
              <a:rPr lang="en-US" sz="2200" dirty="0" smtClean="0"/>
              <a:t> </a:t>
            </a:r>
            <a:r>
              <a:rPr lang="en-US" sz="2200" dirty="0" err="1" smtClean="0"/>
              <a:t>tpl</a:t>
            </a:r>
            <a:r>
              <a:rPr lang="en-US" sz="2200" dirty="0" smtClean="0"/>
              <a:t>;</a:t>
            </a:r>
          </a:p>
          <a:p>
            <a:pPr marL="228600" indent="0">
              <a:buFont typeface="Arial"/>
              <a:buNone/>
            </a:pPr>
            <a:r>
              <a:rPr lang="en-US" sz="2200" dirty="0" smtClean="0"/>
              <a:t> @Test public void </a:t>
            </a:r>
            <a:r>
              <a:rPr lang="en-US" sz="2200" dirty="0" err="1" smtClean="0"/>
              <a:t>testSendMessage</a:t>
            </a:r>
            <a:r>
              <a:rPr lang="en-US" sz="2200" dirty="0" smtClean="0"/>
              <a:t>()  {</a:t>
            </a:r>
          </a:p>
          <a:p>
            <a:pPr marL="228600" indent="0">
              <a:buFont typeface="Arial"/>
              <a:buNone/>
            </a:pPr>
            <a:r>
              <a:rPr lang="en-US" sz="2200" dirty="0" smtClean="0"/>
              <a:t>        String body = "&lt;matched/&gt;";</a:t>
            </a:r>
          </a:p>
          <a:p>
            <a:pPr marL="228600" indent="0">
              <a:buFont typeface="Arial"/>
              <a:buNone/>
            </a:pPr>
            <a:r>
              <a:rPr lang="en-US" sz="2200" dirty="0" smtClean="0"/>
              <a:t>        </a:t>
            </a:r>
            <a:r>
              <a:rPr lang="en-US" sz="2200" dirty="0" err="1" smtClean="0"/>
              <a:t>endpoint.expectedBodiesReceived</a:t>
            </a:r>
            <a:r>
              <a:rPr lang="en-US" sz="2200" dirty="0" smtClean="0"/>
              <a:t>(body);</a:t>
            </a:r>
          </a:p>
          <a:p>
            <a:pPr marL="228600" indent="0">
              <a:buFont typeface="Arial"/>
              <a:buNone/>
            </a:pPr>
            <a:r>
              <a:rPr lang="en-US" sz="2200" dirty="0" smtClean="0"/>
              <a:t>        </a:t>
            </a:r>
            <a:r>
              <a:rPr lang="en-US" sz="2200" dirty="0" err="1" smtClean="0"/>
              <a:t>tpl.sendBody</a:t>
            </a:r>
            <a:r>
              <a:rPr lang="en-US" sz="2200" dirty="0" smtClean="0"/>
              <a:t>(</a:t>
            </a:r>
            <a:r>
              <a:rPr lang="en-US" sz="2200" dirty="0" err="1" smtClean="0"/>
              <a:t>expectedBody</a:t>
            </a:r>
            <a:r>
              <a:rPr lang="en-US" sz="2200" dirty="0" smtClean="0"/>
              <a:t>);</a:t>
            </a:r>
          </a:p>
          <a:p>
            <a:pPr marL="228600" indent="0">
              <a:buFont typeface="Arial"/>
              <a:buNone/>
            </a:pPr>
            <a:r>
              <a:rPr lang="en-US" sz="2200" dirty="0" smtClean="0"/>
              <a:t>        </a:t>
            </a:r>
            <a:r>
              <a:rPr lang="en-US" sz="2200" dirty="0" err="1" smtClean="0"/>
              <a:t>endpoint.assertIsSatisfied</a:t>
            </a:r>
            <a:r>
              <a:rPr lang="en-US" sz="2200" dirty="0" smtClean="0"/>
              <a:t>();</a:t>
            </a:r>
          </a:p>
          <a:p>
            <a:pPr marL="228600" indent="0">
              <a:buFont typeface="Arial"/>
              <a:buNone/>
            </a:pPr>
            <a:r>
              <a:rPr lang="en-US" sz="2200" dirty="0" smtClean="0"/>
              <a:t>    }</a:t>
            </a:r>
            <a:endParaRPr lang="ru-RU" sz="2600" dirty="0"/>
          </a:p>
        </p:txBody>
      </p:sp>
    </p:spTree>
    <p:extLst>
      <p:ext uri="{BB962C8B-B14F-4D97-AF65-F5344CB8AC3E}">
        <p14:creationId xmlns:p14="http://schemas.microsoft.com/office/powerpoint/2010/main" val="23492071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2" descr="http://www.voxmagazine.com/wp-content/uploads/2014/09/Q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875" y="155575"/>
            <a:ext cx="4572000" cy="452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8371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57546" y="215757"/>
            <a:ext cx="5496674" cy="4458985"/>
          </a:xfrm>
          <a:prstGeom prst="rect">
            <a:avLst/>
          </a:prstGeom>
          <a:blipFill dpi="0" rotWithShape="1">
            <a:blip r:embed="rId3">
              <a:alphaModFix amt="46000"/>
            </a:blip>
            <a:srcRect/>
            <a:stretch>
              <a:fillRect/>
            </a:stretch>
          </a:blipFill>
          <a:effectLst>
            <a:outerShdw blurRad="40000" dist="23000" dir="5400000" rotWithShape="0">
              <a:srgbClr val="000000">
                <a:alpha val="35000"/>
              </a:srgbClr>
            </a:outerShdw>
            <a:softEdge rad="2921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 name="TextBox 3"/>
          <p:cNvSpPr txBox="1"/>
          <p:nvPr/>
        </p:nvSpPr>
        <p:spPr>
          <a:xfrm>
            <a:off x="1765300" y="3958119"/>
            <a:ext cx="3621632" cy="830997"/>
          </a:xfrm>
          <a:prstGeom prst="rect">
            <a:avLst/>
          </a:prstGeom>
          <a:noFill/>
        </p:spPr>
        <p:txBody>
          <a:bodyPr wrap="none" rtlCol="0">
            <a:spAutoFit/>
          </a:bodyPr>
          <a:lstStyle/>
          <a:p>
            <a:r>
              <a:rPr lang="en-US" sz="4800" dirty="0" smtClean="0"/>
              <a:t>THANK YOU!</a:t>
            </a:r>
            <a:endParaRPr lang="ru-RU" sz="4800" dirty="0"/>
          </a:p>
        </p:txBody>
      </p:sp>
    </p:spTree>
    <p:extLst>
      <p:ext uri="{BB962C8B-B14F-4D97-AF65-F5344CB8AC3E}">
        <p14:creationId xmlns:p14="http://schemas.microsoft.com/office/powerpoint/2010/main" val="17134260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Route</a:t>
            </a:r>
            <a:endParaRPr lang="en-US" dirty="0"/>
          </a:p>
        </p:txBody>
      </p:sp>
      <p:sp>
        <p:nvSpPr>
          <p:cNvPr id="2" name="Прямоугольник 1"/>
          <p:cNvSpPr/>
          <p:nvPr/>
        </p:nvSpPr>
        <p:spPr>
          <a:xfrm>
            <a:off x="124239" y="699516"/>
            <a:ext cx="6609521" cy="3988528"/>
          </a:xfrm>
          <a:prstGeom prst="rect">
            <a:avLst/>
          </a:prstGeom>
        </p:spPr>
        <p:txBody>
          <a:bodyPr wrap="square">
            <a:spAutoFit/>
          </a:bodyPr>
          <a:lstStyle/>
          <a:p>
            <a:pPr>
              <a:lnSpc>
                <a:spcPct val="130000"/>
              </a:lnSpc>
            </a:pPr>
            <a:r>
              <a:rPr lang="en-US" dirty="0">
                <a:latin typeface="Consolas"/>
              </a:rPr>
              <a:t>public class </a:t>
            </a:r>
            <a:r>
              <a:rPr lang="en-US" dirty="0" err="1">
                <a:latin typeface="Consolas"/>
              </a:rPr>
              <a:t>FileCopierWithCamel</a:t>
            </a:r>
            <a:r>
              <a:rPr lang="en-US" dirty="0">
                <a:latin typeface="Consolas"/>
              </a:rPr>
              <a:t> {</a:t>
            </a:r>
          </a:p>
          <a:p>
            <a:pPr>
              <a:lnSpc>
                <a:spcPct val="130000"/>
              </a:lnSpc>
            </a:pPr>
            <a:r>
              <a:rPr lang="en-US" dirty="0">
                <a:latin typeface="Consolas"/>
              </a:rPr>
              <a:t>    public static void main(String </a:t>
            </a:r>
            <a:r>
              <a:rPr lang="en-US" dirty="0" err="1">
                <a:latin typeface="Consolas"/>
              </a:rPr>
              <a:t>args</a:t>
            </a:r>
            <a:r>
              <a:rPr lang="en-US" dirty="0">
                <a:latin typeface="Consolas"/>
              </a:rPr>
              <a:t>[]) throws Exception {</a:t>
            </a:r>
          </a:p>
          <a:p>
            <a:pPr>
              <a:lnSpc>
                <a:spcPct val="130000"/>
              </a:lnSpc>
            </a:pPr>
            <a:r>
              <a:rPr lang="en-US" dirty="0">
                <a:latin typeface="Consolas"/>
              </a:rPr>
              <a:t>        </a:t>
            </a:r>
            <a:r>
              <a:rPr lang="en-US" dirty="0" err="1">
                <a:latin typeface="Consolas"/>
              </a:rPr>
              <a:t>CamelContext</a:t>
            </a:r>
            <a:r>
              <a:rPr lang="en-US" dirty="0">
                <a:latin typeface="Consolas"/>
              </a:rPr>
              <a:t> context = new </a:t>
            </a:r>
            <a:r>
              <a:rPr lang="en-US" dirty="0" err="1">
                <a:latin typeface="Consolas"/>
              </a:rPr>
              <a:t>DefaultCamelContext</a:t>
            </a:r>
            <a:r>
              <a:rPr lang="en-US" dirty="0">
                <a:latin typeface="Consolas"/>
              </a:rPr>
              <a:t>();</a:t>
            </a:r>
          </a:p>
          <a:p>
            <a:pPr>
              <a:lnSpc>
                <a:spcPct val="130000"/>
              </a:lnSpc>
            </a:pPr>
            <a:r>
              <a:rPr lang="en-US" dirty="0">
                <a:latin typeface="Consolas"/>
              </a:rPr>
              <a:t>        </a:t>
            </a:r>
            <a:r>
              <a:rPr lang="en-US" dirty="0" err="1">
                <a:latin typeface="Consolas"/>
              </a:rPr>
              <a:t>context.addRoutes</a:t>
            </a:r>
            <a:r>
              <a:rPr lang="en-US" dirty="0">
                <a:latin typeface="Consolas"/>
              </a:rPr>
              <a:t>(new </a:t>
            </a:r>
            <a:r>
              <a:rPr lang="en-US" dirty="0" err="1">
                <a:latin typeface="Consolas"/>
              </a:rPr>
              <a:t>RouteBuilder</a:t>
            </a:r>
            <a:r>
              <a:rPr lang="en-US" dirty="0">
                <a:latin typeface="Consolas"/>
              </a:rPr>
              <a:t>() {</a:t>
            </a:r>
          </a:p>
          <a:p>
            <a:pPr>
              <a:lnSpc>
                <a:spcPct val="130000"/>
              </a:lnSpc>
            </a:pPr>
            <a:r>
              <a:rPr lang="en-US" dirty="0">
                <a:latin typeface="Consolas"/>
              </a:rPr>
              <a:t>            @Override public void configure() {</a:t>
            </a:r>
          </a:p>
          <a:p>
            <a:pPr>
              <a:lnSpc>
                <a:spcPct val="130000"/>
              </a:lnSpc>
            </a:pPr>
            <a:r>
              <a:rPr lang="en-US" b="1" dirty="0">
                <a:latin typeface="Consolas"/>
              </a:rPr>
              <a:t>                from("file:data/indir?</a:t>
            </a:r>
            <a:r>
              <a:rPr lang="en-US" b="1" u="sng" dirty="0">
                <a:latin typeface="Consolas"/>
              </a:rPr>
              <a:t>delete</a:t>
            </a:r>
            <a:r>
              <a:rPr lang="en-US" b="1" dirty="0">
                <a:latin typeface="Consolas"/>
              </a:rPr>
              <a:t>=true")</a:t>
            </a:r>
          </a:p>
          <a:p>
            <a:pPr>
              <a:lnSpc>
                <a:spcPct val="130000"/>
              </a:lnSpc>
            </a:pPr>
            <a:r>
              <a:rPr lang="en-US" b="1" dirty="0">
                <a:latin typeface="Consolas"/>
              </a:rPr>
              <a:t>                .to("file:data/outdir");</a:t>
            </a:r>
          </a:p>
          <a:p>
            <a:pPr>
              <a:lnSpc>
                <a:spcPct val="130000"/>
              </a:lnSpc>
            </a:pPr>
            <a:r>
              <a:rPr lang="en-US" dirty="0">
                <a:latin typeface="Consolas"/>
              </a:rPr>
              <a:t>            }</a:t>
            </a:r>
          </a:p>
          <a:p>
            <a:pPr>
              <a:lnSpc>
                <a:spcPct val="130000"/>
              </a:lnSpc>
            </a:pPr>
            <a:r>
              <a:rPr lang="en-US" dirty="0">
                <a:latin typeface="Consolas"/>
              </a:rPr>
              <a:t>        });</a:t>
            </a:r>
          </a:p>
          <a:p>
            <a:pPr>
              <a:lnSpc>
                <a:spcPct val="130000"/>
              </a:lnSpc>
            </a:pPr>
            <a:r>
              <a:rPr lang="en-US" dirty="0">
                <a:latin typeface="Consolas"/>
              </a:rPr>
              <a:t>        </a:t>
            </a:r>
            <a:r>
              <a:rPr lang="en-US" dirty="0" err="1">
                <a:latin typeface="Consolas"/>
              </a:rPr>
              <a:t>context.start</a:t>
            </a:r>
            <a:r>
              <a:rPr lang="en-US" dirty="0">
                <a:latin typeface="Consolas"/>
              </a:rPr>
              <a:t>();</a:t>
            </a:r>
          </a:p>
          <a:p>
            <a:pPr>
              <a:lnSpc>
                <a:spcPct val="130000"/>
              </a:lnSpc>
            </a:pPr>
            <a:r>
              <a:rPr lang="en-US" dirty="0">
                <a:latin typeface="Consolas"/>
              </a:rPr>
              <a:t>        </a:t>
            </a:r>
            <a:r>
              <a:rPr lang="en-US" dirty="0" err="1">
                <a:latin typeface="Consolas"/>
              </a:rPr>
              <a:t>Thread.sleep</a:t>
            </a:r>
            <a:r>
              <a:rPr lang="en-US" dirty="0">
                <a:latin typeface="Consolas"/>
              </a:rPr>
              <a:t>(10000);</a:t>
            </a:r>
          </a:p>
          <a:p>
            <a:pPr>
              <a:lnSpc>
                <a:spcPct val="130000"/>
              </a:lnSpc>
            </a:pPr>
            <a:r>
              <a:rPr lang="en-US" dirty="0">
                <a:latin typeface="Consolas"/>
              </a:rPr>
              <a:t>        </a:t>
            </a:r>
            <a:r>
              <a:rPr lang="en-US" dirty="0" err="1">
                <a:latin typeface="Consolas"/>
              </a:rPr>
              <a:t>context.stop</a:t>
            </a:r>
            <a:r>
              <a:rPr lang="en-US" dirty="0">
                <a:latin typeface="Consolas"/>
              </a:rPr>
              <a:t>();</a:t>
            </a:r>
          </a:p>
          <a:p>
            <a:pPr>
              <a:lnSpc>
                <a:spcPct val="130000"/>
              </a:lnSpc>
            </a:pPr>
            <a:r>
              <a:rPr lang="en-US" dirty="0">
                <a:latin typeface="Consolas"/>
              </a:rPr>
              <a:t>    }</a:t>
            </a:r>
          </a:p>
          <a:p>
            <a:pPr>
              <a:lnSpc>
                <a:spcPct val="130000"/>
              </a:lnSpc>
            </a:pPr>
            <a:r>
              <a:rPr lang="en-US" dirty="0">
                <a:latin typeface="Consolas"/>
              </a:rPr>
              <a:t>}</a:t>
            </a:r>
            <a:endParaRPr lang="ru-RU" dirty="0"/>
          </a:p>
        </p:txBody>
      </p:sp>
    </p:spTree>
    <p:extLst>
      <p:ext uri="{BB962C8B-B14F-4D97-AF65-F5344CB8AC3E}">
        <p14:creationId xmlns:p14="http://schemas.microsoft.com/office/powerpoint/2010/main" val="35325366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err="1" smtClean="0"/>
              <a:t>Async</a:t>
            </a:r>
            <a:r>
              <a:rPr lang="en-US" dirty="0" smtClean="0"/>
              <a:t> Processing</a:t>
            </a:r>
            <a:endParaRPr lang="en-US" dirty="0"/>
          </a:p>
        </p:txBody>
      </p:sp>
      <p:sp>
        <p:nvSpPr>
          <p:cNvPr id="4" name="Прямоугольник 3"/>
          <p:cNvSpPr/>
          <p:nvPr/>
        </p:nvSpPr>
        <p:spPr>
          <a:xfrm>
            <a:off x="987287" y="2948609"/>
            <a:ext cx="2209800" cy="1371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smtClean="0"/>
              <a:t>Producer</a:t>
            </a:r>
            <a:endParaRPr lang="ru-RU" sz="3600" dirty="0"/>
          </a:p>
        </p:txBody>
      </p:sp>
      <p:sp>
        <p:nvSpPr>
          <p:cNvPr id="5" name="Прямоугольник 4"/>
          <p:cNvSpPr/>
          <p:nvPr/>
        </p:nvSpPr>
        <p:spPr>
          <a:xfrm>
            <a:off x="4340087" y="2948609"/>
            <a:ext cx="2209800" cy="1371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smtClean="0"/>
              <a:t>Consumer</a:t>
            </a:r>
            <a:endParaRPr lang="ru-RU" sz="3600" dirty="0"/>
          </a:p>
        </p:txBody>
      </p:sp>
      <p:cxnSp>
        <p:nvCxnSpPr>
          <p:cNvPr id="6" name="Прямая со стрелкой 5"/>
          <p:cNvCxnSpPr>
            <a:stCxn id="4" idx="3"/>
            <a:endCxn id="5" idx="1"/>
          </p:cNvCxnSpPr>
          <p:nvPr/>
        </p:nvCxnSpPr>
        <p:spPr>
          <a:xfrm>
            <a:off x="3197087" y="3634409"/>
            <a:ext cx="1143000" cy="0"/>
          </a:xfrm>
          <a:prstGeom prst="straightConnector1">
            <a:avLst/>
          </a:prstGeom>
          <a:ln>
            <a:tailEnd type="arrow" w="lg" len="lg"/>
          </a:ln>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3416247" y="3265077"/>
            <a:ext cx="753732" cy="369332"/>
          </a:xfrm>
          <a:prstGeom prst="rect">
            <a:avLst/>
          </a:prstGeom>
          <a:noFill/>
        </p:spPr>
        <p:txBody>
          <a:bodyPr wrap="none" rtlCol="0">
            <a:spAutoFit/>
          </a:bodyPr>
          <a:lstStyle/>
          <a:p>
            <a:r>
              <a:rPr lang="en-US" sz="1800" dirty="0" err="1" smtClean="0"/>
              <a:t>async</a:t>
            </a:r>
            <a:endParaRPr lang="ru-RU" dirty="0"/>
          </a:p>
        </p:txBody>
      </p:sp>
      <p:cxnSp>
        <p:nvCxnSpPr>
          <p:cNvPr id="8" name="Прямая со стрелкой 7"/>
          <p:cNvCxnSpPr/>
          <p:nvPr/>
        </p:nvCxnSpPr>
        <p:spPr>
          <a:xfrm>
            <a:off x="225287" y="3265077"/>
            <a:ext cx="762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Прямая соединительная линия 8"/>
          <p:cNvCxnSpPr/>
          <p:nvPr/>
        </p:nvCxnSpPr>
        <p:spPr>
          <a:xfrm flipH="1">
            <a:off x="225287" y="4015409"/>
            <a:ext cx="762000" cy="0"/>
          </a:xfrm>
          <a:prstGeom prst="line">
            <a:avLst/>
          </a:prstGeom>
          <a:ln>
            <a:tailEnd type="arrow"/>
          </a:ln>
        </p:spPr>
        <p:style>
          <a:lnRef idx="2">
            <a:schemeClr val="dk1"/>
          </a:lnRef>
          <a:fillRef idx="0">
            <a:schemeClr val="dk1"/>
          </a:fillRef>
          <a:effectRef idx="1">
            <a:schemeClr val="dk1"/>
          </a:effectRef>
          <a:fontRef idx="minor">
            <a:schemeClr val="tx1"/>
          </a:fontRef>
        </p:style>
      </p:cxnSp>
      <p:sp>
        <p:nvSpPr>
          <p:cNvPr id="10" name="Прямоугольник 9"/>
          <p:cNvSpPr/>
          <p:nvPr/>
        </p:nvSpPr>
        <p:spPr>
          <a:xfrm>
            <a:off x="225286" y="927165"/>
            <a:ext cx="6423991"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US" sz="2400" dirty="0" smtClean="0"/>
              <a:t>Fast response to user</a:t>
            </a:r>
            <a:endParaRPr lang="ru-RU" sz="2400" dirty="0"/>
          </a:p>
          <a:p>
            <a:pPr marL="285750" indent="-285750">
              <a:lnSpc>
                <a:spcPct val="150000"/>
              </a:lnSpc>
              <a:buFont typeface="Arial" panose="020B0604020202020204" pitchFamily="34" charset="0"/>
              <a:buChar char="•"/>
            </a:pPr>
            <a:r>
              <a:rPr lang="en-US" sz="2400" dirty="0" smtClean="0"/>
              <a:t>Work in background</a:t>
            </a:r>
            <a:endParaRPr lang="ru-RU" sz="2400" dirty="0"/>
          </a:p>
          <a:p>
            <a:pPr marL="285750" indent="-285750">
              <a:lnSpc>
                <a:spcPct val="150000"/>
              </a:lnSpc>
              <a:buFont typeface="Arial" panose="020B0604020202020204" pitchFamily="34" charset="0"/>
              <a:buChar char="•"/>
            </a:pPr>
            <a:r>
              <a:rPr lang="en-US" sz="2400" dirty="0" smtClean="0"/>
              <a:t>Notify user on completion</a:t>
            </a:r>
            <a:endParaRPr lang="ru-RU" sz="2400" dirty="0"/>
          </a:p>
        </p:txBody>
      </p:sp>
    </p:spTree>
    <p:extLst>
      <p:ext uri="{BB962C8B-B14F-4D97-AF65-F5344CB8AC3E}">
        <p14:creationId xmlns:p14="http://schemas.microsoft.com/office/powerpoint/2010/main" val="3351254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err="1" smtClean="0"/>
              <a:t>Async</a:t>
            </a:r>
            <a:r>
              <a:rPr lang="en-US" dirty="0" smtClean="0"/>
              <a:t> Processing</a:t>
            </a:r>
            <a:endParaRPr lang="en-US" dirty="0"/>
          </a:p>
        </p:txBody>
      </p:sp>
      <p:sp>
        <p:nvSpPr>
          <p:cNvPr id="10" name="Прямоугольник 9"/>
          <p:cNvSpPr/>
          <p:nvPr/>
        </p:nvSpPr>
        <p:spPr>
          <a:xfrm>
            <a:off x="225286" y="927165"/>
            <a:ext cx="6423991" cy="1938992"/>
          </a:xfrm>
          <a:prstGeom prst="rect">
            <a:avLst/>
          </a:prstGeom>
        </p:spPr>
        <p:txBody>
          <a:bodyPr wrap="square">
            <a:spAutoFit/>
          </a:bodyPr>
          <a:lstStyle/>
          <a:p>
            <a:pPr marL="457200" indent="-457200">
              <a:buFont typeface="Arial" panose="020B0604020202020204" pitchFamily="34" charset="0"/>
              <a:buChar char="•"/>
            </a:pPr>
            <a:r>
              <a:rPr lang="en-US" sz="2400" dirty="0" smtClean="0"/>
              <a:t>Reliability</a:t>
            </a:r>
            <a:r>
              <a:rPr lang="ru-RU" sz="2400" dirty="0" smtClean="0"/>
              <a:t>, </a:t>
            </a:r>
            <a:r>
              <a:rPr lang="en-US" sz="2400" dirty="0"/>
              <a:t>failover</a:t>
            </a:r>
            <a:endParaRPr lang="ru-RU" sz="2400" dirty="0"/>
          </a:p>
          <a:p>
            <a:pPr marL="457200" indent="-457200">
              <a:buFont typeface="Arial" panose="020B0604020202020204" pitchFamily="34" charset="0"/>
              <a:buChar char="•"/>
            </a:pPr>
            <a:r>
              <a:rPr lang="en-US" sz="2400" dirty="0"/>
              <a:t>Low requirements</a:t>
            </a:r>
            <a:endParaRPr lang="ru-RU" sz="2400" dirty="0"/>
          </a:p>
          <a:p>
            <a:pPr marL="457200" indent="-457200">
              <a:buFont typeface="Arial" panose="020B0604020202020204" pitchFamily="34" charset="0"/>
              <a:buChar char="•"/>
            </a:pPr>
            <a:r>
              <a:rPr lang="en-US" sz="2400" dirty="0" smtClean="0"/>
              <a:t>Consumer scaling</a:t>
            </a:r>
            <a:endParaRPr lang="ru-RU" sz="2400" dirty="0"/>
          </a:p>
          <a:p>
            <a:pPr marL="457200" indent="-457200">
              <a:buFont typeface="Arial" panose="020B0604020202020204" pitchFamily="34" charset="0"/>
              <a:buChar char="•"/>
            </a:pPr>
            <a:endParaRPr lang="en-US" sz="2400" dirty="0"/>
          </a:p>
          <a:p>
            <a:r>
              <a:rPr lang="en-US" sz="2400" dirty="0" smtClean="0"/>
              <a:t>Brokers</a:t>
            </a:r>
            <a:r>
              <a:rPr lang="ru-RU" sz="2400" dirty="0" smtClean="0"/>
              <a:t>: </a:t>
            </a:r>
            <a:r>
              <a:rPr lang="en-US" sz="2400" dirty="0" err="1"/>
              <a:t>ActiveMQ</a:t>
            </a:r>
            <a:r>
              <a:rPr lang="en-US" sz="2400" dirty="0"/>
              <a:t>, </a:t>
            </a:r>
            <a:r>
              <a:rPr lang="en-US" sz="2400" dirty="0" err="1"/>
              <a:t>HornetQ</a:t>
            </a:r>
            <a:endParaRPr lang="ru-RU" sz="2400" dirty="0"/>
          </a:p>
        </p:txBody>
      </p:sp>
      <p:sp>
        <p:nvSpPr>
          <p:cNvPr id="11" name="Прямоугольник 10"/>
          <p:cNvSpPr/>
          <p:nvPr/>
        </p:nvSpPr>
        <p:spPr>
          <a:xfrm>
            <a:off x="705678" y="3037560"/>
            <a:ext cx="1743160" cy="1371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Producer</a:t>
            </a:r>
            <a:endParaRPr lang="ru-RU" sz="3600" dirty="0"/>
          </a:p>
        </p:txBody>
      </p:sp>
      <p:sp>
        <p:nvSpPr>
          <p:cNvPr id="12" name="Прямоугольник 11"/>
          <p:cNvSpPr/>
          <p:nvPr/>
        </p:nvSpPr>
        <p:spPr>
          <a:xfrm>
            <a:off x="4814453" y="3008531"/>
            <a:ext cx="1834824" cy="1371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Consumer</a:t>
            </a:r>
            <a:endParaRPr lang="ru-RU" sz="3600" dirty="0"/>
          </a:p>
        </p:txBody>
      </p:sp>
      <p:cxnSp>
        <p:nvCxnSpPr>
          <p:cNvPr id="13" name="Прямая со стрелкой 12"/>
          <p:cNvCxnSpPr>
            <a:stCxn id="11" idx="3"/>
          </p:cNvCxnSpPr>
          <p:nvPr/>
        </p:nvCxnSpPr>
        <p:spPr>
          <a:xfrm>
            <a:off x="2448838" y="3723360"/>
            <a:ext cx="619040" cy="0"/>
          </a:xfrm>
          <a:prstGeom prst="straightConnector1">
            <a:avLst/>
          </a:prstGeom>
          <a:ln>
            <a:tailEnd type="arrow" w="lg" len="lg"/>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2406018" y="3354028"/>
            <a:ext cx="704680" cy="369332"/>
          </a:xfrm>
          <a:prstGeom prst="rect">
            <a:avLst/>
          </a:prstGeom>
          <a:noFill/>
        </p:spPr>
        <p:txBody>
          <a:bodyPr wrap="none" rtlCol="0">
            <a:spAutoFit/>
          </a:bodyPr>
          <a:lstStyle/>
          <a:p>
            <a:r>
              <a:rPr lang="en-US" dirty="0" err="1" smtClean="0"/>
              <a:t>async</a:t>
            </a:r>
            <a:endParaRPr lang="ru-RU" dirty="0"/>
          </a:p>
        </p:txBody>
      </p:sp>
      <p:cxnSp>
        <p:nvCxnSpPr>
          <p:cNvPr id="15" name="Прямая со стрелкой 14"/>
          <p:cNvCxnSpPr/>
          <p:nvPr/>
        </p:nvCxnSpPr>
        <p:spPr>
          <a:xfrm>
            <a:off x="215349" y="3354028"/>
            <a:ext cx="490329" cy="1595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Прямая соединительная линия 15"/>
          <p:cNvCxnSpPr/>
          <p:nvPr/>
        </p:nvCxnSpPr>
        <p:spPr>
          <a:xfrm flipH="1" flipV="1">
            <a:off x="215349" y="4104360"/>
            <a:ext cx="490329" cy="20379"/>
          </a:xfrm>
          <a:prstGeom prst="line">
            <a:avLst/>
          </a:prstGeom>
          <a:ln>
            <a:tailEnd type="arrow"/>
          </a:ln>
        </p:spPr>
        <p:style>
          <a:lnRef idx="2">
            <a:schemeClr val="dk1"/>
          </a:lnRef>
          <a:fillRef idx="0">
            <a:schemeClr val="dk1"/>
          </a:fillRef>
          <a:effectRef idx="1">
            <a:schemeClr val="dk1"/>
          </a:effectRef>
          <a:fontRef idx="minor">
            <a:schemeClr val="tx1"/>
          </a:fontRef>
        </p:style>
      </p:cxnSp>
      <p:sp>
        <p:nvSpPr>
          <p:cNvPr id="17" name="Блок-схема: магнитный диск 16"/>
          <p:cNvSpPr/>
          <p:nvPr/>
        </p:nvSpPr>
        <p:spPr>
          <a:xfrm>
            <a:off x="3044571" y="3008531"/>
            <a:ext cx="1307332" cy="1371600"/>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Broker</a:t>
            </a:r>
            <a:endParaRPr lang="ru-RU" sz="3200" dirty="0"/>
          </a:p>
        </p:txBody>
      </p:sp>
      <p:sp>
        <p:nvSpPr>
          <p:cNvPr id="18" name="TextBox 17"/>
          <p:cNvSpPr txBox="1"/>
          <p:nvPr/>
        </p:nvSpPr>
        <p:spPr>
          <a:xfrm>
            <a:off x="4274903" y="3344249"/>
            <a:ext cx="704680" cy="369332"/>
          </a:xfrm>
          <a:prstGeom prst="rect">
            <a:avLst/>
          </a:prstGeom>
          <a:noFill/>
        </p:spPr>
        <p:txBody>
          <a:bodyPr wrap="none" rtlCol="0">
            <a:spAutoFit/>
          </a:bodyPr>
          <a:lstStyle/>
          <a:p>
            <a:r>
              <a:rPr lang="en-US" dirty="0" err="1" smtClean="0"/>
              <a:t>async</a:t>
            </a:r>
            <a:endParaRPr lang="ru-RU" dirty="0"/>
          </a:p>
        </p:txBody>
      </p:sp>
      <p:cxnSp>
        <p:nvCxnSpPr>
          <p:cNvPr id="19" name="Прямая со стрелкой 18"/>
          <p:cNvCxnSpPr>
            <a:stCxn id="17" idx="4"/>
            <a:endCxn id="12" idx="1"/>
          </p:cNvCxnSpPr>
          <p:nvPr/>
        </p:nvCxnSpPr>
        <p:spPr>
          <a:xfrm>
            <a:off x="4351903" y="3694331"/>
            <a:ext cx="462550" cy="0"/>
          </a:xfrm>
          <a:prstGeom prst="straightConnector1">
            <a:avLst/>
          </a:prstGeom>
          <a:ln>
            <a:tailEnd type="arrow" w="lg" len="lg"/>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641470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Reliability with Camel</a:t>
            </a:r>
            <a:endParaRPr lang="en-US" dirty="0"/>
          </a:p>
        </p:txBody>
      </p:sp>
    </p:spTree>
    <p:extLst>
      <p:ext uri="{BB962C8B-B14F-4D97-AF65-F5344CB8AC3E}">
        <p14:creationId xmlns:p14="http://schemas.microsoft.com/office/powerpoint/2010/main" val="14872419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Reliability with Camel</a:t>
            </a:r>
            <a:endParaRPr lang="en-US" dirty="0"/>
          </a:p>
        </p:txBody>
      </p:sp>
      <p:sp>
        <p:nvSpPr>
          <p:cNvPr id="2" name="Прямоугольник 1"/>
          <p:cNvSpPr/>
          <p:nvPr/>
        </p:nvSpPr>
        <p:spPr>
          <a:xfrm>
            <a:off x="132347" y="525269"/>
            <a:ext cx="6593305" cy="3539430"/>
          </a:xfrm>
          <a:prstGeom prst="rect">
            <a:avLst/>
          </a:prstGeom>
        </p:spPr>
        <p:txBody>
          <a:bodyPr wrap="square">
            <a:spAutoFit/>
          </a:bodyPr>
          <a:lstStyle/>
          <a:p>
            <a:pPr>
              <a:lnSpc>
                <a:spcPct val="200000"/>
              </a:lnSpc>
              <a:buClr>
                <a:schemeClr val="accent3">
                  <a:lumMod val="75000"/>
                </a:schemeClr>
              </a:buClr>
              <a:buFont typeface="Arial" pitchFamily="34" charset="0"/>
              <a:buChar char="•"/>
            </a:pPr>
            <a:r>
              <a:rPr lang="en-US" sz="2800" b="1" dirty="0" smtClean="0"/>
              <a:t> Using broker for messages</a:t>
            </a:r>
            <a:endParaRPr lang="en-US" sz="2800" b="1" u="sng" dirty="0"/>
          </a:p>
          <a:p>
            <a:pPr>
              <a:lnSpc>
                <a:spcPct val="200000"/>
              </a:lnSpc>
              <a:buClr>
                <a:schemeClr val="accent3">
                  <a:lumMod val="75000"/>
                </a:schemeClr>
              </a:buClr>
              <a:buFont typeface="Arial" pitchFamily="34" charset="0"/>
              <a:buChar char="•"/>
            </a:pPr>
            <a:r>
              <a:rPr lang="en-US" sz="2800" b="1" dirty="0"/>
              <a:t> </a:t>
            </a:r>
            <a:r>
              <a:rPr lang="en-US" sz="2800" b="1" dirty="0" smtClean="0"/>
              <a:t>Error handling</a:t>
            </a:r>
            <a:endParaRPr lang="ru-RU" sz="2800" b="1" dirty="0"/>
          </a:p>
          <a:p>
            <a:pPr>
              <a:lnSpc>
                <a:spcPct val="200000"/>
              </a:lnSpc>
              <a:buClr>
                <a:schemeClr val="accent3">
                  <a:lumMod val="75000"/>
                </a:schemeClr>
              </a:buClr>
              <a:buFont typeface="Arial" pitchFamily="34" charset="0"/>
              <a:buChar char="•"/>
            </a:pPr>
            <a:r>
              <a:rPr lang="en-US" sz="2800" b="1" dirty="0" smtClean="0"/>
              <a:t> Using transactions</a:t>
            </a:r>
            <a:endParaRPr lang="en-US" sz="2800" b="1" dirty="0"/>
          </a:p>
          <a:p>
            <a:pPr>
              <a:lnSpc>
                <a:spcPct val="200000"/>
              </a:lnSpc>
              <a:buClr>
                <a:schemeClr val="accent3">
                  <a:lumMod val="75000"/>
                </a:schemeClr>
              </a:buClr>
              <a:buFont typeface="Arial" pitchFamily="34" charset="0"/>
              <a:buChar char="•"/>
            </a:pPr>
            <a:r>
              <a:rPr lang="en-US" sz="2800" b="1" dirty="0"/>
              <a:t> </a:t>
            </a:r>
            <a:r>
              <a:rPr lang="en-US" sz="2800" b="1" dirty="0" smtClean="0"/>
              <a:t>Shutdown application properly</a:t>
            </a:r>
            <a:endParaRPr lang="en-US" sz="2800" b="1" dirty="0"/>
          </a:p>
        </p:txBody>
      </p:sp>
    </p:spTree>
    <p:extLst>
      <p:ext uri="{BB962C8B-B14F-4D97-AF65-F5344CB8AC3E}">
        <p14:creationId xmlns:p14="http://schemas.microsoft.com/office/powerpoint/2010/main" val="21071114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Using </a:t>
            </a:r>
            <a:r>
              <a:rPr lang="en-US" b="1" dirty="0"/>
              <a:t>broker for messages</a:t>
            </a:r>
            <a:endParaRPr lang="en-US" b="1" u="sng" dirty="0"/>
          </a:p>
        </p:txBody>
      </p:sp>
      <p:sp>
        <p:nvSpPr>
          <p:cNvPr id="4" name="Объект 2"/>
          <p:cNvSpPr>
            <a:spLocks noGrp="1"/>
          </p:cNvSpPr>
          <p:nvPr>
            <p:ph idx="1"/>
          </p:nvPr>
        </p:nvSpPr>
        <p:spPr>
          <a:xfrm>
            <a:off x="278296" y="3196259"/>
            <a:ext cx="8229600" cy="2373313"/>
          </a:xfrm>
        </p:spPr>
        <p:txBody>
          <a:bodyPr>
            <a:normAutofit/>
          </a:bodyPr>
          <a:lstStyle/>
          <a:p>
            <a:r>
              <a:rPr lang="en-US" sz="2000" dirty="0" smtClean="0"/>
              <a:t>JMS</a:t>
            </a:r>
          </a:p>
          <a:p>
            <a:r>
              <a:rPr lang="en-US" sz="2000" dirty="0" smtClean="0"/>
              <a:t>Apache Camel supports Apache </a:t>
            </a:r>
            <a:r>
              <a:rPr lang="en-US" sz="2000" dirty="0" err="1" smtClean="0"/>
              <a:t>ActiveMQ</a:t>
            </a:r>
            <a:endParaRPr lang="en-US" sz="2000" dirty="0" smtClean="0"/>
          </a:p>
          <a:p>
            <a:pPr lvl="1"/>
            <a:r>
              <a:rPr lang="en-US" sz="1800" dirty="0" err="1" smtClean="0"/>
              <a:t>ActiveMQ</a:t>
            </a:r>
            <a:r>
              <a:rPr lang="en-US" sz="1800" dirty="0" smtClean="0"/>
              <a:t> implemented with</a:t>
            </a:r>
            <a:r>
              <a:rPr lang="ru-RU" sz="1800" dirty="0" smtClean="0"/>
              <a:t> </a:t>
            </a:r>
            <a:r>
              <a:rPr lang="en-US" sz="1800" dirty="0" smtClean="0"/>
              <a:t>Camel</a:t>
            </a:r>
            <a:endParaRPr lang="ru-RU" sz="1800" dirty="0"/>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06" r="-1006"/>
          <a:stretch/>
        </p:blipFill>
        <p:spPr bwMode="auto">
          <a:xfrm>
            <a:off x="3163497" y="891209"/>
            <a:ext cx="2057400"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98600" y="1447800"/>
            <a:ext cx="2664897" cy="830997"/>
          </a:xfrm>
          <a:prstGeom prst="rect">
            <a:avLst/>
          </a:prstGeom>
          <a:noFill/>
        </p:spPr>
        <p:txBody>
          <a:bodyPr wrap="none" rtlCol="0">
            <a:spAutoFit/>
          </a:bodyPr>
          <a:lstStyle/>
          <a:p>
            <a:r>
              <a:rPr lang="en-US" sz="4800" dirty="0" err="1" smtClean="0"/>
              <a:t>ActiveMQ</a:t>
            </a:r>
            <a:endParaRPr lang="ru-RU" sz="4800" dirty="0"/>
          </a:p>
        </p:txBody>
      </p:sp>
    </p:spTree>
    <p:extLst>
      <p:ext uri="{BB962C8B-B14F-4D97-AF65-F5344CB8AC3E}">
        <p14:creationId xmlns:p14="http://schemas.microsoft.com/office/powerpoint/2010/main" val="2887165768"/>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14883F0F-DE57-4ECA-B9BB-F22E8C5B5D82}">
  <ds:schemaRefs>
    <ds:schemaRef ds:uri="http://schemas.microsoft.com/sharepoint/v3/contenttype/forms"/>
  </ds:schemaRefs>
</ds:datastoreItem>
</file>

<file path=customXml/itemProps2.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5E3C081-4081-47AD-A9A6-9F18F525DA1D}">
  <ds:schemaRefs>
    <ds:schemaRef ds:uri="http://schemas.microsoft.com/office/2006/documentManagement/types"/>
    <ds:schemaRef ds:uri="http://schemas.openxmlformats.org/package/2006/metadata/core-properties"/>
    <ds:schemaRef ds:uri="http://schemas.microsoft.com/office/infopath/2007/PartnerControls"/>
    <ds:schemaRef ds:uri="http://schemas.microsoft.com/office/2006/metadata/properties"/>
    <ds:schemaRef ds:uri="http://schemas.microsoft.com/sharepoint/v3"/>
    <ds:schemaRef ds:uri="http://www.w3.org/XML/1998/namespace"/>
    <ds:schemaRef ds:uri="http://purl.org/dc/dcmitype/"/>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23309</TotalTime>
  <Words>2976</Words>
  <Application>Microsoft Office PowerPoint</Application>
  <PresentationFormat>Произвольный</PresentationFormat>
  <Paragraphs>421</Paragraphs>
  <Slides>39</Slides>
  <Notes>39</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39</vt:i4>
      </vt:variant>
    </vt:vector>
  </HeadingPairs>
  <TitlesOfParts>
    <vt:vector size="47" baseType="lpstr">
      <vt:lpstr>Arial Unicode MS</vt:lpstr>
      <vt:lpstr>Arial</vt:lpstr>
      <vt:lpstr>Arial Black</vt:lpstr>
      <vt:lpstr>Calibri</vt:lpstr>
      <vt:lpstr>Consolas</vt:lpstr>
      <vt:lpstr>Lucida Grande</vt:lpstr>
      <vt:lpstr>Trebuchet MS</vt:lpstr>
      <vt:lpstr>Cover Slides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EPAM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Canning</dc:creator>
  <cp:lastModifiedBy>kelt</cp:lastModifiedBy>
  <cp:revision>1278</cp:revision>
  <cp:lastPrinted>2014-07-09T13:30:36Z</cp:lastPrinted>
  <dcterms:created xsi:type="dcterms:W3CDTF">2014-07-08T13:27:24Z</dcterms:created>
  <dcterms:modified xsi:type="dcterms:W3CDTF">2017-03-20T18:37:15Z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ies>
</file>