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6"/>
  </p:notesMasterIdLst>
  <p:handoutMasterIdLst>
    <p:handoutMasterId r:id="rId37"/>
  </p:handoutMasterIdLst>
  <p:sldIdLst>
    <p:sldId id="452" r:id="rId6"/>
    <p:sldId id="271" r:id="rId7"/>
    <p:sldId id="400" r:id="rId8"/>
    <p:sldId id="460" r:id="rId9"/>
    <p:sldId id="461" r:id="rId10"/>
    <p:sldId id="462" r:id="rId11"/>
    <p:sldId id="459" r:id="rId12"/>
    <p:sldId id="463" r:id="rId13"/>
    <p:sldId id="464" r:id="rId14"/>
    <p:sldId id="465" r:id="rId15"/>
    <p:sldId id="466" r:id="rId16"/>
    <p:sldId id="471" r:id="rId17"/>
    <p:sldId id="467" r:id="rId18"/>
    <p:sldId id="472" r:id="rId19"/>
    <p:sldId id="468" r:id="rId20"/>
    <p:sldId id="473" r:id="rId21"/>
    <p:sldId id="469" r:id="rId22"/>
    <p:sldId id="474" r:id="rId23"/>
    <p:sldId id="470" r:id="rId24"/>
    <p:sldId id="475" r:id="rId25"/>
    <p:sldId id="476" r:id="rId26"/>
    <p:sldId id="477" r:id="rId27"/>
    <p:sldId id="480" r:id="rId28"/>
    <p:sldId id="478" r:id="rId29"/>
    <p:sldId id="479" r:id="rId30"/>
    <p:sldId id="483" r:id="rId31"/>
    <p:sldId id="484" r:id="rId32"/>
    <p:sldId id="485" r:id="rId33"/>
    <p:sldId id="481" r:id="rId34"/>
    <p:sldId id="48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 autoAdjust="0"/>
    <p:restoredTop sz="66896" autoAdjust="0"/>
  </p:normalViewPr>
  <p:slideViewPr>
    <p:cSldViewPr snapToGrid="0">
      <p:cViewPr>
        <p:scale>
          <a:sx n="75" d="100"/>
          <a:sy n="75" d="100"/>
        </p:scale>
        <p:origin x="-2634" y="-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0-20T22:06:46.038" idx="2">
    <p:pos x="10" y="10"/>
    <p:text>пересмотреть разговор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ru-RU" dirty="0" smtClean="0"/>
              <a:t>Меня зовут Виталий. И сегодня 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принимается решение о том как достигнуть цели создания своего приложения.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подход – это децентрализация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таком случае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 проблему от </a:t>
            </a:r>
          </a:p>
          <a:p>
            <a:r>
              <a:rPr lang="ru-RU" baseline="0" dirty="0" smtClean="0"/>
              <a:t>Ручное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презентация будет состоять из двух частей.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первой мы поговорим о том: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Что такое 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????</a:t>
            </a:r>
            <a:r>
              <a:rPr lang="ru-RU" baseline="0" dirty="0" smtClean="0"/>
              <a:t> </a:t>
            </a:r>
            <a:r>
              <a:rPr lang="ru-RU" dirty="0" smtClean="0"/>
              <a:t>О</a:t>
            </a:r>
            <a:r>
              <a:rPr lang="ru-RU" baseline="0" dirty="0" smtClean="0"/>
              <a:t> том, как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ориентироваться на бизнес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О</a:t>
            </a:r>
            <a:r>
              <a:rPr lang="ru-RU" baseline="0" dirty="0" smtClean="0"/>
              <a:t> подходе к построению инфраструктуры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мы рассмотрим практический подход к дизайну </a:t>
            </a:r>
            <a:r>
              <a:rPr lang="ru-RU" baseline="0" dirty="0" err="1" smtClean="0"/>
              <a:t>микросервисов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Презентация называется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на практике неспроста – со всеми нюансами описанными здесь наша команда столкнулась на ???практике ???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Оно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состояния. Например, если в предыдущем примере асинхронная обработка упала, что должна делать служба поддержки</a:t>
            </a:r>
          </a:p>
          <a:p>
            <a:r>
              <a:rPr lang="ru-RU" baseline="0" dirty="0" smtClean="0"/>
              <a:t>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сервера обработка не удалась, автоматически попробовать выполнить ее еще раз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 </a:t>
            </a:r>
            <a:r>
              <a:rPr lang="en-US" baseline="0" dirty="0" smtClean="0"/>
              <a:t>Queue 1</a:t>
            </a:r>
            <a:r>
              <a:rPr lang="ru-RU" baseline="0" dirty="0" smtClean="0"/>
              <a:t>.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сообщения. Если она неудачна, обработка повторяется еще раз. 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r>
              <a:rPr lang="ru-RU" baseline="0" dirty="0" smtClean="0"/>
              <a:t>Эту очередь периодически просматривает служба поддержки и пытается исправить проблему (либо изменяет само сообщение либо состояние системы и пересылает сообщение обратно в очередь </a:t>
            </a:r>
            <a:r>
              <a:rPr lang="en-US" baseline="0" dirty="0" smtClean="0"/>
              <a:t>Queue 1, </a:t>
            </a:r>
            <a:r>
              <a:rPr lang="ru-RU" baseline="0" dirty="0" smtClean="0"/>
              <a:t>откуда снова </a:t>
            </a:r>
            <a:r>
              <a:rPr lang="ru-RU" baseline="0" smtClean="0"/>
              <a:t>начинается цикл)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Если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 вы можете ответить на вопрос, как реализован тот или иной функционал и не возникает вопроса «Что </a:t>
            </a:r>
            <a:r>
              <a:rPr lang="ru-RU" sz="1200" baseline="0" smtClean="0">
                <a:solidFill>
                  <a:srgbClr val="444444"/>
                </a:solidFill>
                <a:latin typeface="Trebuchet MS"/>
                <a:cs typeface="Trebuchet MS"/>
              </a:rPr>
              <a:t>здесь происходит?»</a:t>
            </a:r>
            <a:endParaRPr lang="en-US" sz="12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buFontTx/>
              <a:buChar char="-"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</a:t>
            </a: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достаточно размыта</a:t>
            </a:r>
          </a:p>
          <a:p>
            <a:pPr marL="628650" lvl="1" indent="-171450">
              <a:buFontTx/>
              <a:buChar char="-"/>
            </a:pPr>
            <a:r>
              <a:rPr lang="ru-RU" dirty="0" smtClean="0">
                <a:solidFill>
                  <a:srgbClr val="444444"/>
                </a:solidFill>
                <a:latin typeface="Trebuchet MS"/>
              </a:rPr>
              <a:t>Когда сложно</a:t>
            </a:r>
            <a:r>
              <a:rPr lang="ru-RU" baseline="0" dirty="0" smtClean="0">
                <a:solidFill>
                  <a:srgbClr val="444444"/>
                </a:solidFill>
                <a:latin typeface="Trebuchet MS"/>
              </a:rPr>
              <a:t> разбить систему на слабо связанные сервисы с ограниченными доменными областями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большая 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просто не помещается на одном сервере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Команда</a:t>
            </a:r>
            <a:r>
              <a:rPr lang="ru-RU" baseline="0" dirty="0" smtClean="0"/>
              <a:t> чересчур большая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 распределенная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сложная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понимании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разработке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развертывании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Система</a:t>
            </a:r>
            <a:r>
              <a:rPr lang="ru-RU" baseline="0" dirty="0" smtClean="0"/>
              <a:t> слишком новая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Изолировать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Упрощают понимание – за счет</a:t>
            </a:r>
            <a:r>
              <a:rPr lang="ru-RU" baseline="0" dirty="0" smtClean="0"/>
              <a:t> необходимости разбиения системы на слабосвязанные сервисы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Упрощают масштабирование – за</a:t>
            </a:r>
            <a:r>
              <a:rPr lang="ru-RU" baseline="0" dirty="0" smtClean="0"/>
              <a:t> счет возможности создания множества серверов с развернутыми </a:t>
            </a:r>
            <a:r>
              <a:rPr lang="ru-RU" baseline="0" dirty="0" err="1" smtClean="0"/>
              <a:t>микросервисами</a:t>
            </a:r>
            <a:endParaRPr lang="ru-RU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 Tool For Right Tool</a:t>
            </a:r>
            <a:endParaRPr lang="ru-RU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монолитным приложением, 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библиотек.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РОА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части</a:t>
            </a:r>
            <a:r>
              <a:rPr lang="ru-RU" baseline="0" dirty="0" smtClean="0"/>
              <a:t> системы </a:t>
            </a:r>
            <a:r>
              <a:rPr lang="en-US" baseline="0" dirty="0" smtClean="0"/>
              <a:t>Copyright Clearance Center</a:t>
            </a:r>
            <a:r>
              <a:rPr lang="ru-RU" baseline="0" dirty="0" smtClean="0"/>
              <a:t>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Инфраструктура,</a:t>
            </a:r>
            <a:r>
              <a:rPr lang="ru-RU" baseline="0" dirty="0" smtClean="0"/>
              <a:t> в силу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сервисов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что исключит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3517310" cy="360099"/>
          </a:xfrm>
        </p:spPr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14425" y="2075578"/>
            <a:ext cx="6910388" cy="1114151"/>
          </a:xfrm>
        </p:spPr>
        <p:txBody>
          <a:bodyPr/>
          <a:lstStyle/>
          <a:p>
            <a:pPr algn="ctr"/>
            <a:r>
              <a:rPr lang="ru-RU" dirty="0" err="1" smtClean="0"/>
              <a:t>Микросервисы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на практике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/>
            <a:r>
              <a:rPr lang="en-US" sz="3200" b="1" dirty="0" smtClean="0"/>
              <a:t>Continuous Integration</a:t>
            </a:r>
          </a:p>
          <a:p>
            <a:pPr lvl="2"/>
            <a:r>
              <a:rPr lang="en-US" sz="2400" dirty="0" smtClean="0"/>
              <a:t>Jenkins</a:t>
            </a:r>
          </a:p>
          <a:p>
            <a:pPr lvl="2"/>
            <a:r>
              <a:rPr lang="ru-RU" sz="2400" dirty="0" smtClean="0"/>
              <a:t>Выделенное окружение разработчика</a:t>
            </a:r>
            <a:endParaRPr lang="en-US" sz="2400" dirty="0" smtClean="0"/>
          </a:p>
          <a:p>
            <a:pPr lvl="1"/>
            <a:r>
              <a:rPr lang="en-US" sz="2800" b="1" dirty="0" smtClean="0"/>
              <a:t>One-button Deployment</a:t>
            </a:r>
          </a:p>
          <a:p>
            <a:pPr lvl="1"/>
            <a:r>
              <a:rPr lang="en-US" sz="2800" b="1" dirty="0" smtClean="0"/>
              <a:t>Database Evolution</a:t>
            </a:r>
            <a:endParaRPr lang="ru-RU" sz="2800" b="1" dirty="0" smtClean="0"/>
          </a:p>
          <a:p>
            <a:pPr lvl="2"/>
            <a:r>
              <a:rPr lang="ru-RU" sz="2400" dirty="0" smtClean="0"/>
              <a:t>Создание структур БД</a:t>
            </a:r>
            <a:endParaRPr lang="en-US" sz="2400" dirty="0" smtClean="0"/>
          </a:p>
          <a:p>
            <a:pPr lvl="2"/>
            <a:r>
              <a:rPr lang="ru-RU" sz="2400" dirty="0" smtClean="0"/>
              <a:t>Миграция данных</a:t>
            </a:r>
          </a:p>
          <a:p>
            <a:pPr lvl="2"/>
            <a:r>
              <a:rPr lang="ru-RU" sz="2400" dirty="0" smtClean="0"/>
              <a:t>Автоматическое выполнение</a:t>
            </a:r>
            <a:endParaRPr lang="en-US" sz="2400" dirty="0" smtClean="0"/>
          </a:p>
          <a:p>
            <a:pPr lvl="1"/>
            <a:r>
              <a:rPr lang="en-US" sz="28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r>
              <a:rPr lang="ru-RU" sz="2800" b="1" dirty="0"/>
              <a:t>Разные технологии для разных целей</a:t>
            </a:r>
          </a:p>
          <a:p>
            <a:pPr lvl="1"/>
            <a:r>
              <a:rPr lang="ru-RU" sz="2400" dirty="0"/>
              <a:t>Фреймворки</a:t>
            </a:r>
          </a:p>
          <a:p>
            <a:pPr lvl="1"/>
            <a:r>
              <a:rPr lang="ru-RU" sz="2400" dirty="0" smtClean="0"/>
              <a:t>Базы Данных</a:t>
            </a:r>
            <a:endParaRPr lang="en-US" sz="2400" dirty="0"/>
          </a:p>
          <a:p>
            <a:r>
              <a:rPr lang="ru-RU" sz="2800" b="1" dirty="0"/>
              <a:t>Архитектурные решения</a:t>
            </a:r>
          </a:p>
          <a:p>
            <a:r>
              <a:rPr lang="ru-RU" sz="2800" b="1" dirty="0"/>
              <a:t>Но единая платформа</a:t>
            </a:r>
          </a:p>
          <a:p>
            <a:pPr lvl="1">
              <a:buFontTx/>
              <a:buChar char="-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FontTx/>
              <a:buChar char="-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FontTx/>
              <a:buChar char="-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24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Разные хранилища данных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		- </a:t>
            </a:r>
            <a:r>
              <a:rPr lang="en-US" sz="2800" dirty="0"/>
              <a:t>polyglot persistence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	- </a:t>
            </a:r>
            <a:r>
              <a:rPr lang="en-US" sz="2800" dirty="0"/>
              <a:t>Mongo/</a:t>
            </a:r>
            <a:r>
              <a:rPr lang="en-US" sz="2800" dirty="0" err="1"/>
              <a:t>Postgres</a:t>
            </a:r>
            <a:r>
              <a:rPr lang="en-US" sz="2800" dirty="0"/>
              <a:t>/</a:t>
            </a:r>
            <a:r>
              <a:rPr lang="en-US" sz="2800" dirty="0" err="1"/>
              <a:t>Lucene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/>
            <a:r>
              <a:rPr lang="en-US" sz="2400" dirty="0"/>
              <a:t>REST</a:t>
            </a:r>
          </a:p>
          <a:p>
            <a:pPr lvl="1"/>
            <a:r>
              <a:rPr lang="en-US" sz="2400" dirty="0"/>
              <a:t>Messaging </a:t>
            </a:r>
          </a:p>
          <a:p>
            <a:pPr lvl="2"/>
            <a:r>
              <a:rPr lang="en-US" sz="2400" dirty="0"/>
              <a:t>JMS</a:t>
            </a:r>
          </a:p>
          <a:p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/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/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/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/>
            <a:r>
              <a:rPr lang="ru-RU" sz="3000" dirty="0"/>
              <a:t>Автоматическое</a:t>
            </a:r>
            <a:endParaRPr lang="en-US" sz="3000" dirty="0"/>
          </a:p>
          <a:p>
            <a:pPr lvl="2"/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/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/>
            <a:r>
              <a:rPr lang="ru-RU" sz="3000" dirty="0" smtClean="0"/>
              <a:t>Ручное</a:t>
            </a:r>
          </a:p>
          <a:p>
            <a:pPr lvl="2"/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Синхронное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Максимально </a:t>
            </a:r>
            <a:r>
              <a:rPr lang="ru-RU" sz="3600" dirty="0" smtClean="0"/>
              <a:t>быстро</a:t>
            </a:r>
            <a:endParaRPr lang="en-US" sz="3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Использовать </a:t>
            </a:r>
            <a:r>
              <a:rPr lang="ru-RU" sz="3600" dirty="0" smtClean="0"/>
              <a:t>кэш</a:t>
            </a:r>
            <a:endParaRPr lang="en-US" sz="3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Асинхронное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/>
              <a:t>Отложенная обработка</a:t>
            </a:r>
            <a:endParaRPr lang="en-US" sz="32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Возвращаем </a:t>
            </a:r>
            <a:r>
              <a:rPr lang="en-US" sz="2800" dirty="0"/>
              <a:t>ID, </a:t>
            </a:r>
            <a:r>
              <a:rPr lang="ru-RU" sz="2800" dirty="0"/>
              <a:t>работа в фоне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Нужно хранилище</a:t>
            </a:r>
            <a:endParaRPr lang="en-US" sz="24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Хранение входных и выходных данных</a:t>
            </a:r>
          </a:p>
          <a:p>
            <a:pPr marL="1600200" lvl="3" indent="-22860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000" dirty="0" err="1"/>
              <a:t>Дупликаты</a:t>
            </a:r>
            <a:r>
              <a:rPr lang="ru-RU" sz="2000" dirty="0"/>
              <a:t>, но необходимы для диагностики</a:t>
            </a:r>
            <a:endParaRPr lang="en-US" sz="20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Получение статуса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Get Status REST</a:t>
            </a: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Асинхронное извещение по завершению обработки</a:t>
            </a:r>
            <a:endParaRPr lang="en-US" sz="24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75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</a:t>
            </a:r>
            <a:endParaRPr lang="ru-RU" dirty="0"/>
          </a:p>
        </p:txBody>
      </p:sp>
      <p:pic>
        <p:nvPicPr>
          <p:cNvPr id="1029" name="Picture 5" descr="F:\projects\github\personal\inte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2" y="1038857"/>
            <a:ext cx="8088888" cy="532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сервера</a:t>
            </a:r>
            <a:endParaRPr lang="en-US" sz="28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Queue 1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Когда использовать монолиты?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4000" dirty="0" smtClean="0">
                <a:solidFill>
                  <a:srgbClr val="444444"/>
                </a:solidFill>
                <a:latin typeface="Trebuchet MS"/>
                <a:cs typeface="Trebuchet MS"/>
              </a:rPr>
              <a:t>Первая версия</a:t>
            </a:r>
          </a:p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4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4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</p:txBody>
      </p:sp>
    </p:spTree>
    <p:extLst>
      <p:ext uri="{BB962C8B-B14F-4D97-AF65-F5344CB8AC3E}">
        <p14:creationId xmlns:p14="http://schemas.microsoft.com/office/powerpoint/2010/main" val="115181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Когда использовать </a:t>
            </a:r>
            <a:r>
              <a:rPr lang="ru-RU" dirty="0" err="1" smtClean="0"/>
              <a:t>микросервисы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4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большая</a:t>
            </a:r>
          </a:p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4000" dirty="0" smtClean="0">
                <a:solidFill>
                  <a:srgbClr val="444444"/>
                </a:solidFill>
                <a:latin typeface="Trebuchet MS"/>
                <a:cs typeface="Trebuchet MS"/>
              </a:rPr>
              <a:t>Команда слишком большая</a:t>
            </a:r>
          </a:p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4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сложная</a:t>
            </a:r>
          </a:p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4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новая</a:t>
            </a:r>
          </a:p>
        </p:txBody>
      </p:sp>
    </p:spTree>
    <p:extLst>
      <p:ext uri="{BB962C8B-B14F-4D97-AF65-F5344CB8AC3E}">
        <p14:creationId xmlns:p14="http://schemas.microsoft.com/office/powerpoint/2010/main" val="278256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362" y="1439862"/>
            <a:ext cx="8237537" cy="4572000"/>
          </a:xfrm>
        </p:spPr>
        <p:txBody>
          <a:bodyPr/>
          <a:lstStyle/>
          <a:p>
            <a:r>
              <a:rPr lang="ru-RU" sz="3200" dirty="0" err="1" smtClean="0"/>
              <a:t>Микросервисы</a:t>
            </a:r>
            <a:endParaRPr lang="ru-RU" sz="3200" dirty="0" smtClean="0"/>
          </a:p>
          <a:p>
            <a:pPr lvl="1"/>
            <a:r>
              <a:rPr lang="ru-RU" sz="3200" dirty="0" smtClean="0"/>
              <a:t>Не серебряная пуля</a:t>
            </a:r>
          </a:p>
          <a:p>
            <a:pPr lvl="1"/>
            <a:r>
              <a:rPr lang="ru-RU" sz="3200" dirty="0" smtClean="0"/>
              <a:t>Упрощают понимание</a:t>
            </a:r>
          </a:p>
          <a:p>
            <a:pPr lvl="1"/>
            <a:r>
              <a:rPr lang="ru-RU" sz="3200" dirty="0" smtClean="0"/>
              <a:t>Упрощают масштабирование</a:t>
            </a:r>
            <a:endParaRPr lang="en-US" sz="3200" dirty="0" smtClean="0"/>
          </a:p>
          <a:p>
            <a:pPr lvl="1"/>
            <a:r>
              <a:rPr lang="ru-RU" sz="3200" dirty="0" smtClean="0"/>
              <a:t>Нужный инструмент для каждой цели</a:t>
            </a:r>
          </a:p>
          <a:p>
            <a:pPr lvl="1"/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7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222500" y="2082800"/>
            <a:ext cx="4165600" cy="1739900"/>
          </a:xfrm>
        </p:spPr>
        <p:txBody>
          <a:bodyPr/>
          <a:lstStyle/>
          <a:p>
            <a:pPr algn="ctr"/>
            <a:r>
              <a:rPr lang="en-US" dirty="0" smtClean="0"/>
              <a:t>Q&amp;A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40335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      команд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      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1975" y="1271042"/>
            <a:ext cx="5038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		системы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	    разработки</a:t>
            </a:r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Нужно автоматизировать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200" dirty="0" smtClean="0"/>
              <a:t> </a:t>
            </a:r>
            <a:r>
              <a:rPr lang="ru-RU" sz="3200" dirty="0" smtClean="0"/>
              <a:t>Разные сервисы под разные нужды</a:t>
            </a:r>
            <a:endParaRPr lang="en-US" sz="32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ru-RU" sz="2800" dirty="0" smtClean="0"/>
              <a:t>отчеты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ru-RU" sz="2800" dirty="0" smtClean="0"/>
              <a:t>кредитки</a:t>
            </a:r>
          </a:p>
          <a:p>
            <a:pPr>
              <a:buFontTx/>
              <a:buChar char="-"/>
            </a:pPr>
            <a:r>
              <a:rPr lang="ru-RU" sz="3200" dirty="0" smtClean="0"/>
              <a:t>Отдельные команды</a:t>
            </a:r>
          </a:p>
          <a:p>
            <a:pPr lvl="1">
              <a:buFontTx/>
              <a:buChar char="-"/>
            </a:pPr>
            <a:r>
              <a:rPr lang="ru-RU" sz="2400" dirty="0" smtClean="0"/>
              <a:t>Поддержка на </a:t>
            </a:r>
            <a:r>
              <a:rPr lang="ru-RU" sz="2400" dirty="0" err="1" smtClean="0"/>
              <a:t>продакшене</a:t>
            </a:r>
            <a:endParaRPr lang="ru-RU" sz="2400" dirty="0" smtClean="0"/>
          </a:p>
          <a:p>
            <a:pPr lvl="2">
              <a:buFontTx/>
              <a:buChar char="-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ru-RU" sz="2800" b="1" dirty="0" smtClean="0"/>
              <a:t>Абстрагироваться от инфраструктуры</a:t>
            </a:r>
          </a:p>
          <a:p>
            <a:pPr>
              <a:lnSpc>
                <a:spcPct val="200000"/>
              </a:lnSpc>
            </a:pPr>
            <a:r>
              <a:rPr lang="ru-RU" sz="2800" b="1" dirty="0" smtClean="0"/>
              <a:t>Выровнять инфраструктуру окружений</a:t>
            </a:r>
            <a:endParaRPr lang="en-US" sz="2800" b="1" dirty="0" smtClean="0"/>
          </a:p>
          <a:p>
            <a:pPr lvl="1">
              <a:lnSpc>
                <a:spcPct val="200000"/>
              </a:lnSpc>
            </a:pPr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  <a:endParaRPr lang="ru-RU" sz="2400" dirty="0" smtClean="0"/>
          </a:p>
          <a:p>
            <a:pPr>
              <a:lnSpc>
                <a:spcPct val="200000"/>
              </a:lnSpc>
            </a:pPr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20776</TotalTime>
  <Words>2525</Words>
  <Application>Microsoft Office PowerPoint</Application>
  <PresentationFormat>Экран (4:3)</PresentationFormat>
  <Paragraphs>383</Paragraphs>
  <Slides>30</Slides>
  <Notes>28</Notes>
  <HiddenSlides>1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kelt</cp:lastModifiedBy>
  <cp:revision>1024</cp:revision>
  <cp:lastPrinted>2014-07-09T13:30:36Z</cp:lastPrinted>
  <dcterms:created xsi:type="dcterms:W3CDTF">2014-07-08T13:27:24Z</dcterms:created>
  <dcterms:modified xsi:type="dcterms:W3CDTF">2015-10-22T07:46:46Z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