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2.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6"/>
  </p:notesMasterIdLst>
  <p:handoutMasterIdLst>
    <p:handoutMasterId r:id="rId37"/>
  </p:handoutMasterIdLst>
  <p:sldIdLst>
    <p:sldId id="478" r:id="rId5"/>
    <p:sldId id="464" r:id="rId6"/>
    <p:sldId id="497" r:id="rId7"/>
    <p:sldId id="498" r:id="rId8"/>
    <p:sldId id="499" r:id="rId9"/>
    <p:sldId id="500" r:id="rId10"/>
    <p:sldId id="501" r:id="rId11"/>
    <p:sldId id="502" r:id="rId12"/>
    <p:sldId id="504" r:id="rId13"/>
    <p:sldId id="507" r:id="rId14"/>
    <p:sldId id="516" r:id="rId15"/>
    <p:sldId id="505" r:id="rId16"/>
    <p:sldId id="509" r:id="rId17"/>
    <p:sldId id="510" r:id="rId18"/>
    <p:sldId id="511" r:id="rId19"/>
    <p:sldId id="512" r:id="rId20"/>
    <p:sldId id="513" r:id="rId21"/>
    <p:sldId id="515" r:id="rId22"/>
    <p:sldId id="514" r:id="rId23"/>
    <p:sldId id="508" r:id="rId24"/>
    <p:sldId id="506" r:id="rId25"/>
    <p:sldId id="517" r:id="rId26"/>
    <p:sldId id="518" r:id="rId27"/>
    <p:sldId id="519" r:id="rId28"/>
    <p:sldId id="520" r:id="rId29"/>
    <p:sldId id="523" r:id="rId30"/>
    <p:sldId id="521" r:id="rId31"/>
    <p:sldId id="524" r:id="rId32"/>
    <p:sldId id="503" r:id="rId33"/>
    <p:sldId id="496" r:id="rId34"/>
    <p:sldId id="446" r:id="rId35"/>
  </p:sldIdLst>
  <p:sldSz cx="6858000" cy="51435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64" userDrawn="1">
          <p15:clr>
            <a:srgbClr val="A4A3A4"/>
          </p15:clr>
        </p15:guide>
        <p15:guide id="8" pos="2922" userDrawn="1">
          <p15:clr>
            <a:srgbClr val="A4A3A4"/>
          </p15:clr>
        </p15:guide>
        <p15:guide id="9" pos="391" userDrawn="1">
          <p15:clr>
            <a:srgbClr val="A4A3A4"/>
          </p15:clr>
        </p15:guide>
        <p15:guide id="10" pos="3158" userDrawn="1">
          <p15:clr>
            <a:srgbClr val="A4A3A4"/>
          </p15:clr>
        </p15:guide>
        <p15:guide id="11" pos="5474" userDrawn="1">
          <p15:clr>
            <a:srgbClr val="A4A3A4"/>
          </p15:clr>
        </p15:guide>
        <p15:guide id="12" pos="3987" userDrawn="1">
          <p15:clr>
            <a:srgbClr val="A4A3A4"/>
          </p15:clr>
        </p15:guide>
        <p15:guide id="13" pos="218" userDrawn="1">
          <p15:clr>
            <a:srgbClr val="A4A3A4"/>
          </p15:clr>
        </p15:guide>
        <p15:guide id="14" pos="257" userDrawn="1">
          <p15:clr>
            <a:srgbClr val="A4A3A4"/>
          </p15:clr>
        </p15:guide>
        <p15:guide id="15" pos="5107" userDrawn="1">
          <p15:clr>
            <a:srgbClr val="A4A3A4"/>
          </p15:clr>
        </p15:guide>
        <p15:guide id="16" pos="5166" userDrawn="1">
          <p15:clr>
            <a:srgbClr val="A4A3A4"/>
          </p15:clr>
        </p15:guide>
        <p15:guide id="17" pos="576" userDrawn="1">
          <p15:clr>
            <a:srgbClr val="A4A3A4"/>
          </p15:clr>
        </p15:guide>
        <p15:guide id="18" orient="horz" pos="280" userDrawn="1">
          <p15:clr>
            <a:srgbClr val="A4A3A4"/>
          </p15:clr>
        </p15:guide>
        <p15:guide id="19" orient="horz" pos="573" userDrawn="1">
          <p15:clr>
            <a:srgbClr val="A4A3A4"/>
          </p15:clr>
        </p15:guide>
        <p15:guide id="20" orient="horz" pos="2658" userDrawn="1">
          <p15:clr>
            <a:srgbClr val="A4A3A4"/>
          </p15:clr>
        </p15:guide>
        <p15:guide id="21" orient="horz" pos="1619" userDrawn="1">
          <p15:clr>
            <a:srgbClr val="A4A3A4"/>
          </p15:clr>
        </p15:guide>
        <p15:guide id="22" orient="horz" pos="1031" userDrawn="1">
          <p15:clr>
            <a:srgbClr val="A4A3A4"/>
          </p15:clr>
        </p15:guide>
        <p15:guide id="23" orient="horz" pos="2774" userDrawn="1">
          <p15:clr>
            <a:srgbClr val="A4A3A4"/>
          </p15:clr>
        </p15:guide>
        <p15:guide id="24" orient="horz" pos="863" userDrawn="1">
          <p15:clr>
            <a:srgbClr val="A4A3A4"/>
          </p15:clr>
        </p15:guide>
        <p15:guide id="25" pos="3618" userDrawn="1">
          <p15:clr>
            <a:srgbClr val="A4A3A4"/>
          </p15:clr>
        </p15:guide>
        <p15:guide id="26" pos="293" userDrawn="1">
          <p15:clr>
            <a:srgbClr val="A4A3A4"/>
          </p15:clr>
        </p15:guide>
        <p15:guide id="27" pos="2369" userDrawn="1">
          <p15:clr>
            <a:srgbClr val="A4A3A4"/>
          </p15:clr>
        </p15:guide>
        <p15:guide id="28" pos="4106" userDrawn="1">
          <p15:clr>
            <a:srgbClr val="A4A3A4"/>
          </p15:clr>
        </p15:guide>
        <p15:guide id="29" pos="2990" userDrawn="1">
          <p15:clr>
            <a:srgbClr val="A4A3A4"/>
          </p15:clr>
        </p15:guide>
        <p15:guide id="30" pos="164" userDrawn="1">
          <p15:clr>
            <a:srgbClr val="A4A3A4"/>
          </p15:clr>
        </p15:guide>
        <p15:guide id="31" pos="193" userDrawn="1">
          <p15:clr>
            <a:srgbClr val="A4A3A4"/>
          </p15:clr>
        </p15:guide>
        <p15:guide id="32" pos="3654" userDrawn="1">
          <p15:clr>
            <a:srgbClr val="A4A3A4"/>
          </p15:clr>
        </p15:guide>
        <p15:guide id="33" pos="3875" userDrawn="1">
          <p15:clr>
            <a:srgbClr val="A4A3A4"/>
          </p15:clr>
        </p15:guide>
        <p15:guide id="34" pos="364" userDrawn="1">
          <p15:clr>
            <a:srgbClr val="A4A3A4"/>
          </p15:clr>
        </p15:guide>
        <p15:guide id="35" orient="horz" pos="577" userDrawn="1">
          <p15:clr>
            <a:srgbClr val="A4A3A4"/>
          </p15:clr>
        </p15:guide>
        <p15:guide id="36" orient="horz" pos="585" userDrawn="1">
          <p15:clr>
            <a:srgbClr val="A4A3A4"/>
          </p15:clr>
        </p15:guide>
        <p15:guide id="37" orient="horz" pos="864" userDrawn="1">
          <p15:clr>
            <a:srgbClr val="A4A3A4"/>
          </p15:clr>
        </p15:guide>
        <p15:guide id="38" orient="horz" pos="584" userDrawn="1">
          <p15:clr>
            <a:srgbClr val="A4A3A4"/>
          </p15:clr>
        </p15:guide>
        <p15:guide id="39" orient="horz" pos="570" userDrawn="1">
          <p15:clr>
            <a:srgbClr val="A4A3A4"/>
          </p15:clr>
        </p15:guide>
        <p15:guide id="40" orient="horz" pos="562" userDrawn="1">
          <p15:clr>
            <a:srgbClr val="A4A3A4"/>
          </p15:clr>
        </p15:guide>
        <p15:guide id="41" orient="horz" pos="547" userDrawn="1">
          <p15:clr>
            <a:srgbClr val="A4A3A4"/>
          </p15:clr>
        </p15:guide>
        <p15:guide id="42" pos="354" userDrawn="1">
          <p15:clr>
            <a:srgbClr val="A4A3A4"/>
          </p15:clr>
        </p15:guide>
        <p15:guide id="43" pos="425" userDrawn="1">
          <p15:clr>
            <a:srgbClr val="A4A3A4"/>
          </p15:clr>
        </p15:guide>
        <p15:guide id="44" pos="702" userDrawn="1">
          <p15:clr>
            <a:srgbClr val="A4A3A4"/>
          </p15:clr>
        </p15:guide>
        <p15:guide id="45" pos="2160" userDrawn="1">
          <p15:clr>
            <a:srgbClr val="A4A3A4"/>
          </p15:clr>
        </p15:guide>
        <p15:guide id="46" orient="horz" pos="812" userDrawn="1">
          <p15:clr>
            <a:srgbClr val="A4A3A4"/>
          </p15:clr>
        </p15:guide>
        <p15:guide id="47" orient="horz" pos="667" userDrawn="1">
          <p15:clr>
            <a:srgbClr val="A4A3A4"/>
          </p15:clr>
        </p15:guide>
        <p15:guide id="48" orient="horz" pos="708" userDrawn="1">
          <p15:clr>
            <a:srgbClr val="A4A3A4"/>
          </p15:clr>
        </p15:guide>
        <p15:guide id="49" orient="horz" pos="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kelt" initials="k" lastIdx="2" clrIdx="2">
    <p:extLst>
      <p:ext uri="{19B8F6BF-5375-455C-9EA6-DF929625EA0E}">
        <p15:presenceInfo xmlns:p15="http://schemas.microsoft.com/office/powerpoint/2012/main" userId="ke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41"/>
    <a:srgbClr val="1EB0C8"/>
    <a:srgbClr val="1EA2B6"/>
    <a:srgbClr val="08ABB7"/>
    <a:srgbClr val="1CA5B9"/>
    <a:srgbClr val="1EBAC8"/>
    <a:srgbClr val="1CA0B4"/>
    <a:srgbClr val="1CABB6"/>
    <a:srgbClr val="666666"/>
    <a:srgbClr val="464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9" autoAdjust="0"/>
    <p:restoredTop sz="64815" autoAdjust="0"/>
  </p:normalViewPr>
  <p:slideViewPr>
    <p:cSldViewPr snapToGrid="0">
      <p:cViewPr>
        <p:scale>
          <a:sx n="75" d="100"/>
          <a:sy n="75" d="100"/>
        </p:scale>
        <p:origin x="102" y="468"/>
      </p:cViewPr>
      <p:guideLst>
        <p:guide orient="horz" pos="373"/>
        <p:guide orient="horz" pos="764"/>
        <p:guide orient="horz" pos="3544"/>
        <p:guide orient="horz" pos="2159"/>
        <p:guide orient="horz" pos="1374"/>
        <p:guide orient="horz" pos="3699"/>
        <p:guide orient="horz" pos="1164"/>
        <p:guide pos="2922"/>
        <p:guide pos="391"/>
        <p:guide pos="3158"/>
        <p:guide pos="5474"/>
        <p:guide pos="3987"/>
        <p:guide pos="218"/>
        <p:guide pos="257"/>
        <p:guide pos="5107"/>
        <p:guide pos="5166"/>
        <p:guide pos="576"/>
        <p:guide orient="horz" pos="280"/>
        <p:guide orient="horz" pos="573"/>
        <p:guide orient="horz" pos="2658"/>
        <p:guide orient="horz" pos="1619"/>
        <p:guide orient="horz" pos="1031"/>
        <p:guide orient="horz" pos="2774"/>
        <p:guide orient="horz" pos="863"/>
        <p:guide pos="3618"/>
        <p:guide pos="293"/>
        <p:guide pos="2369"/>
        <p:guide pos="4106"/>
        <p:guide pos="2990"/>
        <p:guide pos="164"/>
        <p:guide pos="193"/>
        <p:guide pos="3654"/>
        <p:guide pos="3875"/>
        <p:guide pos="364"/>
        <p:guide orient="horz" pos="577"/>
        <p:guide orient="horz" pos="585"/>
        <p:guide orient="horz" pos="864"/>
        <p:guide orient="horz" pos="584"/>
        <p:guide orient="horz" pos="570"/>
        <p:guide orient="horz" pos="562"/>
        <p:guide orient="horz" pos="547"/>
        <p:guide pos="354"/>
        <p:guide pos="425"/>
        <p:guide pos="702"/>
        <p:guide pos="2160"/>
        <p:guide orient="horz" pos="812"/>
        <p:guide orient="horz" pos="667"/>
        <p:guide orient="horz" pos="708"/>
        <p:guide orient="horz" pos="8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3-11T18:17:23.940" idx="1">
    <p:pos x="10" y="10"/>
    <p:text>Revisit</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3/11/2017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3/11/2017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a:p>
        </p:txBody>
      </p:sp>
    </p:spTree>
    <p:extLst>
      <p:ext uri="{BB962C8B-B14F-4D97-AF65-F5344CB8AC3E}">
        <p14:creationId xmlns:p14="http://schemas.microsoft.com/office/powerpoint/2010/main" val="17499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we took a look at data decentralization and now can ask the question “How</a:t>
            </a:r>
            <a:r>
              <a:rPr lang="en-US" baseline="0" dirty="0" smtClean="0"/>
              <a:t> do services interact with each other?</a:t>
            </a:r>
            <a:r>
              <a:rPr lang="en-US" dirty="0" smtClean="0"/>
              <a:t>”</a:t>
            </a:r>
          </a:p>
        </p:txBody>
      </p:sp>
      <p:sp>
        <p:nvSpPr>
          <p:cNvPr id="4" name="Номер слайда 3"/>
          <p:cNvSpPr>
            <a:spLocks noGrp="1"/>
          </p:cNvSpPr>
          <p:nvPr>
            <p:ph type="sldNum" sz="quarter" idx="10"/>
          </p:nvPr>
        </p:nvSpPr>
        <p:spPr/>
        <p:txBody>
          <a:bodyPr/>
          <a:lstStyle/>
          <a:p>
            <a:fld id="{7AE90029-A909-AD4E-9775-A0D64990AD22}" type="slidenum">
              <a:rPr lang="en-US" smtClean="0"/>
              <a:pPr/>
              <a:t>11</a:t>
            </a:fld>
            <a:endParaRPr lang="en-US"/>
          </a:p>
        </p:txBody>
      </p:sp>
    </p:spTree>
    <p:extLst>
      <p:ext uri="{BB962C8B-B14F-4D97-AF65-F5344CB8AC3E}">
        <p14:creationId xmlns:p14="http://schemas.microsoft.com/office/powerpoint/2010/main" val="2791463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Synchronous</a:t>
            </a:r>
            <a:r>
              <a:rPr lang="en-US" baseline="0" dirty="0" smtClean="0"/>
              <a:t> interaction is usually used for read operation in CRUD cycle.</a:t>
            </a:r>
            <a:endParaRPr lang="en-US" dirty="0" smtClean="0"/>
          </a:p>
          <a:p>
            <a:r>
              <a:rPr lang="en-US" dirty="0" smtClean="0"/>
              <a:t>With sync interaction the</a:t>
            </a:r>
            <a:r>
              <a:rPr lang="en-US" baseline="0" dirty="0" smtClean="0"/>
              <a:t> request should be processed as fast as possible. If it spans more 2-3 seconds, it should become </a:t>
            </a:r>
            <a:r>
              <a:rPr lang="en-US" baseline="0" dirty="0" err="1" smtClean="0"/>
              <a:t>async</a:t>
            </a:r>
            <a:r>
              <a:rPr lang="en-US" baseline="0" dirty="0" smtClean="0"/>
              <a:t> one.</a:t>
            </a:r>
          </a:p>
          <a:p>
            <a:r>
              <a:rPr lang="en-US" baseline="0" dirty="0" smtClean="0"/>
              <a:t>For example, in our system, ordering an item consists of 3 steps</a:t>
            </a:r>
          </a:p>
          <a:p>
            <a:pPr marL="171450" indent="-171450">
              <a:buFontTx/>
              <a:buChar char="-"/>
            </a:pPr>
            <a:r>
              <a:rPr lang="en-US" baseline="0" dirty="0" smtClean="0"/>
              <a:t>Storing order in database</a:t>
            </a:r>
            <a:endParaRPr lang="ru-RU" baseline="0" dirty="0" smtClean="0"/>
          </a:p>
          <a:p>
            <a:pPr marL="171450" indent="-171450">
              <a:buFontTx/>
              <a:buChar char="-"/>
            </a:pPr>
            <a:r>
              <a:rPr lang="en-US" baseline="0" dirty="0" err="1" smtClean="0"/>
              <a:t>Charing</a:t>
            </a:r>
            <a:r>
              <a:rPr lang="en-US" baseline="0" dirty="0" smtClean="0"/>
              <a:t> money from credit card</a:t>
            </a:r>
            <a:endParaRPr lang="ru-RU" baseline="0" dirty="0" smtClean="0"/>
          </a:p>
          <a:p>
            <a:pPr marL="171450" indent="-171450">
              <a:buFontTx/>
              <a:buChar char="-"/>
            </a:pPr>
            <a:r>
              <a:rPr lang="en-US" baseline="0" dirty="0" smtClean="0"/>
              <a:t>Creating license in financial system</a:t>
            </a:r>
          </a:p>
          <a:p>
            <a:pPr marL="0" indent="0">
              <a:buFontTx/>
              <a:buNone/>
            </a:pPr>
            <a:r>
              <a:rPr lang="en-US" baseline="0" dirty="0" smtClean="0"/>
              <a:t>We can’t make first two steps </a:t>
            </a:r>
            <a:r>
              <a:rPr lang="en-US" baseline="0" dirty="0" err="1" smtClean="0"/>
              <a:t>async</a:t>
            </a:r>
            <a:r>
              <a:rPr lang="en-US" baseline="0" dirty="0" smtClean="0"/>
              <a:t>, because they require user attention. The last one (license creation) can well be made </a:t>
            </a:r>
            <a:r>
              <a:rPr lang="en-US" baseline="0" dirty="0" err="1" smtClean="0"/>
              <a:t>async</a:t>
            </a:r>
            <a:r>
              <a:rPr lang="en-US" baseline="0" dirty="0" smtClean="0"/>
              <a:t>, because it is rather heavyweight and if error happens, user anyway can’t fix it.</a:t>
            </a:r>
            <a:endParaRPr lang="ru-RU" baseline="0" dirty="0" smtClean="0"/>
          </a:p>
          <a:p>
            <a:pPr marL="0" indent="0">
              <a:buFontTx/>
              <a:buNone/>
            </a:pPr>
            <a:endParaRPr lang="en-US" baseline="0" dirty="0" smtClean="0"/>
          </a:p>
          <a:p>
            <a:pPr marL="0" indent="0">
              <a:buFontTx/>
              <a:buNone/>
            </a:pPr>
            <a:r>
              <a:rPr lang="en-US" baseline="0" dirty="0" smtClean="0"/>
              <a:t>Also when retrieving data from </a:t>
            </a:r>
            <a:r>
              <a:rPr lang="en-US" baseline="0" dirty="0" err="1" smtClean="0"/>
              <a:t>microservice</a:t>
            </a:r>
            <a:r>
              <a:rPr lang="en-US" baseline="0" dirty="0" smtClean="0"/>
              <a:t>, it may make sense to use caching. If the amount and size of data is not big, in-process Guava cache can be used as lightweight and very fast solution.</a:t>
            </a:r>
          </a:p>
          <a:p>
            <a:pPr marL="0" indent="0">
              <a:buFontTx/>
              <a:buNone/>
            </a:pPr>
            <a:endParaRPr lang="en-US" baseline="0" dirty="0" smtClean="0"/>
          </a:p>
          <a:p>
            <a:pPr marL="0" indent="0">
              <a:buFontTx/>
              <a:buNone/>
            </a:pP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12</a:t>
            </a:fld>
            <a:endParaRPr lang="en-US"/>
          </a:p>
        </p:txBody>
      </p:sp>
    </p:spTree>
    <p:extLst>
      <p:ext uri="{BB962C8B-B14F-4D97-AF65-F5344CB8AC3E}">
        <p14:creationId xmlns:p14="http://schemas.microsoft.com/office/powerpoint/2010/main" val="2576758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dirty="0" err="1" smtClean="0"/>
              <a:t>async</a:t>
            </a:r>
            <a:r>
              <a:rPr lang="en-US" dirty="0" smtClean="0"/>
              <a:t> interaction we use following scheme that simplifies</a:t>
            </a:r>
            <a:r>
              <a:rPr lang="en-US" baseline="0" dirty="0" smtClean="0"/>
              <a:t> maintenance in case of issues.</a:t>
            </a:r>
          </a:p>
          <a:p>
            <a:r>
              <a:rPr lang="en-US" baseline="0" dirty="0" smtClean="0"/>
              <a:t>First request of client accepted by </a:t>
            </a:r>
            <a:r>
              <a:rPr lang="en-US" baseline="0" dirty="0" err="1" smtClean="0"/>
              <a:t>microservice</a:t>
            </a:r>
            <a:r>
              <a:rPr lang="en-US" baseline="0" dirty="0" smtClean="0"/>
              <a:t>. It is also important to create unique request identifier and use it throughout all the services for easier </a:t>
            </a:r>
            <a:r>
              <a:rPr lang="en-US" baseline="0" dirty="0" err="1" smtClean="0"/>
              <a:t>identication</a:t>
            </a:r>
            <a:r>
              <a:rPr lang="en-US" baseline="0" dirty="0" smtClean="0"/>
              <a:t> of this particular request (really helps for tracing and logging)</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13</a:t>
            </a:fld>
            <a:endParaRPr lang="en-US"/>
          </a:p>
        </p:txBody>
      </p:sp>
    </p:spTree>
    <p:extLst>
      <p:ext uri="{BB962C8B-B14F-4D97-AF65-F5344CB8AC3E}">
        <p14:creationId xmlns:p14="http://schemas.microsoft.com/office/powerpoint/2010/main" val="114668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Then the request descriptor is stored in DB…</a:t>
            </a:r>
          </a:p>
        </p:txBody>
      </p:sp>
      <p:sp>
        <p:nvSpPr>
          <p:cNvPr id="4" name="Номер слайда 3"/>
          <p:cNvSpPr>
            <a:spLocks noGrp="1"/>
          </p:cNvSpPr>
          <p:nvPr>
            <p:ph type="sldNum" sz="quarter" idx="10"/>
          </p:nvPr>
        </p:nvSpPr>
        <p:spPr/>
        <p:txBody>
          <a:bodyPr/>
          <a:lstStyle/>
          <a:p>
            <a:fld id="{7AE90029-A909-AD4E-9775-A0D64990AD22}" type="slidenum">
              <a:rPr lang="en-US" smtClean="0"/>
              <a:pPr/>
              <a:t>14</a:t>
            </a:fld>
            <a:endParaRPr lang="en-US"/>
          </a:p>
        </p:txBody>
      </p:sp>
    </p:spTree>
    <p:extLst>
      <p:ext uri="{BB962C8B-B14F-4D97-AF65-F5344CB8AC3E}">
        <p14:creationId xmlns:p14="http://schemas.microsoft.com/office/powerpoint/2010/main" val="2457040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…and  id</a:t>
            </a:r>
            <a:r>
              <a:rPr lang="en-US" baseline="0" dirty="0" smtClean="0"/>
              <a:t> of accepted request is returned to the client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15</a:t>
            </a:fld>
            <a:endParaRPr lang="en-US"/>
          </a:p>
        </p:txBody>
      </p:sp>
    </p:spTree>
    <p:extLst>
      <p:ext uri="{BB962C8B-B14F-4D97-AF65-F5344CB8AC3E}">
        <p14:creationId xmlns:p14="http://schemas.microsoft.com/office/powerpoint/2010/main" val="3461594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Client in its turn saves it’s own copy of</a:t>
            </a:r>
            <a:r>
              <a:rPr lang="en-US" baseline="0" dirty="0" smtClean="0"/>
              <a:t> descriptor in his database and can periodically (if does not support </a:t>
            </a:r>
            <a:r>
              <a:rPr lang="en-US" baseline="0" dirty="0" err="1" smtClean="0"/>
              <a:t>async</a:t>
            </a:r>
            <a:r>
              <a:rPr lang="en-US" baseline="0" dirty="0" smtClean="0"/>
              <a:t> messaging) check for request status to see if the </a:t>
            </a:r>
            <a:r>
              <a:rPr lang="en-US" baseline="0" dirty="0" err="1" smtClean="0"/>
              <a:t>async</a:t>
            </a:r>
            <a:r>
              <a:rPr lang="en-US" baseline="0" dirty="0" smtClean="0"/>
              <a:t> processing is completed</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16</a:t>
            </a:fld>
            <a:endParaRPr lang="en-US"/>
          </a:p>
        </p:txBody>
      </p:sp>
    </p:spTree>
    <p:extLst>
      <p:ext uri="{BB962C8B-B14F-4D97-AF65-F5344CB8AC3E}">
        <p14:creationId xmlns:p14="http://schemas.microsoft.com/office/powerpoint/2010/main" val="2677018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the same time, </a:t>
            </a:r>
            <a:r>
              <a:rPr lang="en-US" dirty="0" err="1" smtClean="0"/>
              <a:t>microservice</a:t>
            </a:r>
            <a:r>
              <a:rPr lang="en-US" dirty="0" smtClean="0"/>
              <a:t> process</a:t>
            </a:r>
            <a:r>
              <a:rPr lang="en-US" baseline="0" dirty="0" smtClean="0"/>
              <a:t> the request asynchronously</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17</a:t>
            </a:fld>
            <a:endParaRPr lang="en-US"/>
          </a:p>
        </p:txBody>
      </p:sp>
    </p:spTree>
    <p:extLst>
      <p:ext uri="{BB962C8B-B14F-4D97-AF65-F5344CB8AC3E}">
        <p14:creationId xmlns:p14="http://schemas.microsoft.com/office/powerpoint/2010/main" val="1298829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 and when it’s complete, updates</a:t>
            </a:r>
            <a:r>
              <a:rPr lang="en-US" baseline="0" dirty="0" smtClean="0"/>
              <a:t> the status of request in DB…</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18</a:t>
            </a:fld>
            <a:endParaRPr lang="en-US"/>
          </a:p>
        </p:txBody>
      </p:sp>
    </p:spTree>
    <p:extLst>
      <p:ext uri="{BB962C8B-B14F-4D97-AF65-F5344CB8AC3E}">
        <p14:creationId xmlns:p14="http://schemas.microsoft.com/office/powerpoint/2010/main" val="1677794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a:r>
            <a:r>
              <a:rPr lang="en-US" baseline="0" dirty="0" smtClean="0"/>
              <a:t> And send </a:t>
            </a:r>
            <a:r>
              <a:rPr lang="en-US" baseline="0" dirty="0" err="1" smtClean="0"/>
              <a:t>async</a:t>
            </a:r>
            <a:r>
              <a:rPr lang="en-US" baseline="0" dirty="0" smtClean="0"/>
              <a:t> message to the client that processing is complete</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19</a:t>
            </a:fld>
            <a:endParaRPr lang="en-US"/>
          </a:p>
        </p:txBody>
      </p:sp>
    </p:spTree>
    <p:extLst>
      <p:ext uri="{BB962C8B-B14F-4D97-AF65-F5344CB8AC3E}">
        <p14:creationId xmlns:p14="http://schemas.microsoft.com/office/powerpoint/2010/main" val="305209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Now lets talk about the failures</a:t>
            </a:r>
          </a:p>
        </p:txBody>
      </p:sp>
      <p:sp>
        <p:nvSpPr>
          <p:cNvPr id="4" name="Номер слайда 3"/>
          <p:cNvSpPr>
            <a:spLocks noGrp="1"/>
          </p:cNvSpPr>
          <p:nvPr>
            <p:ph type="sldNum" sz="quarter" idx="10"/>
          </p:nvPr>
        </p:nvSpPr>
        <p:spPr/>
        <p:txBody>
          <a:bodyPr/>
          <a:lstStyle/>
          <a:p>
            <a:fld id="{7AE90029-A909-AD4E-9775-A0D64990AD22}" type="slidenum">
              <a:rPr lang="en-US" smtClean="0"/>
              <a:pPr/>
              <a:t>20</a:t>
            </a:fld>
            <a:endParaRPr lang="en-US"/>
          </a:p>
        </p:txBody>
      </p:sp>
    </p:spTree>
    <p:extLst>
      <p:ext uri="{BB962C8B-B14F-4D97-AF65-F5344CB8AC3E}">
        <p14:creationId xmlns:p14="http://schemas.microsoft.com/office/powerpoint/2010/main" val="2616192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probably you’ve either heard about </a:t>
            </a:r>
            <a:r>
              <a:rPr lang="en-US" dirty="0" err="1" smtClean="0"/>
              <a:t>microservices</a:t>
            </a:r>
            <a:r>
              <a:rPr lang="en-US" baseline="0" dirty="0" smtClean="0"/>
              <a:t> or already using them. So we will only touch the definition here.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With traditional</a:t>
            </a:r>
            <a:r>
              <a:rPr lang="en-US" baseline="0" dirty="0" smtClean="0"/>
              <a:t> approach the whole system, whole implemented logic is packed as one big application. Such application is called monolithic because it is developed, released and deployed as a whole</a:t>
            </a:r>
            <a:r>
              <a:rPr lang="ru-RU" baseline="0" dirty="0" smtClean="0"/>
              <a:t>.</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With </a:t>
            </a:r>
            <a:r>
              <a:rPr lang="en-US" baseline="0" dirty="0" err="1" smtClean="0"/>
              <a:t>microservices</a:t>
            </a:r>
            <a:r>
              <a:rPr lang="en-US" baseline="0" dirty="0" smtClean="0"/>
              <a:t> architecture, on the contrary, the system is represented as set of services that are loosely coupled together and thus can be developed and deployed separately.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approach to application architecture has been formed and applied for many years in some forms, but was described in details more-less recently.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is a good article in Martin Fowler blog that describes main principles of </a:t>
            </a:r>
            <a:r>
              <a:rPr lang="en-US" baseline="0" dirty="0" err="1" smtClean="0"/>
              <a:t>microservices</a:t>
            </a:r>
            <a:r>
              <a:rPr lang="en-US" baseline="0" dirty="0" smtClean="0"/>
              <a:t> architecture and team 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presentation describes what patterns and principles were most important for our team and worked well for us.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a:t>
            </a:fld>
            <a:endParaRPr lang="en-US"/>
          </a:p>
        </p:txBody>
      </p:sp>
    </p:spTree>
    <p:extLst>
      <p:ext uri="{BB962C8B-B14F-4D97-AF65-F5344CB8AC3E}">
        <p14:creationId xmlns:p14="http://schemas.microsoft.com/office/powerpoint/2010/main" val="1363260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Talking about</a:t>
            </a:r>
            <a:r>
              <a:rPr lang="en-US" baseline="0" dirty="0" smtClean="0"/>
              <a:t> failures on these types of interaction (sync and </a:t>
            </a:r>
            <a:r>
              <a:rPr lang="en-US" baseline="0" dirty="0" err="1" smtClean="0"/>
              <a:t>async</a:t>
            </a:r>
            <a:r>
              <a:rPr lang="en-US" baseline="0" dirty="0" smtClean="0"/>
              <a:t>)</a:t>
            </a:r>
            <a:r>
              <a:rPr lang="ru-RU" baseline="0" dirty="0" smtClean="0"/>
              <a:t>:</a:t>
            </a:r>
          </a:p>
          <a:p>
            <a:r>
              <a:rPr lang="en-US" baseline="0" dirty="0" smtClean="0"/>
              <a:t>We should be ready for failure and design your application with expectation that if something can fail in this place, it will fail.</a:t>
            </a:r>
          </a:p>
          <a:p>
            <a:r>
              <a:rPr lang="en-US" baseline="0" dirty="0" smtClean="0"/>
              <a:t>After it failed, you should be ready to recover. Recover data or system state. For example, if in previous example </a:t>
            </a:r>
            <a:r>
              <a:rPr lang="en-US" baseline="0" dirty="0" err="1" smtClean="0"/>
              <a:t>async</a:t>
            </a:r>
            <a:r>
              <a:rPr lang="en-US" baseline="0" dirty="0" smtClean="0"/>
              <a:t> processing failed, we need to prescribe support what it needs to do.</a:t>
            </a:r>
            <a:endParaRPr lang="ru-RU" baseline="0" dirty="0" smtClean="0"/>
          </a:p>
          <a:p>
            <a:r>
              <a:rPr lang="en-US" baseline="0" dirty="0" smtClean="0"/>
              <a:t>Also you need to find failure points</a:t>
            </a:r>
            <a:r>
              <a:rPr lang="ru-RU" baseline="0" dirty="0" smtClean="0"/>
              <a:t>. </a:t>
            </a:r>
            <a:r>
              <a:rPr lang="en-US" baseline="0" dirty="0" smtClean="0"/>
              <a:t>In previous example there are more than enough:</a:t>
            </a:r>
            <a:endParaRPr lang="ru-RU" baseline="0" dirty="0" smtClean="0"/>
          </a:p>
          <a:p>
            <a:pPr marL="171450" indent="-171450">
              <a:buFontTx/>
              <a:buChar char="-"/>
            </a:pPr>
            <a:r>
              <a:rPr lang="en-US" baseline="0" dirty="0" err="1" smtClean="0"/>
              <a:t>Microservice</a:t>
            </a:r>
            <a:r>
              <a:rPr lang="en-US" baseline="0" dirty="0" smtClean="0"/>
              <a:t> DB can be unavailable</a:t>
            </a:r>
            <a:endParaRPr lang="ru-RU" baseline="0" dirty="0" smtClean="0"/>
          </a:p>
          <a:p>
            <a:pPr marL="171450" indent="-171450">
              <a:buFontTx/>
              <a:buChar char="-"/>
            </a:pPr>
            <a:r>
              <a:rPr lang="en-US" baseline="0" dirty="0" smtClean="0"/>
              <a:t>Client DB can be unavailable</a:t>
            </a:r>
            <a:endParaRPr lang="ru-RU" baseline="0" dirty="0" smtClean="0"/>
          </a:p>
          <a:p>
            <a:pPr marL="171450" indent="-171450">
              <a:buFontTx/>
              <a:buChar char="-"/>
            </a:pPr>
            <a:r>
              <a:rPr lang="en-US" baseline="0" dirty="0" err="1" smtClean="0"/>
              <a:t>Async</a:t>
            </a:r>
            <a:r>
              <a:rPr lang="en-US" baseline="0" dirty="0" smtClean="0"/>
              <a:t> processing failed</a:t>
            </a:r>
            <a:endParaRPr lang="ru-RU" baseline="0" dirty="0" smtClean="0"/>
          </a:p>
          <a:p>
            <a:pPr marL="171450" indent="-171450">
              <a:buFontTx/>
              <a:buChar char="-"/>
            </a:pPr>
            <a:r>
              <a:rPr lang="en-US" baseline="0" dirty="0" err="1" smtClean="0"/>
              <a:t>Async</a:t>
            </a:r>
            <a:r>
              <a:rPr lang="en-US" baseline="0" dirty="0" smtClean="0"/>
              <a:t> message sending failed</a:t>
            </a:r>
            <a:endParaRPr lang="ru-RU" baseline="0" dirty="0" smtClean="0"/>
          </a:p>
          <a:p>
            <a:pPr marL="0" indent="0">
              <a:buFontTx/>
              <a:buNone/>
            </a:pPr>
            <a:r>
              <a:rPr lang="en-US" baseline="0" dirty="0" smtClean="0"/>
              <a:t>We need to define how to recover:</a:t>
            </a:r>
            <a:endParaRPr lang="ru-RU" baseline="0" dirty="0" smtClean="0"/>
          </a:p>
          <a:p>
            <a:pPr marL="0" indent="0">
              <a:buFontTx/>
              <a:buNone/>
            </a:pPr>
            <a:r>
              <a:rPr lang="en-US" baseline="0" dirty="0" smtClean="0"/>
              <a:t>Sync interaction </a:t>
            </a:r>
            <a:r>
              <a:rPr lang="ru-RU" baseline="0" dirty="0" smtClean="0"/>
              <a:t>– </a:t>
            </a:r>
            <a:r>
              <a:rPr lang="en-US" baseline="0" dirty="0" smtClean="0"/>
              <a:t>on the client side</a:t>
            </a:r>
            <a:r>
              <a:rPr lang="ru-RU" baseline="0" dirty="0" smtClean="0"/>
              <a:t>, </a:t>
            </a:r>
            <a:r>
              <a:rPr lang="en-US" baseline="0" dirty="0" smtClean="0"/>
              <a:t>show user error and ask to retry action once again</a:t>
            </a:r>
            <a:endParaRPr lang="ru-RU" baseline="0" dirty="0" smtClean="0"/>
          </a:p>
          <a:p>
            <a:pPr marL="0" indent="0">
              <a:buFontTx/>
              <a:buNone/>
            </a:pPr>
            <a:r>
              <a:rPr lang="en-US" baseline="0" dirty="0" err="1" smtClean="0"/>
              <a:t>Async</a:t>
            </a:r>
            <a:r>
              <a:rPr lang="en-US" baseline="0" dirty="0" smtClean="0"/>
              <a:t> </a:t>
            </a:r>
            <a:r>
              <a:rPr lang="ru-RU" baseline="0" dirty="0" smtClean="0"/>
              <a:t>– </a:t>
            </a:r>
            <a:r>
              <a:rPr lang="en-US" baseline="0" dirty="0" smtClean="0"/>
              <a:t>on the service side processing failed</a:t>
            </a:r>
            <a:r>
              <a:rPr lang="ru-RU" baseline="0" dirty="0" smtClean="0"/>
              <a:t>, </a:t>
            </a:r>
            <a:r>
              <a:rPr lang="en-US" baseline="0" dirty="0" smtClean="0"/>
              <a:t>automatically try to execute it again</a:t>
            </a:r>
            <a:endParaRPr lang="ru-RU" baseline="0" dirty="0" smtClean="0"/>
          </a:p>
          <a:p>
            <a:pPr marL="0" indent="0">
              <a:buFontTx/>
              <a:buNone/>
            </a:pPr>
            <a:r>
              <a:rPr lang="en-US" baseline="0" dirty="0" smtClean="0"/>
              <a:t>Responsible in this case is developer, who need </a:t>
            </a:r>
            <a:r>
              <a:rPr lang="en-US" baseline="0" dirty="0" err="1" smtClean="0"/>
              <a:t>forsee</a:t>
            </a:r>
            <a:r>
              <a:rPr lang="en-US" baseline="0" dirty="0" smtClean="0"/>
              <a:t> ??? and have ways to mitigate the issue</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21</a:t>
            </a:fld>
            <a:endParaRPr lang="en-US"/>
          </a:p>
        </p:txBody>
      </p:sp>
    </p:spTree>
    <p:extLst>
      <p:ext uri="{BB962C8B-B14F-4D97-AF65-F5344CB8AC3E}">
        <p14:creationId xmlns:p14="http://schemas.microsoft.com/office/powerpoint/2010/main" val="4248954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When designing for failure, first we need to find failure. To check if all parts of application works correctly, we use exhaustive</a:t>
            </a:r>
            <a:r>
              <a:rPr lang="en-US" baseline="0" dirty="0" smtClean="0"/>
              <a:t> logging with help of </a:t>
            </a:r>
            <a:r>
              <a:rPr lang="en-US" baseline="0" dirty="0" err="1" smtClean="0"/>
              <a:t>logback</a:t>
            </a:r>
            <a:r>
              <a:rPr lang="en-US" baseline="0" dirty="0" smtClean="0"/>
              <a:t> and logs with warn and error level are tracked by centralized logging collector (</a:t>
            </a:r>
            <a:r>
              <a:rPr lang="en-US" baseline="0" dirty="0" err="1" smtClean="0"/>
              <a:t>splunk</a:t>
            </a:r>
            <a:r>
              <a:rPr lang="en-US" baseline="0" dirty="0" smtClean="0"/>
              <a:t>). Who sends emails to </a:t>
            </a:r>
            <a:r>
              <a:rPr lang="en-US" baseline="0" dirty="0" err="1" smtClean="0"/>
              <a:t>dev</a:t>
            </a:r>
            <a:r>
              <a:rPr lang="en-US" baseline="0" dirty="0" smtClean="0"/>
              <a:t> and support team with </a:t>
            </a:r>
            <a:r>
              <a:rPr lang="en-US" baseline="0" dirty="0" err="1" smtClean="0"/>
              <a:t>stacktrace</a:t>
            </a:r>
            <a:r>
              <a:rPr lang="en-US" baseline="0" dirty="0" smtClean="0"/>
              <a:t> included</a:t>
            </a:r>
          </a:p>
          <a:p>
            <a:r>
              <a:rPr lang="en-US" baseline="0" dirty="0" smtClean="0"/>
              <a:t>After issue uncovered, it needs to be fixed and as fast as possible. Here we have 2 ways:</a:t>
            </a:r>
          </a:p>
          <a:p>
            <a:pPr marL="171450" indent="-171450">
              <a:buFontTx/>
              <a:buChar char="-"/>
            </a:pPr>
            <a:r>
              <a:rPr lang="en-US" baseline="0" dirty="0" smtClean="0"/>
              <a:t>Automatic fix</a:t>
            </a:r>
          </a:p>
          <a:p>
            <a:pPr marL="171450" indent="-171450">
              <a:buFontTx/>
              <a:buChar char="-"/>
            </a:pPr>
            <a:r>
              <a:rPr lang="en-US" baseline="0" dirty="0" smtClean="0"/>
              <a:t>Manual fix</a:t>
            </a:r>
            <a:endParaRPr lang="en-US" dirty="0" smtClean="0"/>
          </a:p>
          <a:p>
            <a:r>
              <a:rPr lang="en-US" baseline="0" dirty="0" smtClean="0"/>
              <a:t>Automatic fix helps to mitigate most of the failures</a:t>
            </a:r>
            <a:r>
              <a:rPr lang="ru-RU" baseline="0" dirty="0" smtClean="0"/>
              <a:t>.</a:t>
            </a:r>
          </a:p>
          <a:p>
            <a:r>
              <a:rPr lang="en-US" baseline="0" dirty="0" smtClean="0"/>
              <a:t>So, automatic redelivery (when we just try once again to execute the same action) helps to fix errors related to temporary network lags or DB unavailability.</a:t>
            </a:r>
          </a:p>
          <a:p>
            <a:r>
              <a:rPr lang="en-US" baseline="0" dirty="0" smtClean="0"/>
              <a:t>Also High Availability helps to hide server failure</a:t>
            </a:r>
            <a:r>
              <a:rPr lang="ru-RU" baseline="0" dirty="0" smtClean="0"/>
              <a:t>, </a:t>
            </a:r>
            <a:r>
              <a:rPr lang="en-US" baseline="0" dirty="0" smtClean="0"/>
              <a:t>assigning the request handling to another (alive) server</a:t>
            </a:r>
            <a:r>
              <a:rPr lang="ru-RU" baseline="0" dirty="0" smtClean="0"/>
              <a:t>.</a:t>
            </a:r>
          </a:p>
          <a:p>
            <a:r>
              <a:rPr lang="en-US" baseline="0" dirty="0" smtClean="0"/>
              <a:t>Manual fix on the other side, requires human work and special attention to each found error, when automatic redelivery can’t help.</a:t>
            </a:r>
          </a:p>
        </p:txBody>
      </p:sp>
      <p:sp>
        <p:nvSpPr>
          <p:cNvPr id="4" name="Номер слайда 3"/>
          <p:cNvSpPr>
            <a:spLocks noGrp="1"/>
          </p:cNvSpPr>
          <p:nvPr>
            <p:ph type="sldNum" sz="quarter" idx="10"/>
          </p:nvPr>
        </p:nvSpPr>
        <p:spPr/>
        <p:txBody>
          <a:bodyPr/>
          <a:lstStyle/>
          <a:p>
            <a:fld id="{7AE90029-A909-AD4E-9775-A0D64990AD22}" type="slidenum">
              <a:rPr lang="en-US" smtClean="0"/>
              <a:pPr/>
              <a:t>22</a:t>
            </a:fld>
            <a:endParaRPr lang="en-US"/>
          </a:p>
        </p:txBody>
      </p:sp>
    </p:spTree>
    <p:extLst>
      <p:ext uri="{BB962C8B-B14F-4D97-AF65-F5344CB8AC3E}">
        <p14:creationId xmlns:p14="http://schemas.microsoft.com/office/powerpoint/2010/main" val="4130721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Automatic redelivery</a:t>
            </a:r>
            <a:r>
              <a:rPr lang="en-US" baseline="0" dirty="0" smtClean="0"/>
              <a:t> is indeed very powerful tool.</a:t>
            </a:r>
            <a:endParaRPr lang="en-US" dirty="0" smtClean="0"/>
          </a:p>
          <a:p>
            <a:r>
              <a:rPr lang="en-US" dirty="0" smtClean="0"/>
              <a:t>It is best suited for </a:t>
            </a:r>
            <a:r>
              <a:rPr lang="en-US" dirty="0" err="1" smtClean="0"/>
              <a:t>async</a:t>
            </a:r>
            <a:r>
              <a:rPr lang="en-US" dirty="0" smtClean="0"/>
              <a:t> messages.</a:t>
            </a:r>
            <a:r>
              <a:rPr lang="en-US" baseline="0" dirty="0" smtClean="0"/>
              <a:t> In this case on middleware storage called broker comes request from client that is placed into Queue1</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23</a:t>
            </a:fld>
            <a:endParaRPr lang="en-US"/>
          </a:p>
        </p:txBody>
      </p:sp>
    </p:spTree>
    <p:extLst>
      <p:ext uri="{BB962C8B-B14F-4D97-AF65-F5344CB8AC3E}">
        <p14:creationId xmlns:p14="http://schemas.microsoft.com/office/powerpoint/2010/main" val="1135226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Consumer read the message and tries to process 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24</a:t>
            </a:fld>
            <a:endParaRPr lang="en-US"/>
          </a:p>
        </p:txBody>
      </p:sp>
    </p:spTree>
    <p:extLst>
      <p:ext uri="{BB962C8B-B14F-4D97-AF65-F5344CB8AC3E}">
        <p14:creationId xmlns:p14="http://schemas.microsoft.com/office/powerpoint/2010/main" val="3694829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the processing was unsuccessful, action is executed once again</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25</a:t>
            </a:fld>
            <a:endParaRPr lang="en-US"/>
          </a:p>
        </p:txBody>
      </p:sp>
    </p:spTree>
    <p:extLst>
      <p:ext uri="{BB962C8B-B14F-4D97-AF65-F5344CB8AC3E}">
        <p14:creationId xmlns:p14="http://schemas.microsoft.com/office/powerpoint/2010/main" val="1114481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all the attempts to redeliver failed, then message goes to special queue called DLQ</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26</a:t>
            </a:fld>
            <a:endParaRPr lang="en-US"/>
          </a:p>
        </p:txBody>
      </p:sp>
    </p:spTree>
    <p:extLst>
      <p:ext uri="{BB962C8B-B14F-4D97-AF65-F5344CB8AC3E}">
        <p14:creationId xmlns:p14="http://schemas.microsoft.com/office/powerpoint/2010/main" val="1209365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This queue</a:t>
            </a:r>
            <a:r>
              <a:rPr lang="en-US" baseline="0" dirty="0" smtClean="0"/>
              <a:t> is monitored by support team and tries to fix the issue</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27</a:t>
            </a:fld>
            <a:endParaRPr lang="en-US"/>
          </a:p>
        </p:txBody>
      </p:sp>
    </p:spTree>
    <p:extLst>
      <p:ext uri="{BB962C8B-B14F-4D97-AF65-F5344CB8AC3E}">
        <p14:creationId xmlns:p14="http://schemas.microsoft.com/office/powerpoint/2010/main" val="232779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Support team changes</a:t>
            </a:r>
            <a:r>
              <a:rPr lang="en-US" baseline="0" dirty="0" smtClean="0"/>
              <a:t> the message or the state of system. And then sends the message back to Queue1 and the whole cycle starts once again</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28</a:t>
            </a:fld>
            <a:endParaRPr lang="en-US"/>
          </a:p>
        </p:txBody>
      </p:sp>
    </p:spTree>
    <p:extLst>
      <p:ext uri="{BB962C8B-B14F-4D97-AF65-F5344CB8AC3E}">
        <p14:creationId xmlns:p14="http://schemas.microsoft.com/office/powerpoint/2010/main" val="359604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Each </a:t>
            </a:r>
            <a:r>
              <a:rPr lang="en-US" dirty="0" err="1" smtClean="0"/>
              <a:t>microservice</a:t>
            </a:r>
            <a:r>
              <a:rPr lang="en-US" dirty="0" smtClean="0"/>
              <a:t> can use its own storage</a:t>
            </a:r>
            <a:r>
              <a:rPr lang="en-US" baseline="0" dirty="0" smtClean="0"/>
              <a:t> and own kind of storage, the one that fits </a:t>
            </a:r>
            <a:r>
              <a:rPr lang="en-US" baseline="0" dirty="0" err="1" smtClean="0"/>
              <a:t>microservice</a:t>
            </a:r>
            <a:r>
              <a:rPr lang="en-US" baseline="0" dirty="0" smtClean="0"/>
              <a:t> needs better.</a:t>
            </a:r>
          </a:p>
          <a:p>
            <a:r>
              <a:rPr lang="en-US" baseline="0" dirty="0" smtClean="0"/>
              <a:t>Also the thing called as Polyglot Persistence is welcomed. With polyglot persistence different parts of information is distributed between separate databases. </a:t>
            </a:r>
          </a:p>
          <a:p>
            <a:r>
              <a:rPr lang="en-US" baseline="0" dirty="0" smtClean="0"/>
              <a:t>In our case, author articles (which are complex documents) are stored in object storage (</a:t>
            </a:r>
            <a:r>
              <a:rPr lang="en-US" baseline="0" dirty="0" err="1" smtClean="0"/>
              <a:t>MongoDB</a:t>
            </a:r>
            <a:r>
              <a:rPr lang="en-US" baseline="0" dirty="0" smtClean="0"/>
              <a:t>) and orders we store in transactional relational storage (</a:t>
            </a:r>
            <a:r>
              <a:rPr lang="en-US" baseline="0" dirty="0" err="1" smtClean="0"/>
              <a:t>PostgreSQL</a:t>
            </a:r>
            <a:r>
              <a:rPr lang="en-US" baseline="0" dirty="0" smtClean="0"/>
              <a:t>) which is better suited for transactions and reporting</a:t>
            </a:r>
            <a:r>
              <a:rPr lang="ru-RU" baseline="0" dirty="0" smtClean="0"/>
              <a:t>.</a:t>
            </a:r>
            <a:endParaRPr lang="en-US" baseline="0" dirty="0" smtClean="0"/>
          </a:p>
          <a:p>
            <a:r>
              <a:rPr lang="en-US" baseline="0" dirty="0" smtClean="0"/>
              <a:t>The most important concept, shown on this slide – client of </a:t>
            </a:r>
            <a:r>
              <a:rPr lang="en-US" baseline="0" dirty="0" err="1" smtClean="0"/>
              <a:t>microservice</a:t>
            </a:r>
            <a:r>
              <a:rPr lang="en-US" baseline="0" dirty="0" smtClean="0"/>
              <a:t> never gets access to database directly. Instead it uses API exposed by </a:t>
            </a:r>
            <a:r>
              <a:rPr lang="en-US" baseline="0" dirty="0" err="1" smtClean="0"/>
              <a:t>microservice</a:t>
            </a:r>
            <a:r>
              <a:rPr lang="en-US" baseline="0" dirty="0" smtClean="0"/>
              <a:t> (most often it is </a:t>
            </a:r>
            <a:r>
              <a:rPr lang="en-US" baseline="0" smtClean="0"/>
              <a:t>REST).</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29</a:t>
            </a:fld>
            <a:endParaRPr lang="en-US"/>
          </a:p>
        </p:txBody>
      </p:sp>
    </p:spTree>
    <p:extLst>
      <p:ext uri="{BB962C8B-B14F-4D97-AF65-F5344CB8AC3E}">
        <p14:creationId xmlns:p14="http://schemas.microsoft.com/office/powerpoint/2010/main" val="1578299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30</a:t>
            </a:fld>
            <a:endParaRPr lang="en-US"/>
          </a:p>
        </p:txBody>
      </p:sp>
    </p:spTree>
    <p:extLst>
      <p:ext uri="{BB962C8B-B14F-4D97-AF65-F5344CB8AC3E}">
        <p14:creationId xmlns:p14="http://schemas.microsoft.com/office/powerpoint/2010/main" val="1347711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First thing that is different – is orientation around??? Business capabilities</a:t>
            </a:r>
          </a:p>
          <a:p>
            <a:r>
              <a:rPr lang="en-US" baseline="0" dirty="0" smtClean="0"/>
              <a:t>With traditional approach team split into those who works with database,  business logic level, frontend level and so on.</a:t>
            </a:r>
          </a:p>
          <a:p>
            <a:r>
              <a:rPr lang="en-US" baseline="0" dirty="0" smtClean="0"/>
              <a:t>With </a:t>
            </a:r>
            <a:r>
              <a:rPr lang="en-US" baseline="0" dirty="0" err="1" smtClean="0"/>
              <a:t>microservices</a:t>
            </a:r>
            <a:r>
              <a:rPr lang="en-US" baseline="0" dirty="0" smtClean="0"/>
              <a:t> approach, because service most often is pretty simple itself, developer has to work on all layers and understand the business of customer and this particular service.</a:t>
            </a:r>
          </a:p>
          <a:p>
            <a:r>
              <a:rPr lang="en-US" baseline="0" dirty="0" smtClean="0"/>
              <a:t>So separate services are created for different customer needs. They are created by separate teams, and each team is responsible for its own one. Including production support.</a:t>
            </a:r>
          </a:p>
          <a:p>
            <a:r>
              <a:rPr lang="en-US" baseline="0" dirty="0" smtClean="0"/>
              <a:t>Different issues raised on production, force team to create additional tools and applications to help to diagnose and maintain product. In our case, we created completely new additional application that was not even planned but helped us with support. It allows to </a:t>
            </a:r>
          </a:p>
          <a:p>
            <a:pPr marL="171450" indent="-171450">
              <a:buFontTx/>
              <a:buChar char="-"/>
            </a:pPr>
            <a:r>
              <a:rPr lang="en-US" baseline="0" dirty="0" smtClean="0"/>
              <a:t>Look at inner state of system</a:t>
            </a:r>
          </a:p>
          <a:p>
            <a:pPr marL="171450" indent="-171450">
              <a:buFontTx/>
              <a:buChar char="-"/>
            </a:pPr>
            <a:r>
              <a:rPr lang="en-US" baseline="0" dirty="0" smtClean="0"/>
              <a:t>View and Change details of orders</a:t>
            </a:r>
          </a:p>
          <a:p>
            <a:pPr marL="171450" indent="-171450">
              <a:buFontTx/>
              <a:buChar char="-"/>
            </a:pPr>
            <a:r>
              <a:rPr lang="en-US" baseline="0" dirty="0" smtClean="0"/>
              <a:t>Other support staff</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3532927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AE90029-A909-AD4E-9775-A0D64990AD22}" type="slidenum">
              <a:rPr lang="en-US" smtClean="0"/>
              <a:pPr/>
              <a:t>31</a:t>
            </a:fld>
            <a:endParaRPr lang="en-US"/>
          </a:p>
        </p:txBody>
      </p:sp>
    </p:spTree>
    <p:extLst>
      <p:ext uri="{BB962C8B-B14F-4D97-AF65-F5344CB8AC3E}">
        <p14:creationId xmlns:p14="http://schemas.microsoft.com/office/powerpoint/2010/main" val="37407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Infrastructure for </a:t>
            </a:r>
            <a:r>
              <a:rPr lang="en-US" dirty="0" err="1" smtClean="0"/>
              <a:t>microservices</a:t>
            </a:r>
            <a:r>
              <a:rPr lang="en-US" dirty="0" smtClean="0"/>
              <a:t>, due to its distributed nature, plays important role.</a:t>
            </a:r>
          </a:p>
          <a:p>
            <a:r>
              <a:rPr lang="en-US" b="1" dirty="0" smtClean="0">
                <a:solidFill>
                  <a:srgbClr val="FF0000"/>
                </a:solidFill>
              </a:rPr>
              <a:t>For </a:t>
            </a:r>
            <a:r>
              <a:rPr lang="en-US" b="1" dirty="0" err="1" smtClean="0">
                <a:solidFill>
                  <a:srgbClr val="FF0000"/>
                </a:solidFill>
              </a:rPr>
              <a:t>microservices</a:t>
            </a:r>
            <a:r>
              <a:rPr lang="en-US" b="1" baseline="0" dirty="0" smtClean="0">
                <a:solidFill>
                  <a:srgbClr val="FF0000"/>
                </a:solidFill>
              </a:rPr>
              <a:t> its important to abstract away from infrastructure and define minimum requirements for environment preparation???</a:t>
            </a:r>
            <a:endParaRPr lang="en-US" b="1" dirty="0" smtClean="0">
              <a:solidFill>
                <a:srgbClr val="FF0000"/>
              </a:solidFill>
            </a:endParaRPr>
          </a:p>
          <a:p>
            <a:r>
              <a:rPr lang="en-US" baseline="0" dirty="0" smtClean="0"/>
              <a:t>It’s practical to have several separate environments – for development, testing, production. At the same time, infrastructure of those </a:t>
            </a:r>
            <a:r>
              <a:rPr lang="en-US" baseline="0" dirty="0" err="1" smtClean="0"/>
              <a:t>envs</a:t>
            </a:r>
            <a:r>
              <a:rPr lang="en-US" baseline="0" dirty="0" smtClean="0"/>
              <a:t> should be aligned and be similar if not the same. This means the same OS, java version, application server. This will help to avoid many different strange and hard to diagnose issues because of environment differences.</a:t>
            </a:r>
          </a:p>
          <a:p>
            <a:r>
              <a:rPr lang="en-US" baseline="0" dirty="0" smtClean="0"/>
              <a:t>And environment set up and deploy should be automated as much as possible</a:t>
            </a:r>
          </a:p>
        </p:txBody>
      </p:sp>
      <p:sp>
        <p:nvSpPr>
          <p:cNvPr id="4" name="Номер слайда 3"/>
          <p:cNvSpPr>
            <a:spLocks noGrp="1"/>
          </p:cNvSpPr>
          <p:nvPr>
            <p:ph type="sldNum" sz="quarter" idx="10"/>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412341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Automation is so important for </a:t>
            </a:r>
            <a:r>
              <a:rPr lang="en-US" dirty="0" err="1" smtClean="0"/>
              <a:t>microservices</a:t>
            </a:r>
            <a:r>
              <a:rPr lang="en-US" baseline="0" dirty="0" smtClean="0"/>
              <a:t> because of amount of services and their deployment complexity</a:t>
            </a:r>
            <a:r>
              <a:rPr lang="ru-RU" baseline="0" dirty="0" smtClean="0"/>
              <a:t>.</a:t>
            </a:r>
          </a:p>
          <a:p>
            <a:r>
              <a:rPr lang="en-US" baseline="0" dirty="0" smtClean="0"/>
              <a:t>Our team uses following practices</a:t>
            </a:r>
            <a:r>
              <a:rPr lang="ru-RU" baseline="0" dirty="0" smtClean="0"/>
              <a:t>:</a:t>
            </a:r>
          </a:p>
          <a:p>
            <a:pPr marL="171450" indent="-171450">
              <a:buFontTx/>
              <a:buChar char="-"/>
            </a:pPr>
            <a:r>
              <a:rPr lang="en-US" baseline="0" dirty="0" smtClean="0"/>
              <a:t>Managing application release using CI. Jenkins always checks application can compile and pass tests. Also Jenkins helps to build and deploy final application version on integration environment to check integration</a:t>
            </a:r>
            <a:r>
              <a:rPr lang="ru-RU" baseline="0" dirty="0" smtClean="0"/>
              <a:t>.</a:t>
            </a:r>
          </a:p>
          <a:p>
            <a:pPr marL="171450" indent="-171450">
              <a:buFontTx/>
              <a:buChar char="-"/>
            </a:pPr>
            <a:r>
              <a:rPr lang="en-US" baseline="0" dirty="0" smtClean="0"/>
              <a:t>Deploy is one-button deployment</a:t>
            </a:r>
            <a:endParaRPr lang="ru-RU" baseline="0" dirty="0" smtClean="0"/>
          </a:p>
          <a:p>
            <a:pPr marL="171450" indent="-171450">
              <a:buFontTx/>
              <a:buChar char="-"/>
            </a:pPr>
            <a:r>
              <a:rPr lang="en-US" baseline="0" dirty="0" smtClean="0"/>
              <a:t>Database structures are created and changed evolutionary, according to demands of currently deployed application</a:t>
            </a:r>
            <a:r>
              <a:rPr lang="ru-RU" baseline="0" dirty="0" smtClean="0"/>
              <a:t>. </a:t>
            </a:r>
            <a:r>
              <a:rPr lang="en-US" baseline="0" dirty="0" smtClean="0"/>
              <a:t>Each time, during deploy, new portion of scripts (we are using such tool as </a:t>
            </a:r>
            <a:r>
              <a:rPr lang="en-US" baseline="0" dirty="0" err="1" smtClean="0"/>
              <a:t>liquibase</a:t>
            </a:r>
            <a:r>
              <a:rPr lang="en-US" baseline="0" dirty="0" smtClean="0"/>
              <a:t>) runs over database</a:t>
            </a:r>
            <a:r>
              <a:rPr lang="ru-RU" baseline="0" dirty="0" smtClean="0"/>
              <a:t>.</a:t>
            </a:r>
          </a:p>
          <a:p>
            <a:pPr marL="171450" indent="-171450">
              <a:buFontTx/>
              <a:buChar char="-"/>
            </a:pPr>
            <a:r>
              <a:rPr lang="en-US" baseline="0" dirty="0" smtClean="0"/>
              <a:t>But already existing data in database should be migrated too. We need to adapt them to??? changed database tables – and we write either </a:t>
            </a:r>
            <a:r>
              <a:rPr lang="en-US" baseline="0" dirty="0" err="1" smtClean="0"/>
              <a:t>liquibase</a:t>
            </a:r>
            <a:r>
              <a:rPr lang="en-US" baseline="0" dirty="0" smtClean="0"/>
              <a:t> scripts to do data migration or separate run-and-throw-away java tool</a:t>
            </a:r>
            <a:endParaRPr lang="ru-RU" baseline="0" dirty="0" smtClean="0"/>
          </a:p>
          <a:p>
            <a:pPr marL="171450" indent="-171450">
              <a:buFontTx/>
              <a:buChar char="-"/>
            </a:pPr>
            <a:r>
              <a:rPr lang="en-US" baseline="0" dirty="0" smtClean="0"/>
              <a:t>These scripts are executed during deployment procedure (so it is still one-button deploy)</a:t>
            </a:r>
          </a:p>
          <a:p>
            <a:pPr marL="171450" indent="-171450">
              <a:buFontTx/>
              <a:buChar char="-"/>
            </a:pPr>
            <a:r>
              <a:rPr lang="en-US" baseline="0" dirty="0" smtClean="0"/>
              <a:t>Deployment is automated to first check current snapshot version to be passing </a:t>
            </a:r>
            <a:r>
              <a:rPr lang="en-US" baseline="0" dirty="0" err="1" smtClean="0"/>
              <a:t>dev</a:t>
            </a:r>
            <a:r>
              <a:rPr lang="en-US" baseline="0" dirty="0" smtClean="0"/>
              <a:t> smoke tests (unit / integration tests), then to release application</a:t>
            </a:r>
            <a:endParaRPr lang="ru-RU" baseline="0" dirty="0" smtClean="0"/>
          </a:p>
          <a:p>
            <a:pPr marL="171450" indent="-171450">
              <a:buFontTx/>
              <a:buChar char="-"/>
            </a:pPr>
            <a:r>
              <a:rPr lang="en-US" baseline="0" dirty="0" smtClean="0"/>
              <a:t>Infrastructure setup (installing java version, application server, even the Operating system itself) is automated with help of chef scripts</a:t>
            </a:r>
          </a:p>
          <a:p>
            <a:pPr marL="171450" indent="-171450">
              <a:buFontTx/>
              <a:buChar char="-"/>
            </a:pPr>
            <a:r>
              <a:rPr lang="en-US" baseline="0" dirty="0" smtClean="0"/>
              <a:t>Last part – installed application is verified using automated user acceptance testing</a:t>
            </a:r>
          </a:p>
          <a:p>
            <a:pPr marL="0" indent="0">
              <a:buFontTx/>
              <a:buNone/>
            </a:pPr>
            <a:r>
              <a:rPr lang="en-US" baseline="0" dirty="0" smtClean="0"/>
              <a:t>Frankly speaking, not every step from workflow is fully covered (like acceptance tests cover not all applications), but we are working on 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428624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we took a look at product control decentralization when separate teams</a:t>
            </a:r>
            <a:r>
              <a:rPr lang="en-US" baseline="0" dirty="0" smtClean="0"/>
              <a:t> work on separate parts</a:t>
            </a:r>
          </a:p>
          <a:p>
            <a:r>
              <a:rPr lang="en-US" baseline="0" dirty="0" smtClean="0"/>
              <a:t>Next we will take a look at another kind of decentralization, this time it would be decentralization of data</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20109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Each </a:t>
            </a:r>
            <a:r>
              <a:rPr lang="en-US" dirty="0" err="1" smtClean="0"/>
              <a:t>microservice</a:t>
            </a:r>
            <a:r>
              <a:rPr lang="en-US" dirty="0" smtClean="0"/>
              <a:t> can use its own storage</a:t>
            </a:r>
            <a:r>
              <a:rPr lang="en-US" baseline="0" dirty="0" smtClean="0"/>
              <a:t> and own kind of storage, the one that fits </a:t>
            </a:r>
            <a:r>
              <a:rPr lang="en-US" baseline="0" dirty="0" err="1" smtClean="0"/>
              <a:t>microservice</a:t>
            </a:r>
            <a:r>
              <a:rPr lang="en-US" baseline="0" dirty="0" smtClean="0"/>
              <a:t> needs better.</a:t>
            </a:r>
          </a:p>
          <a:p>
            <a:r>
              <a:rPr lang="en-US" baseline="0" dirty="0" smtClean="0"/>
              <a:t>Also the thing called as Polyglot Persistence is welcomed. With polyglot persistence different parts of information is distributed between separate databases. </a:t>
            </a:r>
          </a:p>
          <a:p>
            <a:r>
              <a:rPr lang="en-US" baseline="0" dirty="0" smtClean="0"/>
              <a:t>In our case, author articles (which are complex documents) are stored in object storage (</a:t>
            </a:r>
            <a:r>
              <a:rPr lang="en-US" baseline="0" dirty="0" err="1" smtClean="0"/>
              <a:t>MongoDB</a:t>
            </a:r>
            <a:r>
              <a:rPr lang="en-US" baseline="0" dirty="0" smtClean="0"/>
              <a:t>) and orders we store in transactional relational storage (</a:t>
            </a:r>
            <a:r>
              <a:rPr lang="en-US" baseline="0" dirty="0" err="1" smtClean="0"/>
              <a:t>PostgreSQL</a:t>
            </a:r>
            <a:r>
              <a:rPr lang="en-US" baseline="0" dirty="0" smtClean="0"/>
              <a:t>) which is better suited for transactions and reporting</a:t>
            </a:r>
            <a:r>
              <a:rPr lang="ru-RU" baseline="0" dirty="0" smtClean="0"/>
              <a:t>.</a:t>
            </a:r>
            <a:endParaRPr lang="en-US" baseline="0" dirty="0" smtClean="0"/>
          </a:p>
          <a:p>
            <a:r>
              <a:rPr lang="en-US" baseline="0" dirty="0" smtClean="0"/>
              <a:t>The most important concept, shown on this slide – client of </a:t>
            </a:r>
            <a:r>
              <a:rPr lang="en-US" baseline="0" dirty="0" err="1" smtClean="0"/>
              <a:t>microservice</a:t>
            </a:r>
            <a:r>
              <a:rPr lang="en-US" baseline="0" dirty="0" smtClean="0"/>
              <a:t> never gets access to database directly. Instead it uses API exposed by </a:t>
            </a:r>
            <a:r>
              <a:rPr lang="en-US" baseline="0" dirty="0" err="1" smtClean="0"/>
              <a:t>microservice</a:t>
            </a:r>
            <a:r>
              <a:rPr lang="en-US" baseline="0" dirty="0" smtClean="0"/>
              <a:t> (most often it is REST).</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8</a:t>
            </a:fld>
            <a:endParaRPr lang="en-US"/>
          </a:p>
        </p:txBody>
      </p:sp>
    </p:spTree>
    <p:extLst>
      <p:ext uri="{BB962C8B-B14F-4D97-AF65-F5344CB8AC3E}">
        <p14:creationId xmlns:p14="http://schemas.microsoft.com/office/powerpoint/2010/main" val="390128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we took a look at data decentralization and now can ask the question “How</a:t>
            </a:r>
            <a:r>
              <a:rPr lang="en-US" baseline="0" dirty="0" smtClean="0"/>
              <a:t> do services interact with each other?</a:t>
            </a:r>
            <a:r>
              <a:rPr lang="en-US" dirty="0" smtClean="0"/>
              <a:t>”</a:t>
            </a:r>
          </a:p>
        </p:txBody>
      </p:sp>
      <p:sp>
        <p:nvSpPr>
          <p:cNvPr id="4" name="Номер слайда 3"/>
          <p:cNvSpPr>
            <a:spLocks noGrp="1"/>
          </p:cNvSpPr>
          <p:nvPr>
            <p:ph type="sldNum" sz="quarter" idx="10"/>
          </p:nvPr>
        </p:nvSpPr>
        <p:spPr/>
        <p:txBody>
          <a:bodyPr/>
          <a:lstStyle/>
          <a:p>
            <a:fld id="{7AE90029-A909-AD4E-9775-A0D64990AD22}" type="slidenum">
              <a:rPr lang="en-US" smtClean="0"/>
              <a:pPr/>
              <a:t>9</a:t>
            </a:fld>
            <a:endParaRPr lang="en-US"/>
          </a:p>
        </p:txBody>
      </p:sp>
    </p:spTree>
    <p:extLst>
      <p:ext uri="{BB962C8B-B14F-4D97-AF65-F5344CB8AC3E}">
        <p14:creationId xmlns:p14="http://schemas.microsoft.com/office/powerpoint/2010/main" val="2386542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In general, protocol</a:t>
            </a:r>
            <a:r>
              <a:rPr lang="en-US" baseline="0" dirty="0" smtClean="0"/>
              <a:t> of interaction can be any, but most popular are:</a:t>
            </a:r>
          </a:p>
          <a:p>
            <a:pPr marL="171450" indent="-171450">
              <a:buFontTx/>
              <a:buChar char="-"/>
            </a:pPr>
            <a:r>
              <a:rPr lang="en-US" baseline="0" dirty="0" smtClean="0"/>
              <a:t>Exposing REST API</a:t>
            </a:r>
          </a:p>
          <a:p>
            <a:pPr marL="171450" indent="-171450">
              <a:buFontTx/>
              <a:buChar char="-"/>
            </a:pPr>
            <a:r>
              <a:rPr lang="en-US" baseline="0" dirty="0" smtClean="0"/>
              <a:t>Exchanging asynchronous messages (in case of java it will be </a:t>
            </a:r>
            <a:r>
              <a:rPr lang="en-US" baseline="0" dirty="0" err="1" smtClean="0"/>
              <a:t>jms</a:t>
            </a:r>
            <a:r>
              <a:rPr lang="en-US" baseline="0" dirty="0" smtClean="0"/>
              <a:t>)</a:t>
            </a:r>
          </a:p>
          <a:p>
            <a:pPr marL="0" indent="0">
              <a:buFontTx/>
              <a:buNone/>
            </a:pPr>
            <a:r>
              <a:rPr lang="en-US" baseline="0" dirty="0" smtClean="0"/>
              <a:t>The most important point is that interaction protocol should be well documented.</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ru-RU" baseline="0" dirty="0" smtClean="0"/>
              <a:t>Также важное правило при проектировании РЕСТ АПИ – состояние клиента (сессии) не хранятся на сервере. Каждый вызов РЕСТ сервиса самодостаточен и может быть перенаправлен на совсем другой сервер чем предыдущий вызов. Таким образом </a:t>
            </a:r>
            <a:r>
              <a:rPr lang="ru-RU" baseline="0" dirty="0" err="1" smtClean="0"/>
              <a:t>микросервисы</a:t>
            </a:r>
            <a:r>
              <a:rPr lang="ru-RU" baseline="0" dirty="0" smtClean="0"/>
              <a:t> позволяют горизонтально масштабироваться</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10</a:t>
            </a:fld>
            <a:endParaRPr lang="en-US"/>
          </a:p>
        </p:txBody>
      </p:sp>
    </p:spTree>
    <p:extLst>
      <p:ext uri="{BB962C8B-B14F-4D97-AF65-F5344CB8AC3E}">
        <p14:creationId xmlns:p14="http://schemas.microsoft.com/office/powerpoint/2010/main" val="1785047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474662" y="1417374"/>
            <a:ext cx="5588002"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493551" y="2879525"/>
            <a:ext cx="2625014" cy="277768"/>
          </a:xfrm>
          <a:prstGeom prst="rect">
            <a:avLst/>
          </a:prstGeom>
          <a:solidFill>
            <a:srgbClr val="88C341"/>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1714765" y="504828"/>
            <a:ext cx="1058693"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1554816"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marL="557199" indent="-214308">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270273" y="1079898"/>
            <a:ext cx="2857938"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299" marR="0" lvl="0" indent="-130299" algn="l" defTabSz="342891" rtl="0" eaLnBrk="1" fontAlgn="auto" latinLnBrk="0" hangingPunct="1">
              <a:lnSpc>
                <a:spcPts val="1800"/>
              </a:lnSpc>
              <a:spcBef>
                <a:spcPts val="0"/>
              </a:spcBef>
              <a:spcAft>
                <a:spcPts val="1051"/>
              </a:spcAft>
              <a:buClr>
                <a:schemeClr val="accent2"/>
              </a:buClr>
              <a:buSzTx/>
              <a:buFont typeface="Arial"/>
              <a:buChar char="•"/>
              <a:tabLst/>
              <a:defRPr/>
            </a:pPr>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347664" y="1073150"/>
            <a:ext cx="2070497" cy="377026"/>
          </a:xfrm>
          <a:prstGeom prst="rect">
            <a:avLst/>
          </a:prstGeom>
          <a:solidFill>
            <a:srgbClr val="88C341"/>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674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3"/>
            <a:ext cx="6858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solidFill>
                <a:prstClr val="white"/>
              </a:solidFill>
            </a:endParaRPr>
          </a:p>
        </p:txBody>
      </p:sp>
      <p:sp>
        <p:nvSpPr>
          <p:cNvPr id="13" name="Title Placeholder 1"/>
          <p:cNvSpPr>
            <a:spLocks noGrp="1"/>
          </p:cNvSpPr>
          <p:nvPr>
            <p:ph type="title" hasCustomPrompt="1"/>
          </p:nvPr>
        </p:nvSpPr>
        <p:spPr>
          <a:xfrm>
            <a:off x="1356554" y="89634"/>
            <a:ext cx="4843467"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250951"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6858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3697703" y="1321138"/>
            <a:ext cx="2880359" cy="2425365"/>
          </a:xfrm>
          <a:prstGeom prst="rect">
            <a:avLst/>
          </a:prstGeom>
        </p:spPr>
        <p:txBody>
          <a:bodyPr vert="horz" lIns="68580" tIns="34290" rIns="68580" bIns="34290" rtlCol="0">
            <a:noAutofit/>
          </a:bodyPr>
          <a:lstStyle>
            <a:lvl1pPr marL="173038" indent="-173038">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272655" y="1321135"/>
            <a:ext cx="2940844"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313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192975" y="152004"/>
            <a:ext cx="927166"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3742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43246" y="170914"/>
            <a:ext cx="6253127"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Tree>
    <p:extLst>
      <p:ext uri="{BB962C8B-B14F-4D97-AF65-F5344CB8AC3E}">
        <p14:creationId xmlns:p14="http://schemas.microsoft.com/office/powerpoint/2010/main" val="252858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
        <p:nvSpPr>
          <p:cNvPr id="12"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025" y="-11545"/>
            <a:ext cx="5173579" cy="5173578"/>
          </a:xfrm>
          <a:prstGeom prst="rect">
            <a:avLst/>
          </a:prstGeom>
        </p:spPr>
      </p:pic>
      <p:pic>
        <p:nvPicPr>
          <p:cNvPr id="16" name="Picture Placeholder 6" descr="Pattern_ppt.jpg"/>
          <p:cNvPicPr>
            <a:picLocks noChangeAspect="1"/>
          </p:cNvPicPr>
          <p:nvPr userDrawn="1"/>
        </p:nvPicPr>
        <p:blipFill rotWithShape="1">
          <a:blip r:embed="rId2">
            <a:extLst>
              <a:ext uri="{28A0092B-C50C-407E-A947-70E740481C1C}">
                <a14:useLocalDpi xmlns:a14="http://schemas.microsoft.com/office/drawing/2010/main" val="0"/>
              </a:ext>
            </a:extLst>
          </a:blip>
          <a:srcRect r="66102"/>
          <a:stretch/>
        </p:blipFill>
        <p:spPr>
          <a:xfrm>
            <a:off x="5143502" y="-11545"/>
            <a:ext cx="1753720" cy="5173578"/>
          </a:xfrm>
          <a:prstGeom prst="rect">
            <a:avLst/>
          </a:prstGeom>
        </p:spPr>
      </p:pic>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6858000" cy="5143500"/>
          </a:xfrm>
          <a:prstGeom prst="rect">
            <a:avLst/>
          </a:prstGeom>
          <a:solidFill>
            <a:srgbClr val="88C34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469900" y="2398060"/>
            <a:ext cx="5680871"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spTree>
    <p:extLst>
      <p:ext uri="{BB962C8B-B14F-4D97-AF65-F5344CB8AC3E}">
        <p14:creationId xmlns:p14="http://schemas.microsoft.com/office/powerpoint/2010/main" val="205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6858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473870" y="1556686"/>
            <a:ext cx="5182791" cy="1078757"/>
          </a:xfrm>
          <a:prstGeom prst="rect">
            <a:avLst/>
          </a:prstGeom>
        </p:spPr>
        <p:txBody>
          <a:bodyPr lIns="68580" tIns="34290" rIns="68580" bIns="34290">
            <a:spAutoFit/>
          </a:bodyPr>
          <a:lstStyle>
            <a:lvl1pPr marL="0" indent="0">
              <a:lnSpc>
                <a:spcPct val="80000"/>
              </a:lnSpc>
              <a:spcBef>
                <a:spcPts val="0"/>
              </a:spcBef>
              <a:buNone/>
              <a:defRPr sz="4100" spc="-151">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495301" y="3340103"/>
            <a:ext cx="4866085"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accent4"/>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147325"/>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313612" y="987552"/>
            <a:ext cx="1489831" cy="264688"/>
          </a:xfrm>
          <a:prstGeom prst="rect">
            <a:avLst/>
          </a:prstGeom>
          <a:solidFill>
            <a:srgbClr val="88C341"/>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228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4572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6858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54496" cy="3383280"/>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solidFill>
                  <a:schemeClr val="tx1"/>
                </a:solidFill>
              </a:defRPr>
            </a:lvl1pPr>
            <a:lvl2pPr marL="557199" indent="-21430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4356" y="1079898"/>
            <a:ext cx="6249555" cy="3167063"/>
          </a:xfrm>
          <a:prstGeom prst="rect">
            <a:avLst/>
          </a:prstGeom>
        </p:spPr>
        <p:txBody>
          <a:bodyPr lIns="68580" tIns="34290" rIns="68580" bIns="34290">
            <a:noAutofit/>
          </a:bodyPr>
          <a:lstStyle>
            <a:lvl1pPr marL="342891" indent="-342891">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 y="4856480"/>
            <a:ext cx="6866405"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p>
        </p:txBody>
      </p:sp>
      <p:sp>
        <p:nvSpPr>
          <p:cNvPr id="3" name="TextBox 2"/>
          <p:cNvSpPr txBox="1"/>
          <p:nvPr userDrawn="1"/>
        </p:nvSpPr>
        <p:spPr>
          <a:xfrm>
            <a:off x="5565835" y="4900041"/>
            <a:ext cx="1120140" cy="192362"/>
          </a:xfrm>
          <a:prstGeom prst="rect">
            <a:avLst/>
          </a:prstGeom>
          <a:noFill/>
        </p:spPr>
        <p:txBody>
          <a:bodyPr wrap="square" lIns="68580" tIns="34291" rIns="68580" bIns="34291"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1195639" y="4926579"/>
            <a:ext cx="1737360" cy="161585"/>
          </a:xfrm>
          <a:prstGeom prst="rect">
            <a:avLst/>
          </a:prstGeom>
          <a:noFill/>
        </p:spPr>
        <p:txBody>
          <a:bodyPr wrap="square" lIns="68580" tIns="34291" rIns="68580" bIns="34291"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6099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174169" y="4931436"/>
            <a:ext cx="357188" cy="169417"/>
          </a:xfrm>
          <a:prstGeom prst="rect">
            <a:avLst/>
          </a:prstGeom>
        </p:spPr>
      </p:pic>
      <p:pic>
        <p:nvPicPr>
          <p:cNvPr id="9" name="Picture 8" descr="IT-week-logos_IT-week-knockout.eps"/>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683474" y="4919113"/>
            <a:ext cx="365136" cy="154022"/>
          </a:xfrm>
          <a:prstGeom prst="rect">
            <a:avLst/>
          </a:prstGeom>
        </p:spPr>
      </p:pic>
      <p:cxnSp>
        <p:nvCxnSpPr>
          <p:cNvPr id="10" name="Straight Connector 9"/>
          <p:cNvCxnSpPr/>
          <p:nvPr userDrawn="1"/>
        </p:nvCxnSpPr>
        <p:spPr>
          <a:xfrm>
            <a:off x="11433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61" r:id="rId6"/>
    <p:sldLayoutId id="2147483711" r:id="rId7"/>
    <p:sldLayoutId id="2147483749"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iming>
    <p:tnLst>
      <p:par>
        <p:cTn id="1" dur="indefinite" restart="never" nodeType="tmRoot"/>
      </p:par>
    </p:tnLst>
  </p:timing>
  <p:txStyles>
    <p:titleStyle>
      <a:lvl1pPr algn="ctr" defTabSz="342891"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1"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8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5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1" rtl="0" eaLnBrk="1" latinLnBrk="0" hangingPunct="1">
        <a:defRPr sz="1400" kern="1200">
          <a:solidFill>
            <a:schemeClr val="tx1"/>
          </a:solidFill>
          <a:latin typeface="+mn-lt"/>
          <a:ea typeface="+mn-ea"/>
          <a:cs typeface="+mn-cs"/>
        </a:defRPr>
      </a:lvl1pPr>
      <a:lvl2pPr marL="342891" algn="l" defTabSz="342891" rtl="0" eaLnBrk="1" latinLnBrk="0" hangingPunct="1">
        <a:defRPr sz="1400" kern="1200">
          <a:solidFill>
            <a:schemeClr val="tx1"/>
          </a:solidFill>
          <a:latin typeface="+mn-lt"/>
          <a:ea typeface="+mn-ea"/>
          <a:cs typeface="+mn-cs"/>
        </a:defRPr>
      </a:lvl2pPr>
      <a:lvl3pPr marL="685783" algn="l" defTabSz="342891" rtl="0" eaLnBrk="1" latinLnBrk="0" hangingPunct="1">
        <a:defRPr sz="1400" kern="1200">
          <a:solidFill>
            <a:schemeClr val="tx1"/>
          </a:solidFill>
          <a:latin typeface="+mn-lt"/>
          <a:ea typeface="+mn-ea"/>
          <a:cs typeface="+mn-cs"/>
        </a:defRPr>
      </a:lvl3pPr>
      <a:lvl4pPr marL="1028674" algn="l" defTabSz="342891" rtl="0" eaLnBrk="1" latinLnBrk="0" hangingPunct="1">
        <a:defRPr sz="1400" kern="1200">
          <a:solidFill>
            <a:schemeClr val="tx1"/>
          </a:solidFill>
          <a:latin typeface="+mn-lt"/>
          <a:ea typeface="+mn-ea"/>
          <a:cs typeface="+mn-cs"/>
        </a:defRPr>
      </a:lvl4pPr>
      <a:lvl5pPr marL="1371566" algn="l" defTabSz="342891" rtl="0" eaLnBrk="1" latinLnBrk="0" hangingPunct="1">
        <a:defRPr sz="1400" kern="1200">
          <a:solidFill>
            <a:schemeClr val="tx1"/>
          </a:solidFill>
          <a:latin typeface="+mn-lt"/>
          <a:ea typeface="+mn-ea"/>
          <a:cs typeface="+mn-cs"/>
        </a:defRPr>
      </a:lvl5pPr>
      <a:lvl6pPr marL="1714457" algn="l" defTabSz="342891" rtl="0" eaLnBrk="1" latinLnBrk="0" hangingPunct="1">
        <a:defRPr sz="1400" kern="1200">
          <a:solidFill>
            <a:schemeClr val="tx1"/>
          </a:solidFill>
          <a:latin typeface="+mn-lt"/>
          <a:ea typeface="+mn-ea"/>
          <a:cs typeface="+mn-cs"/>
        </a:defRPr>
      </a:lvl6pPr>
      <a:lvl7pPr marL="2057349" algn="l" defTabSz="342891" rtl="0" eaLnBrk="1" latinLnBrk="0" hangingPunct="1">
        <a:defRPr sz="1400" kern="1200">
          <a:solidFill>
            <a:schemeClr val="tx1"/>
          </a:solidFill>
          <a:latin typeface="+mn-lt"/>
          <a:ea typeface="+mn-ea"/>
          <a:cs typeface="+mn-cs"/>
        </a:defRPr>
      </a:lvl7pPr>
      <a:lvl8pPr marL="2400240" algn="l" defTabSz="342891" rtl="0" eaLnBrk="1" latinLnBrk="0" hangingPunct="1">
        <a:defRPr sz="1400" kern="1200">
          <a:solidFill>
            <a:schemeClr val="tx1"/>
          </a:solidFill>
          <a:latin typeface="+mn-lt"/>
          <a:ea typeface="+mn-ea"/>
          <a:cs typeface="+mn-cs"/>
        </a:defRPr>
      </a:lvl8pPr>
      <a:lvl9pPr marL="2743131" algn="l" defTabSz="342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34055" cy="4867564"/>
          </a:xfrm>
          <a:prstGeom prst="rect">
            <a:avLst/>
          </a:prstGeom>
        </p:spPr>
      </p:pic>
      <p:sp>
        <p:nvSpPr>
          <p:cNvPr id="3" name="Text Placeholder 2"/>
          <p:cNvSpPr>
            <a:spLocks noGrp="1"/>
          </p:cNvSpPr>
          <p:nvPr>
            <p:ph type="body" sz="quarter" idx="15"/>
          </p:nvPr>
        </p:nvSpPr>
        <p:spPr>
          <a:xfrm>
            <a:off x="3644326" y="1087922"/>
            <a:ext cx="4214523" cy="1260730"/>
          </a:xfrm>
        </p:spPr>
        <p:txBody>
          <a:bodyPr/>
          <a:lstStyle/>
          <a:p>
            <a:r>
              <a:rPr lang="en-US" sz="3200" dirty="0" err="1" smtClean="0"/>
              <a:t>Microservices</a:t>
            </a:r>
            <a:endParaRPr lang="en-US" sz="3200" dirty="0" smtClean="0"/>
          </a:p>
          <a:p>
            <a:r>
              <a:rPr lang="en-US" sz="3200" dirty="0" smtClean="0"/>
              <a:t>On</a:t>
            </a:r>
          </a:p>
          <a:p>
            <a:r>
              <a:rPr lang="en-US" sz="3200" dirty="0" smtClean="0"/>
              <a:t>Practice</a:t>
            </a:r>
            <a:endParaRPr lang="en-US" sz="3200" dirty="0"/>
          </a:p>
        </p:txBody>
      </p:sp>
      <p:sp>
        <p:nvSpPr>
          <p:cNvPr id="4" name="Text Placeholder 3"/>
          <p:cNvSpPr>
            <a:spLocks noGrp="1"/>
          </p:cNvSpPr>
          <p:nvPr>
            <p:ph type="body" sz="quarter" idx="16"/>
          </p:nvPr>
        </p:nvSpPr>
        <p:spPr>
          <a:xfrm>
            <a:off x="3708747" y="2587161"/>
            <a:ext cx="4085679" cy="284693"/>
          </a:xfrm>
        </p:spPr>
        <p:txBody>
          <a:bodyPr/>
          <a:lstStyle/>
          <a:p>
            <a:r>
              <a:rPr lang="en-US" dirty="0" smtClean="0"/>
              <a:t>VITALI KVIATKOUSKI</a:t>
            </a:r>
            <a:endParaRPr lang="en-US" dirty="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Interaction</a:t>
            </a:r>
            <a:endParaRPr lang="en-US" dirty="0"/>
          </a:p>
        </p:txBody>
      </p:sp>
      <p:sp>
        <p:nvSpPr>
          <p:cNvPr id="2" name="Прямоугольник 1"/>
          <p:cNvSpPr/>
          <p:nvPr/>
        </p:nvSpPr>
        <p:spPr>
          <a:xfrm>
            <a:off x="264695" y="699516"/>
            <a:ext cx="6593305" cy="3693319"/>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000" b="1" dirty="0" smtClean="0"/>
              <a:t> Protocols</a:t>
            </a:r>
            <a:endParaRPr lang="en-US" sz="2000" b="1" dirty="0"/>
          </a:p>
          <a:p>
            <a:pPr lvl="1">
              <a:lnSpc>
                <a:spcPct val="150000"/>
              </a:lnSpc>
              <a:buClr>
                <a:schemeClr val="accent3">
                  <a:lumMod val="75000"/>
                </a:schemeClr>
              </a:buClr>
              <a:buFont typeface="Arial" pitchFamily="34" charset="0"/>
              <a:buChar char="•"/>
            </a:pPr>
            <a:r>
              <a:rPr lang="en-US" sz="2000" b="1" dirty="0" smtClean="0"/>
              <a:t> Documentation </a:t>
            </a:r>
            <a:r>
              <a:rPr lang="en-US" sz="2000" b="1" dirty="0"/>
              <a:t>(must have)</a:t>
            </a:r>
          </a:p>
          <a:p>
            <a:pPr lvl="1">
              <a:lnSpc>
                <a:spcPct val="150000"/>
              </a:lnSpc>
              <a:buClr>
                <a:schemeClr val="accent3">
                  <a:lumMod val="75000"/>
                </a:schemeClr>
              </a:buClr>
              <a:buFont typeface="Arial" pitchFamily="34" charset="0"/>
              <a:buChar char="•"/>
            </a:pPr>
            <a:r>
              <a:rPr lang="en-US" sz="2000" b="1" dirty="0" smtClean="0"/>
              <a:t> Standardization (protocols / </a:t>
            </a:r>
            <a:r>
              <a:rPr lang="en-US" sz="2000" b="1" dirty="0"/>
              <a:t>formats to use)</a:t>
            </a:r>
          </a:p>
          <a:p>
            <a:pPr lvl="2">
              <a:lnSpc>
                <a:spcPct val="150000"/>
              </a:lnSpc>
              <a:buClr>
                <a:schemeClr val="accent3">
                  <a:lumMod val="75000"/>
                </a:schemeClr>
              </a:buClr>
              <a:buFont typeface="Arial" pitchFamily="34" charset="0"/>
              <a:buChar char="•"/>
            </a:pPr>
            <a:r>
              <a:rPr lang="en-US" sz="1800" dirty="0" smtClean="0"/>
              <a:t> REST/JMS </a:t>
            </a:r>
            <a:r>
              <a:rPr lang="en-US" sz="1800" dirty="0"/>
              <a:t>with JSON as format</a:t>
            </a:r>
          </a:p>
          <a:p>
            <a:pPr lvl="1">
              <a:lnSpc>
                <a:spcPct val="150000"/>
              </a:lnSpc>
              <a:buClr>
                <a:schemeClr val="accent3">
                  <a:lumMod val="75000"/>
                </a:schemeClr>
              </a:buClr>
              <a:buFont typeface="Arial" pitchFamily="34" charset="0"/>
              <a:buChar char="•"/>
            </a:pPr>
            <a:r>
              <a:rPr lang="en-US" sz="1800" dirty="0" smtClean="0"/>
              <a:t> Client </a:t>
            </a:r>
            <a:r>
              <a:rPr lang="en-US" sz="1800" dirty="0"/>
              <a:t>Libs</a:t>
            </a:r>
          </a:p>
          <a:p>
            <a:pPr>
              <a:lnSpc>
                <a:spcPct val="150000"/>
              </a:lnSpc>
              <a:buClr>
                <a:schemeClr val="accent3">
                  <a:lumMod val="75000"/>
                </a:schemeClr>
              </a:buClr>
              <a:buFont typeface="Arial" pitchFamily="34" charset="0"/>
              <a:buChar char="•"/>
            </a:pPr>
            <a:r>
              <a:rPr lang="en-US" sz="2000" b="1" dirty="0" smtClean="0"/>
              <a:t> Sync</a:t>
            </a:r>
            <a:endParaRPr lang="en-US" sz="2000" b="1" dirty="0"/>
          </a:p>
          <a:p>
            <a:pPr>
              <a:lnSpc>
                <a:spcPct val="150000"/>
              </a:lnSpc>
              <a:buClr>
                <a:schemeClr val="accent3">
                  <a:lumMod val="75000"/>
                </a:schemeClr>
              </a:buClr>
              <a:buFont typeface="Arial" pitchFamily="34" charset="0"/>
              <a:buChar char="•"/>
            </a:pPr>
            <a:r>
              <a:rPr lang="en-US" sz="2000" b="1" dirty="0" smtClean="0"/>
              <a:t> </a:t>
            </a:r>
            <a:r>
              <a:rPr lang="en-US" sz="2000" b="1" dirty="0" err="1" smtClean="0"/>
              <a:t>Async</a:t>
            </a:r>
            <a:endParaRPr lang="en-US" sz="2000" b="1" dirty="0"/>
          </a:p>
          <a:p>
            <a:pPr>
              <a:lnSpc>
                <a:spcPct val="150000"/>
              </a:lnSpc>
              <a:buClr>
                <a:schemeClr val="accent3">
                  <a:lumMod val="75000"/>
                </a:schemeClr>
              </a:buClr>
              <a:buFont typeface="Arial" pitchFamily="34" charset="0"/>
              <a:buChar char="•"/>
            </a:pPr>
            <a:r>
              <a:rPr lang="en-US" sz="2000" b="1" dirty="0" smtClean="0"/>
              <a:t> Failures</a:t>
            </a:r>
            <a:endParaRPr lang="ru-RU" sz="1800" dirty="0"/>
          </a:p>
        </p:txBody>
      </p:sp>
    </p:spTree>
    <p:extLst>
      <p:ext uri="{BB962C8B-B14F-4D97-AF65-F5344CB8AC3E}">
        <p14:creationId xmlns:p14="http://schemas.microsoft.com/office/powerpoint/2010/main" val="487624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bg1">
                    <a:lumMod val="75000"/>
                  </a:schemeClr>
                </a:solidFill>
              </a:rPr>
              <a:t>Services interaction</a:t>
            </a:r>
            <a:endParaRPr lang="en-US"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a:t>Interaction types</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3664304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Synchronous Interaction</a:t>
            </a:r>
            <a:endParaRPr lang="en-US" dirty="0"/>
          </a:p>
        </p:txBody>
      </p:sp>
      <p:sp>
        <p:nvSpPr>
          <p:cNvPr id="4" name="Прямоугольник 3"/>
          <p:cNvSpPr/>
          <p:nvPr/>
        </p:nvSpPr>
        <p:spPr>
          <a:xfrm>
            <a:off x="266459" y="1234738"/>
            <a:ext cx="8432800" cy="3908762"/>
          </a:xfrm>
          <a:prstGeom prst="rect">
            <a:avLst/>
          </a:prstGeom>
        </p:spPr>
        <p:txBody>
          <a:bodyPr wrap="square">
            <a:spAutoFit/>
          </a:bodyPr>
          <a:lstStyle/>
          <a:p>
            <a:pPr marL="571500" indent="-571500">
              <a:buClr>
                <a:schemeClr val="accent3">
                  <a:lumMod val="75000"/>
                </a:schemeClr>
              </a:buClr>
              <a:buFont typeface="Arial" pitchFamily="34" charset="0"/>
              <a:buChar char="•"/>
            </a:pPr>
            <a:r>
              <a:rPr lang="en-US" sz="2400" dirty="0" smtClean="0"/>
              <a:t>As </a:t>
            </a:r>
            <a:r>
              <a:rPr lang="en-US" sz="2400" dirty="0" smtClean="0"/>
              <a:t>fast as possible</a:t>
            </a:r>
          </a:p>
          <a:p>
            <a:pPr marL="914400" lvl="1" indent="-457200">
              <a:buClr>
                <a:schemeClr val="accent3">
                  <a:lumMod val="75000"/>
                </a:schemeClr>
              </a:buClr>
              <a:buFont typeface="Arial" pitchFamily="34" charset="0"/>
              <a:buChar char="•"/>
            </a:pPr>
            <a:r>
              <a:rPr lang="en-US" sz="2000" dirty="0" smtClean="0"/>
              <a:t>Everything what requires user attention</a:t>
            </a:r>
          </a:p>
          <a:p>
            <a:pPr marL="1371600" lvl="2" indent="-457200">
              <a:buClr>
                <a:schemeClr val="accent3">
                  <a:lumMod val="75000"/>
                </a:schemeClr>
              </a:buClr>
              <a:buFont typeface="Wingdings" pitchFamily="2" charset="2"/>
              <a:buChar char="ü"/>
            </a:pPr>
            <a:r>
              <a:rPr lang="en-US" sz="1800" dirty="0" smtClean="0"/>
              <a:t>otherwise </a:t>
            </a:r>
            <a:r>
              <a:rPr lang="en-US" sz="1800" dirty="0" err="1" smtClean="0"/>
              <a:t>async</a:t>
            </a:r>
            <a:endParaRPr lang="en-US" sz="1800" dirty="0" smtClean="0"/>
          </a:p>
          <a:p>
            <a:pPr marL="1371600" lvl="2" indent="-457200">
              <a:buClr>
                <a:schemeClr val="accent3">
                  <a:lumMod val="75000"/>
                </a:schemeClr>
              </a:buClr>
              <a:buFont typeface="Arial" pitchFamily="34" charset="0"/>
              <a:buChar char="•"/>
            </a:pPr>
            <a:endParaRPr lang="en-US" sz="2000" dirty="0"/>
          </a:p>
          <a:p>
            <a:pPr marL="1371600" lvl="2" indent="-457200">
              <a:buClr>
                <a:schemeClr val="accent3">
                  <a:lumMod val="75000"/>
                </a:schemeClr>
              </a:buClr>
              <a:buFont typeface="Arial" pitchFamily="34" charset="0"/>
              <a:buChar char="•"/>
            </a:pPr>
            <a:endParaRPr lang="en-US" sz="2000" dirty="0" smtClean="0"/>
          </a:p>
          <a:p>
            <a:pPr marL="1371600" lvl="2" indent="-457200">
              <a:buClr>
                <a:schemeClr val="accent3">
                  <a:lumMod val="75000"/>
                </a:schemeClr>
              </a:buClr>
              <a:buFont typeface="Arial" pitchFamily="34" charset="0"/>
              <a:buChar char="•"/>
            </a:pPr>
            <a:endParaRPr lang="en-US" sz="2000" dirty="0"/>
          </a:p>
          <a:p>
            <a:pPr marL="1371600" lvl="2" indent="-457200">
              <a:buClr>
                <a:schemeClr val="accent3">
                  <a:lumMod val="75000"/>
                </a:schemeClr>
              </a:buClr>
              <a:buFont typeface="Arial" pitchFamily="34" charset="0"/>
              <a:buChar char="•"/>
            </a:pPr>
            <a:endParaRPr lang="en-US" sz="2000" dirty="0" smtClean="0"/>
          </a:p>
          <a:p>
            <a:pPr marL="571500" indent="-571500">
              <a:buClr>
                <a:schemeClr val="accent3">
                  <a:lumMod val="75000"/>
                </a:schemeClr>
              </a:buClr>
              <a:buFont typeface="Arial" pitchFamily="34" charset="0"/>
              <a:buChar char="•"/>
            </a:pPr>
            <a:r>
              <a:rPr lang="en-US" sz="2400" dirty="0" smtClean="0"/>
              <a:t>2-3 </a:t>
            </a:r>
            <a:r>
              <a:rPr lang="en-US" sz="2400" dirty="0" err="1" smtClean="0"/>
              <a:t>secs</a:t>
            </a:r>
            <a:endParaRPr lang="en-US" sz="2400" dirty="0" smtClean="0"/>
          </a:p>
          <a:p>
            <a:pPr marL="571500" indent="-571500">
              <a:buClr>
                <a:schemeClr val="accent3">
                  <a:lumMod val="75000"/>
                </a:schemeClr>
              </a:buClr>
              <a:buFont typeface="Arial" pitchFamily="34" charset="0"/>
              <a:buChar char="•"/>
            </a:pPr>
            <a:r>
              <a:rPr lang="en-US" sz="2400" dirty="0" smtClean="0"/>
              <a:t>Use cache</a:t>
            </a:r>
            <a:endParaRPr lang="en-US" sz="2800" dirty="0" smtClean="0"/>
          </a:p>
          <a:p>
            <a:pPr marL="914400" lvl="1" indent="-457200">
              <a:buClr>
                <a:schemeClr val="accent3">
                  <a:lumMod val="75000"/>
                </a:schemeClr>
              </a:buClr>
              <a:buFont typeface="Arial" pitchFamily="34" charset="0"/>
              <a:buChar char="•"/>
            </a:pPr>
            <a:r>
              <a:rPr lang="en-US" sz="2000" dirty="0" smtClean="0"/>
              <a:t>Guava in-process cache</a:t>
            </a:r>
            <a:endParaRPr lang="en-US" sz="2000" dirty="0" smtClean="0"/>
          </a:p>
          <a:p>
            <a:pPr marL="1371600" lvl="2" indent="-457200">
              <a:buClr>
                <a:schemeClr val="accent3">
                  <a:lumMod val="75000"/>
                </a:schemeClr>
              </a:buClr>
              <a:buFont typeface="Wingdings" pitchFamily="2" charset="2"/>
              <a:buChar char="ü"/>
            </a:pPr>
            <a:r>
              <a:rPr lang="en-US" sz="1800" dirty="0" smtClean="0"/>
              <a:t>For small sized data</a:t>
            </a:r>
            <a:endParaRPr lang="ru-RU" sz="1800" dirty="0"/>
          </a:p>
          <a:p>
            <a:pPr marL="1371600" lvl="2" indent="-457200">
              <a:buFont typeface="Arial" pitchFamily="34" charset="0"/>
              <a:buChar char="•"/>
            </a:pPr>
            <a:endParaRPr lang="en-US" sz="2000" dirty="0" smtClean="0"/>
          </a:p>
        </p:txBody>
      </p:sp>
      <p:sp>
        <p:nvSpPr>
          <p:cNvPr id="5" name="Скругленный прямоугольник 4"/>
          <p:cNvSpPr/>
          <p:nvPr/>
        </p:nvSpPr>
        <p:spPr>
          <a:xfrm>
            <a:off x="1028401" y="2593853"/>
            <a:ext cx="1298778"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Storing Order</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 name="Скругленный прямоугольник 5"/>
          <p:cNvSpPr/>
          <p:nvPr/>
        </p:nvSpPr>
        <p:spPr>
          <a:xfrm>
            <a:off x="2898683" y="2566058"/>
            <a:ext cx="1584176"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Charge Money</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Скругленный прямоугольник 6"/>
          <p:cNvSpPr/>
          <p:nvPr/>
        </p:nvSpPr>
        <p:spPr>
          <a:xfrm>
            <a:off x="5138932" y="2566058"/>
            <a:ext cx="1368152" cy="69660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Create License</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 name="Прямая со стрелкой 7"/>
          <p:cNvCxnSpPr/>
          <p:nvPr/>
        </p:nvCxnSpPr>
        <p:spPr>
          <a:xfrm>
            <a:off x="2293308" y="2755591"/>
            <a:ext cx="603397" cy="136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9" name="Прямая со стрелкой 8"/>
          <p:cNvCxnSpPr/>
          <p:nvPr/>
        </p:nvCxnSpPr>
        <p:spPr>
          <a:xfrm>
            <a:off x="2329373" y="3046404"/>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0" name="TextBox 9"/>
          <p:cNvSpPr txBox="1"/>
          <p:nvPr/>
        </p:nvSpPr>
        <p:spPr>
          <a:xfrm>
            <a:off x="2328307" y="2439964"/>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1" name="Прямая со стрелкой 10"/>
          <p:cNvCxnSpPr/>
          <p:nvPr/>
        </p:nvCxnSpPr>
        <p:spPr>
          <a:xfrm flipV="1">
            <a:off x="166939" y="2769274"/>
            <a:ext cx="861462" cy="29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 name="Прямая со стрелкой 11"/>
          <p:cNvCxnSpPr/>
          <p:nvPr/>
        </p:nvCxnSpPr>
        <p:spPr>
          <a:xfrm>
            <a:off x="166939" y="3060289"/>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3" name="TextBox 12"/>
          <p:cNvSpPr txBox="1"/>
          <p:nvPr/>
        </p:nvSpPr>
        <p:spPr>
          <a:xfrm>
            <a:off x="391848" y="2412170"/>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4" name="Прямая со стрелкой 13"/>
          <p:cNvCxnSpPr/>
          <p:nvPr/>
        </p:nvCxnSpPr>
        <p:spPr>
          <a:xfrm flipV="1">
            <a:off x="4427590" y="2905796"/>
            <a:ext cx="716027" cy="7494"/>
          </a:xfrm>
          <a:prstGeom prst="straightConnector1">
            <a:avLst/>
          </a:prstGeom>
          <a:noFill/>
          <a:ln w="9525" cap="flat" cmpd="sng" algn="ctr">
            <a:solidFill>
              <a:srgbClr val="4F81BD">
                <a:shade val="95000"/>
                <a:satMod val="105000"/>
              </a:srgbClr>
            </a:solidFill>
            <a:prstDash val="dash"/>
            <a:tailEnd type="arrow"/>
          </a:ln>
          <a:effectLst/>
        </p:spPr>
      </p:cxnSp>
      <p:sp>
        <p:nvSpPr>
          <p:cNvPr id="15" name="TextBox 14"/>
          <p:cNvSpPr txBox="1"/>
          <p:nvPr/>
        </p:nvSpPr>
        <p:spPr>
          <a:xfrm>
            <a:off x="4482859" y="2474634"/>
            <a:ext cx="62549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err="1" smtClean="0">
                <a:ln>
                  <a:noFill/>
                </a:ln>
                <a:solidFill>
                  <a:sysClr val="windowText" lastClr="000000"/>
                </a:solidFill>
                <a:effectLst/>
                <a:uLnTx/>
                <a:uFillTx/>
              </a:rPr>
              <a:t>async</a:t>
            </a:r>
            <a:endParaRPr kumimoji="0" lang="ru-RU"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79422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22" name="Блок-схема: магнитный диск 21"/>
          <p:cNvSpPr/>
          <p:nvPr/>
        </p:nvSpPr>
        <p:spPr>
          <a:xfrm>
            <a:off x="5230043" y="2198204"/>
            <a:ext cx="1373957" cy="982843"/>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bg1">
                    <a:lumMod val="75000"/>
                  </a:schemeClr>
                </a:solidFill>
              </a:rPr>
              <a:t>Miscroservice</a:t>
            </a:r>
            <a:r>
              <a:rPr lang="en-US" dirty="0" smtClean="0">
                <a:solidFill>
                  <a:schemeClr val="bg1">
                    <a:lumMod val="75000"/>
                  </a:schemeClr>
                </a:solidFill>
              </a:rPr>
              <a:t> </a:t>
            </a:r>
          </a:p>
          <a:p>
            <a:pPr algn="ctr"/>
            <a:r>
              <a:rPr lang="en-US" dirty="0" smtClean="0">
                <a:solidFill>
                  <a:schemeClr val="bg1">
                    <a:lumMod val="75000"/>
                  </a:schemeClr>
                </a:solidFill>
              </a:rPr>
              <a:t>DB</a:t>
            </a:r>
            <a:endParaRPr lang="ru-RU" dirty="0">
              <a:solidFill>
                <a:schemeClr val="bg1">
                  <a:lumMod val="75000"/>
                </a:schemeClr>
              </a:solidFill>
            </a:endParaRPr>
          </a:p>
        </p:txBody>
      </p:sp>
      <p:sp>
        <p:nvSpPr>
          <p:cNvPr id="23" name="TextBox 22"/>
          <p:cNvSpPr txBox="1"/>
          <p:nvPr/>
        </p:nvSpPr>
        <p:spPr>
          <a:xfrm>
            <a:off x="2400750" y="1350688"/>
            <a:ext cx="817019"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Request</a:t>
            </a:r>
            <a:endParaRPr lang="ru-RU" dirty="0">
              <a:solidFill>
                <a:schemeClr val="accent6"/>
              </a:solidFill>
              <a:latin typeface="Trebuchet MS"/>
              <a:cs typeface="Trebuchet MS"/>
            </a:endParaRPr>
          </a:p>
        </p:txBody>
      </p:sp>
      <p:sp>
        <p:nvSpPr>
          <p:cNvPr id="24" name="TextBox 23"/>
          <p:cNvSpPr txBox="1"/>
          <p:nvPr/>
        </p:nvSpPr>
        <p:spPr>
          <a:xfrm>
            <a:off x="5004046" y="1647272"/>
            <a:ext cx="606256"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Store</a:t>
            </a:r>
            <a:endParaRPr lang="ru-RU" dirty="0">
              <a:solidFill>
                <a:schemeClr val="accent1"/>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accent1"/>
                </a:solidFill>
              </a:rPr>
              <a:t>БД </a:t>
            </a:r>
            <a:r>
              <a:rPr lang="ru-RU" sz="1600" dirty="0" smtClean="0">
                <a:solidFill>
                  <a:schemeClr val="accent1"/>
                </a:solidFill>
              </a:rPr>
              <a:t>Клиента</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a:t>
            </a:r>
            <a:r>
              <a:rPr lang="ru-RU" dirty="0" smtClean="0">
                <a:solidFill>
                  <a:schemeClr val="accent1"/>
                </a:solidFill>
                <a:latin typeface="Trebuchet MS"/>
                <a:cs typeface="Trebuchet MS"/>
              </a:rPr>
              <a:t>+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13988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Store</a:t>
            </a:r>
            <a:endParaRPr lang="ru-RU" dirty="0">
              <a:solidFill>
                <a:schemeClr val="accent6"/>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accent1"/>
                </a:solidFill>
              </a:rPr>
              <a:t>БД </a:t>
            </a:r>
            <a:r>
              <a:rPr lang="ru-RU" sz="1600" dirty="0" smtClean="0">
                <a:solidFill>
                  <a:schemeClr val="accent1"/>
                </a:solidFill>
              </a:rPr>
              <a:t>Клиента</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a:t>
            </a:r>
            <a:r>
              <a:rPr lang="ru-RU" dirty="0" smtClean="0">
                <a:solidFill>
                  <a:schemeClr val="accent1"/>
                </a:solidFill>
                <a:latin typeface="Trebuchet MS"/>
                <a:cs typeface="Trebuchet MS"/>
              </a:rPr>
              <a:t>+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902307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accent1"/>
                </a:solidFill>
              </a:rPr>
              <a:t>БД </a:t>
            </a:r>
            <a:r>
              <a:rPr lang="ru-RU" sz="1600" dirty="0" smtClean="0">
                <a:solidFill>
                  <a:schemeClr val="accent1"/>
                </a:solidFill>
              </a:rPr>
              <a:t>Клиента</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6"/>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Return request ID</a:t>
            </a:r>
            <a:endParaRPr lang="ru-RU" dirty="0">
              <a:solidFill>
                <a:schemeClr val="accent6"/>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a:t>
            </a:r>
            <a:r>
              <a:rPr lang="ru-RU" dirty="0" smtClean="0">
                <a:solidFill>
                  <a:schemeClr val="accent1"/>
                </a:solidFill>
                <a:latin typeface="Trebuchet MS"/>
                <a:cs typeface="Trebuchet MS"/>
              </a:rPr>
              <a:t>+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852775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tx1"/>
                </a:solidFill>
              </a:rPr>
              <a:t>БД </a:t>
            </a:r>
            <a:r>
              <a:rPr lang="ru-RU" sz="1600" dirty="0" smtClean="0">
                <a:solidFill>
                  <a:schemeClr val="tx1"/>
                </a:solidFill>
              </a:rPr>
              <a:t>Клиента</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Save</a:t>
            </a:r>
            <a:r>
              <a:rPr lang="ru-RU" dirty="0" smtClean="0">
                <a:solidFill>
                  <a:schemeClr val="accent6"/>
                </a:solidFill>
                <a:latin typeface="Trebuchet MS"/>
                <a:cs typeface="Trebuchet MS"/>
              </a:rPr>
              <a:t> </a:t>
            </a:r>
            <a:r>
              <a:rPr lang="ru-RU" dirty="0" smtClean="0">
                <a:solidFill>
                  <a:schemeClr val="accent6"/>
                </a:solidFill>
                <a:latin typeface="Trebuchet MS"/>
                <a:cs typeface="Trebuchet MS"/>
              </a:rPr>
              <a:t>+ </a:t>
            </a:r>
            <a:r>
              <a:rPr lang="en-US" dirty="0" smtClean="0">
                <a:solidFill>
                  <a:schemeClr val="accent6"/>
                </a:solidFill>
                <a:latin typeface="Trebuchet MS"/>
                <a:cs typeface="Trebuchet MS"/>
              </a:rPr>
              <a:t>ID</a:t>
            </a:r>
            <a:endParaRPr lang="ru-RU" dirty="0">
              <a:solidFill>
                <a:schemeClr val="accent6"/>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accent6"/>
                </a:solidFill>
                <a:latin typeface="Trebuchet MS"/>
                <a:cs typeface="Trebuchet MS"/>
              </a:rPr>
              <a:t>Request status</a:t>
            </a:r>
            <a:endParaRPr lang="ru-RU" dirty="0">
              <a:solidFill>
                <a:schemeClr val="accent6"/>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2204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6"/>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Process</a:t>
            </a:r>
            <a:endParaRPr lang="ru-RU" dirty="0">
              <a:solidFill>
                <a:schemeClr val="accent6"/>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tx1"/>
                </a:solidFill>
              </a:rPr>
              <a:t>БД </a:t>
            </a:r>
            <a:r>
              <a:rPr lang="ru-RU" sz="1600" dirty="0" smtClean="0">
                <a:solidFill>
                  <a:schemeClr val="tx1"/>
                </a:solidFill>
              </a:rPr>
              <a:t>Клиента</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a:t>
            </a:r>
            <a:r>
              <a:rPr lang="ru-RU" dirty="0" smtClean="0">
                <a:latin typeface="Trebuchet MS"/>
                <a:cs typeface="Trebuchet MS"/>
              </a:rPr>
              <a:t>+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2477966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tx1"/>
                </a:solidFill>
              </a:rPr>
              <a:t>БД </a:t>
            </a:r>
            <a:r>
              <a:rPr lang="ru-RU" sz="1600" dirty="0" smtClean="0">
                <a:solidFill>
                  <a:schemeClr val="tx1"/>
                </a:solidFill>
              </a:rPr>
              <a:t>Клиента</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a:t>
            </a:r>
            <a:r>
              <a:rPr lang="ru-RU" dirty="0" smtClean="0">
                <a:latin typeface="Trebuchet MS"/>
                <a:cs typeface="Trebuchet MS"/>
              </a:rPr>
              <a:t>+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6"/>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Update status</a:t>
            </a:r>
            <a:endParaRPr lang="ru-RU" dirty="0">
              <a:solidFill>
                <a:schemeClr val="accent6"/>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5744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Miscroservice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tx1"/>
                </a:solidFill>
              </a:rPr>
              <a:t>БД </a:t>
            </a:r>
            <a:r>
              <a:rPr lang="ru-RU" sz="1600" dirty="0" smtClean="0">
                <a:solidFill>
                  <a:schemeClr val="tx1"/>
                </a:solidFill>
              </a:rPr>
              <a:t>Клиента</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a:t>
            </a:r>
            <a:r>
              <a:rPr lang="ru-RU" dirty="0" smtClean="0">
                <a:latin typeface="Trebuchet MS"/>
                <a:cs typeface="Trebuchet MS"/>
              </a:rPr>
              <a:t>+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latin typeface="Trebuchet MS"/>
                <a:cs typeface="Trebuchet MS"/>
              </a:rPr>
              <a:t>Update status</a:t>
            </a:r>
            <a:endParaRPr lang="ru-RU" dirty="0">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6"/>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Message about completion</a:t>
            </a:r>
            <a:endParaRPr lang="ru-RU" dirty="0">
              <a:solidFill>
                <a:schemeClr val="accent6"/>
              </a:solidFill>
              <a:latin typeface="Trebuchet MS"/>
              <a:cs typeface="Trebuchet MS"/>
            </a:endParaRPr>
          </a:p>
        </p:txBody>
      </p:sp>
    </p:spTree>
    <p:extLst>
      <p:ext uri="{BB962C8B-B14F-4D97-AF65-F5344CB8AC3E}">
        <p14:creationId xmlns:p14="http://schemas.microsoft.com/office/powerpoint/2010/main" val="1007557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AGENDA</a:t>
            </a:r>
            <a:endParaRPr lang="en-US" dirty="0"/>
          </a:p>
        </p:txBody>
      </p:sp>
      <p:sp>
        <p:nvSpPr>
          <p:cNvPr id="8" name="Content Placeholder 7"/>
          <p:cNvSpPr>
            <a:spLocks noGrp="1"/>
          </p:cNvSpPr>
          <p:nvPr>
            <p:ph idx="1"/>
          </p:nvPr>
        </p:nvSpPr>
        <p:spPr>
          <a:xfrm>
            <a:off x="203201" y="868217"/>
            <a:ext cx="6520872" cy="3870038"/>
          </a:xfrm>
        </p:spPr>
        <p:txBody>
          <a:bodyPr>
            <a:noAutofit/>
          </a:bodyPr>
          <a:lstStyle/>
          <a:p>
            <a:pPr marL="285750" indent="-285750">
              <a:buClr>
                <a:schemeClr val="accent3">
                  <a:lumMod val="75000"/>
                </a:schemeClr>
              </a:buClr>
              <a:buFont typeface="Arial" pitchFamily="34" charset="0"/>
              <a:buChar char="•"/>
            </a:pPr>
            <a:r>
              <a:rPr lang="en-US" sz="1600" dirty="0" smtClean="0"/>
              <a:t>Intro</a:t>
            </a:r>
            <a:endParaRPr lang="ru-RU" sz="1600" dirty="0"/>
          </a:p>
          <a:p>
            <a:pPr marL="285750" indent="-285750">
              <a:buClr>
                <a:schemeClr val="accent3">
                  <a:lumMod val="75000"/>
                </a:schemeClr>
              </a:buClr>
              <a:buFont typeface="Arial" pitchFamily="34" charset="0"/>
              <a:buChar char="•"/>
            </a:pPr>
            <a:r>
              <a:rPr lang="en-US" sz="1600" dirty="0" smtClean="0"/>
              <a:t>Team</a:t>
            </a:r>
            <a:endParaRPr lang="ru-RU" sz="1600" dirty="0"/>
          </a:p>
          <a:p>
            <a:pPr marL="285750" indent="-285750">
              <a:buClr>
                <a:schemeClr val="accent3">
                  <a:lumMod val="75000"/>
                </a:schemeClr>
              </a:buClr>
              <a:buFont typeface="Arial" pitchFamily="34" charset="0"/>
              <a:buChar char="•"/>
            </a:pPr>
            <a:r>
              <a:rPr lang="en-US" sz="1600" dirty="0" smtClean="0"/>
              <a:t>Infrastructure</a:t>
            </a:r>
            <a:endParaRPr lang="ru-RU" sz="1600" dirty="0"/>
          </a:p>
          <a:p>
            <a:pPr marL="285750" indent="-285750">
              <a:buClr>
                <a:schemeClr val="accent3">
                  <a:lumMod val="75000"/>
                </a:schemeClr>
              </a:buClr>
              <a:buFont typeface="Arial" pitchFamily="34" charset="0"/>
              <a:buChar char="•"/>
            </a:pPr>
            <a:r>
              <a:rPr lang="en-US" sz="1600" b="1" dirty="0" err="1" smtClean="0"/>
              <a:t>Microservices</a:t>
            </a:r>
            <a:r>
              <a:rPr lang="en-US" sz="1600" b="1" dirty="0" smtClean="0"/>
              <a:t> Design</a:t>
            </a:r>
          </a:p>
          <a:p>
            <a:pPr marL="1028700" lvl="1">
              <a:lnSpc>
                <a:spcPct val="120000"/>
              </a:lnSpc>
              <a:buClr>
                <a:schemeClr val="accent3">
                  <a:lumMod val="75000"/>
                </a:schemeClr>
              </a:buClr>
              <a:buFont typeface="Arial" pitchFamily="34" charset="0"/>
              <a:buChar char="•"/>
            </a:pPr>
            <a:r>
              <a:rPr lang="en-US" sz="1600" b="1" dirty="0" smtClean="0"/>
              <a:t>Data</a:t>
            </a:r>
          </a:p>
          <a:p>
            <a:pPr marL="1028700" lvl="1">
              <a:lnSpc>
                <a:spcPct val="120000"/>
              </a:lnSpc>
              <a:buClr>
                <a:schemeClr val="accent3">
                  <a:lumMod val="75000"/>
                </a:schemeClr>
              </a:buClr>
              <a:buFont typeface="Arial" pitchFamily="34" charset="0"/>
              <a:buChar char="•"/>
            </a:pPr>
            <a:r>
              <a:rPr lang="en-US" sz="1600" b="1" dirty="0" smtClean="0"/>
              <a:t>Interaction</a:t>
            </a:r>
          </a:p>
          <a:p>
            <a:pPr marL="1428750" lvl="2">
              <a:lnSpc>
                <a:spcPct val="120000"/>
              </a:lnSpc>
              <a:buClr>
                <a:schemeClr val="accent3">
                  <a:lumMod val="75000"/>
                </a:schemeClr>
              </a:buClr>
              <a:buFont typeface="Arial" pitchFamily="34" charset="0"/>
              <a:buChar char="•"/>
            </a:pPr>
            <a:r>
              <a:rPr lang="en-US" sz="1600" b="1" dirty="0" smtClean="0"/>
              <a:t>Protocols</a:t>
            </a:r>
          </a:p>
          <a:p>
            <a:pPr marL="1428750" lvl="2">
              <a:lnSpc>
                <a:spcPct val="120000"/>
              </a:lnSpc>
              <a:buClr>
                <a:schemeClr val="accent3">
                  <a:lumMod val="75000"/>
                </a:schemeClr>
              </a:buClr>
              <a:buFont typeface="Arial" pitchFamily="34" charset="0"/>
              <a:buChar char="•"/>
            </a:pPr>
            <a:r>
              <a:rPr lang="en-US" sz="1600" b="1" dirty="0" smtClean="0"/>
              <a:t>Sync/</a:t>
            </a:r>
            <a:r>
              <a:rPr lang="en-US" sz="1600" b="1" dirty="0" err="1" smtClean="0"/>
              <a:t>Async</a:t>
            </a:r>
            <a:endParaRPr lang="en-US" sz="1600" b="1" dirty="0" smtClean="0"/>
          </a:p>
          <a:p>
            <a:pPr marL="1428750" lvl="2">
              <a:lnSpc>
                <a:spcPct val="120000"/>
              </a:lnSpc>
              <a:buClr>
                <a:schemeClr val="accent3">
                  <a:lumMod val="75000"/>
                </a:schemeClr>
              </a:buClr>
              <a:buFont typeface="Arial" pitchFamily="34" charset="0"/>
              <a:buChar char="•"/>
            </a:pPr>
            <a:r>
              <a:rPr lang="en-US" sz="1600" b="1" dirty="0" smtClean="0"/>
              <a:t>Failures</a:t>
            </a:r>
          </a:p>
          <a:p>
            <a:pPr marL="1028700" lvl="1">
              <a:lnSpc>
                <a:spcPct val="120000"/>
              </a:lnSpc>
              <a:buClr>
                <a:schemeClr val="accent3">
                  <a:lumMod val="75000"/>
                </a:schemeClr>
              </a:buClr>
              <a:buFont typeface="Arial" pitchFamily="34" charset="0"/>
              <a:buChar char="•"/>
            </a:pPr>
            <a:r>
              <a:rPr lang="en-US" sz="1600" b="1" dirty="0" smtClean="0"/>
              <a:t>Logging</a:t>
            </a:r>
            <a:endParaRPr lang="ru-RU" sz="1600"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smtClean="0">
                <a:solidFill>
                  <a:schemeClr val="bg1">
                    <a:lumMod val="75000"/>
                  </a:schemeClr>
                </a:solidFill>
              </a:rPr>
              <a:t>Services interaction</a:t>
            </a:r>
            <a:endParaRPr lang="en-US"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tx1">
                    <a:lumMod val="20000"/>
                    <a:lumOff val="80000"/>
                  </a:schemeClr>
                </a:solidFill>
              </a:rPr>
              <a:t>Interaction types</a:t>
            </a:r>
            <a:endParaRPr lang="ru-RU" sz="3200" dirty="0">
              <a:solidFill>
                <a:schemeClr val="tx1">
                  <a:lumMod val="20000"/>
                  <a:lumOff val="80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Failure design</a:t>
            </a:r>
            <a:endParaRPr lang="ru-RU" sz="3200" b="1" u="sng" dirty="0"/>
          </a:p>
        </p:txBody>
      </p:sp>
    </p:spTree>
    <p:extLst>
      <p:ext uri="{BB962C8B-B14F-4D97-AF65-F5344CB8AC3E}">
        <p14:creationId xmlns:p14="http://schemas.microsoft.com/office/powerpoint/2010/main" val="1665908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Failures</a:t>
            </a:r>
            <a:endParaRPr lang="en-US" dirty="0"/>
          </a:p>
        </p:txBody>
      </p:sp>
      <p:sp>
        <p:nvSpPr>
          <p:cNvPr id="2" name="Прямоугольник 1"/>
          <p:cNvSpPr/>
          <p:nvPr/>
        </p:nvSpPr>
        <p:spPr>
          <a:xfrm>
            <a:off x="264695" y="699516"/>
            <a:ext cx="6593305" cy="4068806"/>
          </a:xfrm>
          <a:prstGeom prst="rect">
            <a:avLst/>
          </a:prstGeom>
        </p:spPr>
        <p:txBody>
          <a:bodyPr wrap="square">
            <a:spAutoFit/>
          </a:bodyPr>
          <a:lstStyle/>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for failure</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to recover</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Find failure points</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Define how to recover</a:t>
            </a:r>
            <a:endParaRPr lang="en-US" sz="28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smtClean="0">
                <a:latin typeface="Trebuchet MS" pitchFamily="34" charset="0"/>
              </a:rPr>
              <a:t>Sync – client-side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user</a:t>
            </a:r>
            <a:endParaRPr lang="en-US" sz="20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err="1" smtClean="0">
                <a:latin typeface="Trebuchet MS" pitchFamily="34" charset="0"/>
              </a:rPr>
              <a:t>Async</a:t>
            </a:r>
            <a:r>
              <a:rPr lang="en-US" sz="2400" dirty="0" smtClean="0">
                <a:latin typeface="Trebuchet MS" pitchFamily="34" charset="0"/>
              </a:rPr>
              <a:t> – service-side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developer</a:t>
            </a:r>
            <a:endParaRPr lang="en-US" sz="2000" dirty="0">
              <a:latin typeface="Trebuchet MS" pitchFamily="34" charset="0"/>
            </a:endParaRPr>
          </a:p>
          <a:p>
            <a:pPr marL="1143000" lvl="2" indent="-228600" defTabSz="914400">
              <a:spcBef>
                <a:spcPct val="20000"/>
              </a:spcBef>
              <a:buFont typeface="Arial" pitchFamily="34" charset="0"/>
              <a:buChar char="•"/>
            </a:pPr>
            <a:endParaRPr lang="ru-RU" sz="2000" dirty="0">
              <a:latin typeface="Trebuchet MS" pitchFamily="34" charset="0"/>
            </a:endParaRPr>
          </a:p>
        </p:txBody>
      </p:sp>
    </p:spTree>
    <p:extLst>
      <p:ext uri="{BB962C8B-B14F-4D97-AF65-F5344CB8AC3E}">
        <p14:creationId xmlns:p14="http://schemas.microsoft.com/office/powerpoint/2010/main" val="549941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408" y="1348232"/>
            <a:ext cx="1728192" cy="77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1"/>
          </p:nvPr>
        </p:nvSpPr>
        <p:spPr/>
        <p:txBody>
          <a:bodyPr/>
          <a:lstStyle/>
          <a:p>
            <a:r>
              <a:rPr lang="en-US" u="sng" dirty="0" smtClean="0"/>
              <a:t>Design for failure</a:t>
            </a:r>
            <a:endParaRPr lang="en-US" u="sng" dirty="0"/>
          </a:p>
        </p:txBody>
      </p:sp>
      <p:sp>
        <p:nvSpPr>
          <p:cNvPr id="2" name="Прямоугольник 1"/>
          <p:cNvSpPr/>
          <p:nvPr/>
        </p:nvSpPr>
        <p:spPr>
          <a:xfrm>
            <a:off x="264695" y="610616"/>
            <a:ext cx="6593305" cy="3859518"/>
          </a:xfrm>
          <a:prstGeom prst="rect">
            <a:avLst/>
          </a:prstGeom>
        </p:spPr>
        <p:txBody>
          <a:bodyPr wrap="square">
            <a:spAutoFit/>
          </a:bodyPr>
          <a:lstStyle/>
          <a:p>
            <a:pPr>
              <a:lnSpc>
                <a:spcPct val="120000"/>
              </a:lnSpc>
              <a:buClr>
                <a:schemeClr val="accent3">
                  <a:lumMod val="75000"/>
                </a:schemeClr>
              </a:buClr>
              <a:buFont typeface="Arial" pitchFamily="34" charset="0"/>
              <a:buChar char="•"/>
            </a:pPr>
            <a:r>
              <a:rPr lang="ru-RU" sz="2400" dirty="0" smtClean="0"/>
              <a:t> </a:t>
            </a:r>
            <a:r>
              <a:rPr lang="en-US" sz="2400" dirty="0" smtClean="0"/>
              <a:t>Find failure</a:t>
            </a:r>
            <a:endParaRPr lang="en-US" sz="2400" dirty="0"/>
          </a:p>
          <a:p>
            <a:pPr lvl="1">
              <a:lnSpc>
                <a:spcPct val="120000"/>
              </a:lnSpc>
              <a:buClr>
                <a:schemeClr val="accent3">
                  <a:lumMod val="75000"/>
                </a:schemeClr>
              </a:buClr>
              <a:buFont typeface="Arial" pitchFamily="34" charset="0"/>
              <a:buChar char="•"/>
            </a:pPr>
            <a:r>
              <a:rPr lang="en-US" sz="2400" dirty="0" smtClean="0"/>
              <a:t> Monitoring </a:t>
            </a:r>
            <a:endParaRPr lang="en-US" sz="2400" dirty="0"/>
          </a:p>
          <a:p>
            <a:pPr lvl="1">
              <a:lnSpc>
                <a:spcPct val="120000"/>
              </a:lnSpc>
              <a:buClr>
                <a:schemeClr val="accent3">
                  <a:lumMod val="75000"/>
                </a:schemeClr>
              </a:buClr>
              <a:buFont typeface="Arial" pitchFamily="34" charset="0"/>
              <a:buChar char="•"/>
            </a:pPr>
            <a:r>
              <a:rPr lang="en-US" sz="2400" dirty="0"/>
              <a:t> </a:t>
            </a:r>
            <a:r>
              <a:rPr lang="en-US" sz="2400" dirty="0" smtClean="0"/>
              <a:t>Exhaustive logging</a:t>
            </a:r>
            <a:endParaRPr lang="en-US" sz="2400" dirty="0"/>
          </a:p>
          <a:p>
            <a:pPr>
              <a:lnSpc>
                <a:spcPct val="120000"/>
              </a:lnSpc>
              <a:buClr>
                <a:schemeClr val="accent3">
                  <a:lumMod val="75000"/>
                </a:schemeClr>
              </a:buClr>
              <a:buFont typeface="Arial" pitchFamily="34" charset="0"/>
              <a:buChar char="•"/>
            </a:pPr>
            <a:r>
              <a:rPr lang="ru-RU" sz="2400" dirty="0" smtClean="0"/>
              <a:t> </a:t>
            </a:r>
            <a:r>
              <a:rPr lang="en-US" sz="2400" dirty="0" smtClean="0"/>
              <a:t>Quick fix</a:t>
            </a:r>
            <a:endParaRPr lang="en-US" sz="2400" dirty="0"/>
          </a:p>
          <a:p>
            <a:pPr lvl="1">
              <a:lnSpc>
                <a:spcPct val="120000"/>
              </a:lnSpc>
              <a:buClr>
                <a:schemeClr val="accent3">
                  <a:lumMod val="75000"/>
                </a:schemeClr>
              </a:buClr>
              <a:buFont typeface="Arial" pitchFamily="34" charset="0"/>
              <a:buChar char="•"/>
            </a:pPr>
            <a:r>
              <a:rPr lang="en-US" sz="2400" dirty="0" smtClean="0"/>
              <a:t> Automatic</a:t>
            </a:r>
            <a:endParaRPr lang="en-US" sz="2400" dirty="0"/>
          </a:p>
          <a:p>
            <a:pPr lvl="2">
              <a:lnSpc>
                <a:spcPct val="120000"/>
              </a:lnSpc>
              <a:buClr>
                <a:schemeClr val="accent3">
                  <a:lumMod val="75000"/>
                </a:schemeClr>
              </a:buClr>
              <a:buFont typeface="Arial" pitchFamily="34" charset="0"/>
              <a:buChar char="•"/>
            </a:pPr>
            <a:r>
              <a:rPr lang="en-US" sz="2000" dirty="0" smtClean="0"/>
              <a:t> Automatic Redelivery</a:t>
            </a:r>
            <a:endParaRPr lang="en-US" sz="2000" dirty="0"/>
          </a:p>
          <a:p>
            <a:pPr lvl="2">
              <a:lnSpc>
                <a:spcPct val="120000"/>
              </a:lnSpc>
              <a:buClr>
                <a:schemeClr val="accent3">
                  <a:lumMod val="75000"/>
                </a:schemeClr>
              </a:buClr>
              <a:buFont typeface="Arial" pitchFamily="34" charset="0"/>
              <a:buChar char="•"/>
            </a:pPr>
            <a:r>
              <a:rPr lang="en-US" sz="2000" dirty="0" smtClean="0"/>
              <a:t> High </a:t>
            </a:r>
            <a:r>
              <a:rPr lang="en-US" sz="2000" dirty="0"/>
              <a:t>Availability (Load balancing)</a:t>
            </a:r>
          </a:p>
          <a:p>
            <a:pPr lvl="1">
              <a:lnSpc>
                <a:spcPct val="120000"/>
              </a:lnSpc>
              <a:buClr>
                <a:schemeClr val="accent3">
                  <a:lumMod val="75000"/>
                </a:schemeClr>
              </a:buClr>
              <a:buFont typeface="Arial" pitchFamily="34" charset="0"/>
              <a:buChar char="•"/>
            </a:pPr>
            <a:r>
              <a:rPr lang="en-US" sz="2400" dirty="0" smtClean="0"/>
              <a:t> Manual</a:t>
            </a:r>
            <a:endParaRPr lang="ru-RU" sz="2400" dirty="0"/>
          </a:p>
          <a:p>
            <a:pPr lvl="2">
              <a:lnSpc>
                <a:spcPct val="120000"/>
              </a:lnSpc>
              <a:buClr>
                <a:schemeClr val="accent3">
                  <a:lumMod val="75000"/>
                </a:schemeClr>
              </a:buClr>
              <a:buFont typeface="Arial" pitchFamily="34" charset="0"/>
              <a:buChar char="•"/>
            </a:pPr>
            <a:r>
              <a:rPr lang="en-US" sz="2000" dirty="0" smtClean="0"/>
              <a:t> Checking emails</a:t>
            </a:r>
            <a:endParaRPr lang="en-US" sz="2000" dirty="0"/>
          </a:p>
        </p:txBody>
      </p:sp>
      <p:pic>
        <p:nvPicPr>
          <p:cNvPr id="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664" y="1076106"/>
            <a:ext cx="1512168" cy="46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4408" y="3097546"/>
            <a:ext cx="1498600" cy="88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647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lumMod val="20000"/>
                <a:lumOff val="80000"/>
              </a:schemeClr>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
            </a:r>
            <a:r>
              <a:rPr kumimoji="0" lang="en-US" sz="1800" b="0" i="0" u="none" strike="noStrike" kern="0" cap="none" spc="0" normalizeH="0" baseline="0" noProof="0" dirty="0" smtClean="0">
                <a:ln>
                  <a:noFill/>
                </a:ln>
                <a:solidFill>
                  <a:schemeClr val="bg1">
                    <a:lumMod val="65000"/>
                  </a:schemeClr>
                </a:solidFill>
                <a:effectLst/>
                <a:uLnTx/>
                <a:uFillTx/>
              </a:rPr>
              <a:t>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lumMod val="20000"/>
                    <a:lumOff val="80000"/>
                  </a:schemeClr>
                </a:solidFill>
              </a:rPr>
              <a:t>read</a:t>
            </a:r>
            <a:endParaRPr lang="ru-RU" dirty="0">
              <a:solidFill>
                <a:schemeClr val="tx1">
                  <a:lumMod val="20000"/>
                  <a:lumOff val="80000"/>
                </a:schemeClr>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accent6"/>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request</a:t>
            </a:r>
            <a:endParaRPr kumimoji="0" lang="ru-RU" sz="1800" b="0" i="0" u="none" strike="noStrike" kern="0" cap="none" spc="0" normalizeH="0" baseline="0" noProof="0" dirty="0">
              <a:ln>
                <a:noFill/>
              </a:ln>
              <a:solidFill>
                <a:schemeClr val="accent6"/>
              </a:solidFill>
              <a:effectLst/>
              <a:uLnTx/>
              <a:uFillTx/>
            </a:endParaRPr>
          </a:p>
        </p:txBody>
      </p:sp>
    </p:spTree>
    <p:extLst>
      <p:ext uri="{BB962C8B-B14F-4D97-AF65-F5344CB8AC3E}">
        <p14:creationId xmlns:p14="http://schemas.microsoft.com/office/powerpoint/2010/main" val="2624874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rgbClr val="C00000"/>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
            </a:r>
            <a:r>
              <a:rPr kumimoji="0" lang="en-US" sz="1800" b="0" i="0" u="none" strike="noStrike" kern="0" cap="none" spc="0" normalizeH="0" baseline="0" noProof="0" dirty="0" smtClean="0">
                <a:ln>
                  <a:noFill/>
                </a:ln>
                <a:solidFill>
                  <a:schemeClr val="bg1">
                    <a:lumMod val="65000"/>
                  </a:schemeClr>
                </a:solidFill>
                <a:effectLst/>
                <a:uLnTx/>
                <a:uFillTx/>
              </a:rPr>
              <a:t>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t>read</a:t>
            </a:r>
            <a:endParaRPr lang="ru-RU" dirty="0"/>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3834593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6"/>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Redelivery </a:t>
            </a:r>
            <a:r>
              <a:rPr kumimoji="0" lang="ru-RU" sz="1800" b="0" i="0" u="none" strike="noStrike" kern="0" cap="none" spc="0" normalizeH="0" baseline="0" noProof="0" dirty="0" smtClean="0">
                <a:ln>
                  <a:noFill/>
                </a:ln>
                <a:solidFill>
                  <a:schemeClr val="accent6"/>
                </a:solidFill>
                <a:effectLst/>
                <a:uLnTx/>
                <a:uFillTx/>
              </a:rPr>
              <a:t>(</a:t>
            </a:r>
            <a:r>
              <a:rPr kumimoji="0" lang="en-US" sz="1800" b="0" i="0" u="none" strike="noStrike" kern="0" cap="none" spc="0" normalizeH="0" baseline="0" noProof="0" dirty="0" smtClean="0">
                <a:ln>
                  <a:noFill/>
                </a:ln>
                <a:solidFill>
                  <a:schemeClr val="accent6"/>
                </a:solidFill>
                <a:effectLst/>
                <a:uLnTx/>
                <a:uFillTx/>
              </a:rPr>
              <a:t>X </a:t>
            </a:r>
            <a:r>
              <a:rPr kumimoji="0" lang="en-US" sz="1800" b="0" i="0" u="none" strike="noStrike" kern="0" cap="none" spc="0" normalizeH="0" baseline="0" noProof="0" dirty="0" smtClean="0">
                <a:ln>
                  <a:noFill/>
                </a:ln>
                <a:solidFill>
                  <a:schemeClr val="accent6"/>
                </a:solidFill>
                <a:effectLst/>
                <a:uLnTx/>
                <a:uFillTx/>
              </a:rPr>
              <a:t>attempts</a:t>
            </a:r>
            <a:r>
              <a:rPr kumimoji="0" lang="ru-RU" sz="1800" b="0" i="0" u="none" strike="noStrike" kern="0" cap="none" spc="0" normalizeH="0" baseline="0" noProof="0" dirty="0" smtClean="0">
                <a:ln>
                  <a:noFill/>
                </a:ln>
                <a:solidFill>
                  <a:schemeClr val="accent6"/>
                </a:solidFill>
                <a:effectLst/>
                <a:uLnTx/>
                <a:uFillTx/>
              </a:rPr>
              <a:t>)</a:t>
            </a:r>
            <a:endParaRPr kumimoji="0" lang="ru-RU" sz="1800" b="0" i="0" u="none" strike="noStrike" kern="0" cap="none" spc="0" normalizeH="0" baseline="0" noProof="0" dirty="0">
              <a:ln>
                <a:noFill/>
              </a:ln>
              <a:solidFill>
                <a:schemeClr val="accent6"/>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319666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
            </a:r>
            <a:r>
              <a:rPr kumimoji="0" lang="en-US" sz="1800" b="0" i="0" u="none" strike="noStrike" kern="0" cap="none" spc="0" normalizeH="0" baseline="0" noProof="0" dirty="0" smtClean="0">
                <a:ln>
                  <a:noFill/>
                </a:ln>
                <a:effectLst/>
                <a:uLnTx/>
                <a:uFillTx/>
              </a:rPr>
              <a:t>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6"/>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move</a:t>
            </a:r>
            <a:endParaRPr kumimoji="0" lang="ru-RU" sz="1800" b="0" i="0" u="none" strike="noStrike" kern="0" cap="none" spc="0" normalizeH="0" baseline="0" noProof="0" dirty="0">
              <a:ln>
                <a:noFill/>
              </a:ln>
              <a:solidFill>
                <a:schemeClr val="accent6"/>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4239333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
            </a:r>
            <a:r>
              <a:rPr kumimoji="0" lang="en-US" sz="1800" b="0" i="0" u="none" strike="noStrike" kern="0" cap="none" spc="0" normalizeH="0" baseline="0" noProof="0" dirty="0" smtClean="0">
                <a:ln>
                  <a:noFill/>
                </a:ln>
                <a:effectLst/>
                <a:uLnTx/>
                <a:uFillTx/>
              </a:rPr>
              <a:t>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6"/>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view</a:t>
            </a:r>
            <a:endParaRPr kumimoji="0" lang="ru-RU" sz="1800" b="0" i="0" u="none" strike="noStrike" kern="0" cap="none" spc="0" normalizeH="0" baseline="0" noProof="0" dirty="0">
              <a:ln>
                <a:noFill/>
              </a:ln>
              <a:solidFill>
                <a:schemeClr val="accent6"/>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1311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
            </a:r>
            <a:r>
              <a:rPr kumimoji="0" lang="en-US" sz="1800" b="0" i="0" u="none" strike="noStrike" kern="0" cap="none" spc="0" normalizeH="0" baseline="0" noProof="0" dirty="0" smtClean="0">
                <a:ln>
                  <a:noFill/>
                </a:ln>
                <a:effectLst/>
                <a:uLnTx/>
                <a:uFillTx/>
              </a:rPr>
              <a:t>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tx1"/>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view</a:t>
            </a:r>
            <a:endParaRPr kumimoji="0" lang="ru-RU" sz="1800" b="0" i="0" u="none" strike="noStrike" kern="0" cap="none" spc="0" normalizeH="0" baseline="0" noProof="0" dirty="0">
              <a:ln>
                <a:noFill/>
              </a:ln>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6"/>
            </a:solidFill>
            <a:prstDash val="solid"/>
            <a:tailEnd type="arrow"/>
          </a:ln>
          <a:effectLst/>
        </p:spPr>
      </p:cxnSp>
      <p:sp>
        <p:nvSpPr>
          <p:cNvPr id="28" name="TextBox 27"/>
          <p:cNvSpPr txBox="1"/>
          <p:nvPr/>
        </p:nvSpPr>
        <p:spPr>
          <a:xfrm>
            <a:off x="2818520" y="4388130"/>
            <a:ext cx="450764"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fix</a:t>
            </a:r>
            <a:endParaRPr kumimoji="0" lang="ru-RU" sz="1800" b="0" i="0" u="none" strike="noStrike" kern="0" cap="none" spc="0" normalizeH="0" baseline="0" noProof="0" dirty="0">
              <a:ln>
                <a:noFill/>
              </a:ln>
              <a:solidFill>
                <a:schemeClr val="accent6"/>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57118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Decentralized Data</a:t>
            </a:r>
            <a:endParaRPr lang="en-US" dirty="0"/>
          </a:p>
        </p:txBody>
      </p:sp>
      <p:sp>
        <p:nvSpPr>
          <p:cNvPr id="4" name="Прямоугольник 3"/>
          <p:cNvSpPr/>
          <p:nvPr/>
        </p:nvSpPr>
        <p:spPr>
          <a:xfrm>
            <a:off x="120937" y="685172"/>
            <a:ext cx="8369605" cy="2246769"/>
          </a:xfrm>
          <a:prstGeom prst="rect">
            <a:avLst/>
          </a:prstGeom>
        </p:spPr>
        <p:txBody>
          <a:bodyPr wrap="square">
            <a:spAutoFit/>
          </a:bodyPr>
          <a:lstStyle/>
          <a:p>
            <a:pPr marL="457200" lvl="0" indent="-457200" defTabSz="914400">
              <a:spcBef>
                <a:spcPct val="20000"/>
              </a:spcBef>
              <a:buClr>
                <a:schemeClr val="accent3">
                  <a:lumMod val="75000"/>
                </a:schemeClr>
              </a:buClr>
              <a:buFont typeface="Arial" pitchFamily="34" charset="0"/>
              <a:buChar char="•"/>
            </a:pPr>
            <a:r>
              <a:rPr lang="en-US" sz="2000" dirty="0">
                <a:latin typeface="Trebuchet MS" pitchFamily="34" charset="0"/>
              </a:rPr>
              <a:t>Enough logs</a:t>
            </a:r>
          </a:p>
          <a:p>
            <a:pPr marL="457200" lvl="0" indent="-457200" defTabSz="914400">
              <a:spcBef>
                <a:spcPct val="20000"/>
              </a:spcBef>
              <a:buClr>
                <a:schemeClr val="accent3">
                  <a:lumMod val="75000"/>
                </a:schemeClr>
              </a:buClr>
              <a:buFont typeface="Arial" pitchFamily="34" charset="0"/>
              <a:buChar char="•"/>
            </a:pPr>
            <a:r>
              <a:rPr lang="en-US" sz="2000" dirty="0">
                <a:latin typeface="Trebuchet MS" pitchFamily="34" charset="0"/>
              </a:rPr>
              <a:t>For interaction failures: full </a:t>
            </a:r>
            <a:r>
              <a:rPr lang="en-US" sz="2000" dirty="0" err="1">
                <a:latin typeface="Trebuchet MS" pitchFamily="34" charset="0"/>
              </a:rPr>
              <a:t>req-resp</a:t>
            </a:r>
            <a:endParaRPr lang="en-US" sz="20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000" dirty="0">
                <a:latin typeface="Trebuchet MS" pitchFamily="34" charset="0"/>
              </a:rPr>
              <a:t>What to log (essential context, app id, user)</a:t>
            </a:r>
          </a:p>
          <a:p>
            <a:pPr marL="457200" lvl="0" indent="-457200" defTabSz="914400">
              <a:spcBef>
                <a:spcPct val="20000"/>
              </a:spcBef>
              <a:buClr>
                <a:schemeClr val="accent3">
                  <a:lumMod val="75000"/>
                </a:schemeClr>
              </a:buClr>
              <a:buFont typeface="Arial" pitchFamily="34" charset="0"/>
              <a:buChar char="•"/>
            </a:pPr>
            <a:r>
              <a:rPr lang="en-US" sz="2000" dirty="0">
                <a:latin typeface="Trebuchet MS" pitchFamily="34" charset="0"/>
              </a:rPr>
              <a:t>Same format for all (</a:t>
            </a:r>
            <a:r>
              <a:rPr lang="en-US" sz="2000" dirty="0" err="1">
                <a:latin typeface="Trebuchet MS" pitchFamily="34" charset="0"/>
              </a:rPr>
              <a:t>logback</a:t>
            </a:r>
            <a:r>
              <a:rPr lang="en-US" sz="2000" dirty="0">
                <a:latin typeface="Trebuchet MS" pitchFamily="34" charset="0"/>
              </a:rPr>
              <a:t> include)</a:t>
            </a:r>
          </a:p>
          <a:p>
            <a:pPr marL="457200" lvl="0" indent="-457200" defTabSz="914400">
              <a:spcBef>
                <a:spcPct val="20000"/>
              </a:spcBef>
              <a:buClr>
                <a:schemeClr val="accent3">
                  <a:lumMod val="75000"/>
                </a:schemeClr>
              </a:buClr>
              <a:buFont typeface="Arial" pitchFamily="34" charset="0"/>
              <a:buChar char="•"/>
            </a:pPr>
            <a:r>
              <a:rPr lang="en-US" sz="2000" dirty="0">
                <a:latin typeface="Trebuchet MS" pitchFamily="34" charset="0"/>
              </a:rPr>
              <a:t>Correlation ID</a:t>
            </a:r>
          </a:p>
          <a:p>
            <a:pPr marL="457200" lvl="0" indent="-457200" defTabSz="914400">
              <a:spcBef>
                <a:spcPct val="20000"/>
              </a:spcBef>
              <a:buClr>
                <a:schemeClr val="accent3">
                  <a:lumMod val="75000"/>
                </a:schemeClr>
              </a:buClr>
              <a:buFont typeface="Arial" pitchFamily="34" charset="0"/>
              <a:buChar char="•"/>
            </a:pPr>
            <a:r>
              <a:rPr lang="en-US" sz="2000" dirty="0">
                <a:latin typeface="Trebuchet MS" pitchFamily="34" charset="0"/>
              </a:rPr>
              <a:t>Centralized logging</a:t>
            </a:r>
            <a:endParaRPr lang="ru-RU" sz="1600" dirty="0">
              <a:latin typeface="Trebuchet MS" pitchFamily="34" charset="0"/>
            </a:endParaRPr>
          </a:p>
        </p:txBody>
      </p:sp>
    </p:spTree>
    <p:extLst>
      <p:ext uri="{BB962C8B-B14F-4D97-AF65-F5344CB8AC3E}">
        <p14:creationId xmlns:p14="http://schemas.microsoft.com/office/powerpoint/2010/main" val="312215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Architecture </a:t>
            </a:r>
            <a:r>
              <a:rPr lang="en-US" dirty="0" smtClean="0"/>
              <a:t>Type</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05" y="2266972"/>
            <a:ext cx="1440160" cy="147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805" y="2205404"/>
            <a:ext cx="72008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0129" y="2416497"/>
            <a:ext cx="650556" cy="6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3370" y="3177896"/>
            <a:ext cx="690040" cy="69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22140" y="1225732"/>
            <a:ext cx="2592289" cy="830997"/>
          </a:xfrm>
          <a:prstGeom prst="rect">
            <a:avLst/>
          </a:prstGeom>
          <a:noFill/>
        </p:spPr>
        <p:txBody>
          <a:bodyPr wrap="square" rtlCol="0">
            <a:spAutoFit/>
          </a:bodyPr>
          <a:lstStyle/>
          <a:p>
            <a:pPr algn="ctr"/>
            <a:r>
              <a:rPr lang="en-US" sz="2400" dirty="0" smtClean="0"/>
              <a:t>Application as monolith</a:t>
            </a:r>
            <a:endParaRPr lang="ru-RU" sz="2400" dirty="0"/>
          </a:p>
        </p:txBody>
      </p:sp>
      <p:sp>
        <p:nvSpPr>
          <p:cNvPr id="11" name="TextBox 10"/>
          <p:cNvSpPr txBox="1"/>
          <p:nvPr/>
        </p:nvSpPr>
        <p:spPr>
          <a:xfrm>
            <a:off x="3347090" y="1225730"/>
            <a:ext cx="2902600" cy="830997"/>
          </a:xfrm>
          <a:prstGeom prst="rect">
            <a:avLst/>
          </a:prstGeom>
          <a:noFill/>
        </p:spPr>
        <p:txBody>
          <a:bodyPr wrap="square" rtlCol="0">
            <a:spAutoFit/>
          </a:bodyPr>
          <a:lstStyle/>
          <a:p>
            <a:pPr algn="ctr"/>
            <a:r>
              <a:rPr lang="en-US" sz="2400" dirty="0" smtClean="0"/>
              <a:t>Application as </a:t>
            </a:r>
            <a:r>
              <a:rPr lang="en-US" sz="2400" dirty="0" err="1" smtClean="0"/>
              <a:t>microservices</a:t>
            </a:r>
            <a:endParaRPr lang="ru-RU" sz="2400" dirty="0"/>
          </a:p>
        </p:txBody>
      </p:sp>
    </p:spTree>
    <p:extLst>
      <p:ext uri="{BB962C8B-B14F-4D97-AF65-F5344CB8AC3E}">
        <p14:creationId xmlns:p14="http://schemas.microsoft.com/office/powerpoint/2010/main" val="1305389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voxmagazine.com/wp-content/uploads/2014/09/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55575"/>
            <a:ext cx="4572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37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5300" y="2057400"/>
            <a:ext cx="3621632" cy="830997"/>
          </a:xfrm>
          <a:prstGeom prst="rect">
            <a:avLst/>
          </a:prstGeom>
          <a:noFill/>
        </p:spPr>
        <p:txBody>
          <a:bodyPr wrap="none" rtlCol="0">
            <a:spAutoFit/>
          </a:bodyPr>
          <a:lstStyle/>
          <a:p>
            <a:r>
              <a:rPr lang="en-US" sz="4800" dirty="0" smtClean="0"/>
              <a:t>THANK YOU!</a:t>
            </a:r>
            <a:endParaRPr lang="ru-RU" sz="4800" dirty="0"/>
          </a:p>
        </p:txBody>
      </p:sp>
    </p:spTree>
    <p:extLst>
      <p:ext uri="{BB962C8B-B14F-4D97-AF65-F5344CB8AC3E}">
        <p14:creationId xmlns:p14="http://schemas.microsoft.com/office/powerpoint/2010/main" val="1713426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ru-RU" u="sng" dirty="0" err="1"/>
              <a:t>Business</a:t>
            </a:r>
            <a:r>
              <a:rPr lang="ru-RU" u="sng" dirty="0"/>
              <a:t> </a:t>
            </a:r>
            <a:r>
              <a:rPr lang="ru-RU" u="sng" dirty="0" err="1"/>
              <a:t>Capabilities</a:t>
            </a:r>
            <a:endParaRPr lang="en-US" dirty="0"/>
          </a:p>
        </p:txBody>
      </p:sp>
      <p:sp>
        <p:nvSpPr>
          <p:cNvPr id="2" name="Прямоугольник 1"/>
          <p:cNvSpPr/>
          <p:nvPr/>
        </p:nvSpPr>
        <p:spPr>
          <a:xfrm>
            <a:off x="132347" y="775525"/>
            <a:ext cx="6593305" cy="3877985"/>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800" dirty="0" smtClean="0"/>
              <a:t> Separate services for different needs</a:t>
            </a:r>
            <a:endParaRPr lang="en-US" sz="3200" dirty="0"/>
          </a:p>
          <a:p>
            <a:pPr lvl="1">
              <a:lnSpc>
                <a:spcPct val="150000"/>
              </a:lnSpc>
              <a:buClr>
                <a:schemeClr val="accent3">
                  <a:lumMod val="75000"/>
                </a:schemeClr>
              </a:buClr>
              <a:buFont typeface="Arial" pitchFamily="34" charset="0"/>
              <a:buChar char="•"/>
            </a:pPr>
            <a:r>
              <a:rPr lang="en-US" sz="2400" dirty="0" smtClean="0"/>
              <a:t> reporting</a:t>
            </a:r>
            <a:endParaRPr lang="en-US" sz="2400" dirty="0"/>
          </a:p>
          <a:p>
            <a:pPr lvl="1">
              <a:lnSpc>
                <a:spcPct val="150000"/>
              </a:lnSpc>
              <a:buClr>
                <a:schemeClr val="accent3">
                  <a:lumMod val="75000"/>
                </a:schemeClr>
              </a:buClr>
              <a:buFont typeface="Arial" pitchFamily="34" charset="0"/>
              <a:buChar char="•"/>
            </a:pPr>
            <a:r>
              <a:rPr lang="en-US" sz="2400" dirty="0" smtClean="0"/>
              <a:t> payments</a:t>
            </a:r>
            <a:endParaRPr lang="ru-RU" sz="2400" dirty="0"/>
          </a:p>
          <a:p>
            <a:pPr>
              <a:lnSpc>
                <a:spcPct val="150000"/>
              </a:lnSpc>
              <a:buClr>
                <a:schemeClr val="accent3">
                  <a:lumMod val="75000"/>
                </a:schemeClr>
              </a:buClr>
              <a:buFont typeface="Arial" pitchFamily="34" charset="0"/>
              <a:buChar char="•"/>
            </a:pPr>
            <a:r>
              <a:rPr lang="en-US" sz="3200" dirty="0"/>
              <a:t> </a:t>
            </a:r>
            <a:r>
              <a:rPr lang="en-US" sz="2800" dirty="0" smtClean="0"/>
              <a:t>Separate teams</a:t>
            </a:r>
            <a:endParaRPr lang="ru-RU" sz="3200" dirty="0"/>
          </a:p>
          <a:p>
            <a:pPr>
              <a:lnSpc>
                <a:spcPct val="150000"/>
              </a:lnSpc>
              <a:buClr>
                <a:schemeClr val="accent3">
                  <a:lumMod val="75000"/>
                </a:schemeClr>
              </a:buClr>
              <a:buFont typeface="Arial" pitchFamily="34" charset="0"/>
              <a:buChar char="•"/>
            </a:pPr>
            <a:r>
              <a:rPr lang="en-US" sz="2800" dirty="0"/>
              <a:t> </a:t>
            </a:r>
            <a:r>
              <a:rPr lang="en-US" sz="2800" dirty="0" smtClean="0"/>
              <a:t>Production Support</a:t>
            </a:r>
            <a:endParaRPr lang="en-US" sz="2800" dirty="0"/>
          </a:p>
          <a:p>
            <a:pPr lvl="1">
              <a:lnSpc>
                <a:spcPct val="150000"/>
              </a:lnSpc>
              <a:buClr>
                <a:schemeClr val="accent3">
                  <a:lumMod val="75000"/>
                </a:schemeClr>
              </a:buClr>
              <a:buFont typeface="Arial" pitchFamily="34" charset="0"/>
              <a:buChar char="•"/>
            </a:pPr>
            <a:r>
              <a:rPr lang="en-US" sz="2400" dirty="0" smtClean="0"/>
              <a:t> Creating additional tools / applications</a:t>
            </a:r>
            <a:endParaRPr lang="en-US" sz="2400" dirty="0"/>
          </a:p>
        </p:txBody>
      </p:sp>
    </p:spTree>
    <p:extLst>
      <p:ext uri="{BB962C8B-B14F-4D97-AF65-F5344CB8AC3E}">
        <p14:creationId xmlns:p14="http://schemas.microsoft.com/office/powerpoint/2010/main" val="3351254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Infrastructure</a:t>
            </a:r>
            <a:endParaRPr lang="en-US" dirty="0"/>
          </a:p>
        </p:txBody>
      </p:sp>
      <p:sp>
        <p:nvSpPr>
          <p:cNvPr id="2" name="Прямоугольник 1"/>
          <p:cNvSpPr/>
          <p:nvPr/>
        </p:nvSpPr>
        <p:spPr>
          <a:xfrm>
            <a:off x="132347" y="525269"/>
            <a:ext cx="6593305" cy="4268220"/>
          </a:xfrm>
          <a:prstGeom prst="rect">
            <a:avLst/>
          </a:prstGeom>
        </p:spPr>
        <p:txBody>
          <a:bodyPr wrap="square">
            <a:spAutoFit/>
          </a:bodyPr>
          <a:lstStyle/>
          <a:p>
            <a:pPr>
              <a:lnSpc>
                <a:spcPct val="200000"/>
              </a:lnSpc>
              <a:buClr>
                <a:schemeClr val="accent3">
                  <a:lumMod val="75000"/>
                </a:schemeClr>
              </a:buClr>
              <a:buFont typeface="Arial" pitchFamily="34" charset="0"/>
              <a:buChar char="•"/>
            </a:pPr>
            <a:r>
              <a:rPr lang="en-US" sz="2800" b="1" dirty="0"/>
              <a:t> Separate </a:t>
            </a:r>
            <a:r>
              <a:rPr lang="en-US" sz="2800" b="1" dirty="0" err="1"/>
              <a:t>envs</a:t>
            </a:r>
            <a:r>
              <a:rPr lang="en-US" sz="2800" b="1" dirty="0"/>
              <a:t> (QA/DEV/</a:t>
            </a:r>
            <a:r>
              <a:rPr lang="en-US" sz="2800" b="1" u="sng" dirty="0"/>
              <a:t>DEMO)</a:t>
            </a:r>
          </a:p>
          <a:p>
            <a:pPr>
              <a:lnSpc>
                <a:spcPct val="200000"/>
              </a:lnSpc>
              <a:buClr>
                <a:schemeClr val="accent3">
                  <a:lumMod val="75000"/>
                </a:schemeClr>
              </a:buClr>
              <a:buFont typeface="Arial" pitchFamily="34" charset="0"/>
              <a:buChar char="•"/>
            </a:pPr>
            <a:r>
              <a:rPr lang="en-US" sz="2800" b="1" dirty="0"/>
              <a:t> Dedicated integration </a:t>
            </a:r>
            <a:r>
              <a:rPr lang="en-US" sz="2800" b="1" dirty="0" err="1"/>
              <a:t>env</a:t>
            </a:r>
            <a:r>
              <a:rPr lang="en-US" sz="2800" b="1" dirty="0"/>
              <a:t> (DEV)</a:t>
            </a:r>
            <a:endParaRPr lang="ru-RU" sz="2800" b="1" dirty="0"/>
          </a:p>
          <a:p>
            <a:pPr>
              <a:lnSpc>
                <a:spcPct val="200000"/>
              </a:lnSpc>
              <a:buClr>
                <a:schemeClr val="accent3">
                  <a:lumMod val="75000"/>
                </a:schemeClr>
              </a:buClr>
              <a:buFont typeface="Arial" pitchFamily="34" charset="0"/>
              <a:buChar char="•"/>
            </a:pPr>
            <a:r>
              <a:rPr lang="en-US" sz="2800" b="1" dirty="0"/>
              <a:t> Align environment </a:t>
            </a:r>
            <a:r>
              <a:rPr lang="en-US" sz="2800" b="1" dirty="0" err="1"/>
              <a:t>config</a:t>
            </a:r>
            <a:r>
              <a:rPr lang="en-US" sz="2800" b="1" dirty="0"/>
              <a:t> (chef)</a:t>
            </a:r>
          </a:p>
          <a:p>
            <a:pPr>
              <a:lnSpc>
                <a:spcPct val="200000"/>
              </a:lnSpc>
              <a:buClr>
                <a:schemeClr val="accent3">
                  <a:lumMod val="75000"/>
                </a:schemeClr>
              </a:buClr>
              <a:buFont typeface="Arial" pitchFamily="34" charset="0"/>
              <a:buChar char="•"/>
            </a:pPr>
            <a:r>
              <a:rPr lang="en-US" sz="2800" b="1" dirty="0"/>
              <a:t> Monitoring (</a:t>
            </a:r>
            <a:r>
              <a:rPr lang="en-US" sz="2800" b="1" dirty="0" err="1"/>
              <a:t>Zabbix</a:t>
            </a:r>
            <a:r>
              <a:rPr lang="en-US" sz="2800" b="1" dirty="0"/>
              <a:t>)</a:t>
            </a:r>
          </a:p>
          <a:p>
            <a:pPr>
              <a:lnSpc>
                <a:spcPct val="200000"/>
              </a:lnSpc>
              <a:buClr>
                <a:schemeClr val="accent3">
                  <a:lumMod val="75000"/>
                </a:schemeClr>
              </a:buClr>
              <a:buFont typeface="Arial" pitchFamily="34" charset="0"/>
              <a:buChar char="•"/>
            </a:pPr>
            <a:r>
              <a:rPr lang="en-US" sz="2800" b="1" dirty="0"/>
              <a:t> Automation is must have</a:t>
            </a:r>
          </a:p>
        </p:txBody>
      </p:sp>
    </p:spTree>
    <p:extLst>
      <p:ext uri="{BB962C8B-B14F-4D97-AF65-F5344CB8AC3E}">
        <p14:creationId xmlns:p14="http://schemas.microsoft.com/office/powerpoint/2010/main" val="1487241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Infrastructure </a:t>
            </a:r>
            <a:r>
              <a:rPr lang="en-US" u="sng" dirty="0" smtClean="0"/>
              <a:t>Automation</a:t>
            </a:r>
            <a:endParaRPr lang="en-US" dirty="0"/>
          </a:p>
        </p:txBody>
      </p:sp>
      <p:sp>
        <p:nvSpPr>
          <p:cNvPr id="2" name="Прямоугольник 1"/>
          <p:cNvSpPr/>
          <p:nvPr/>
        </p:nvSpPr>
        <p:spPr>
          <a:xfrm>
            <a:off x="0" y="699516"/>
            <a:ext cx="6593305" cy="4154984"/>
          </a:xfrm>
          <a:prstGeom prst="rect">
            <a:avLst/>
          </a:prstGeom>
        </p:spPr>
        <p:txBody>
          <a:bodyPr wrap="square">
            <a:spAutoFit/>
          </a:bodyPr>
          <a:lstStyle/>
          <a:p>
            <a:pPr lvl="1">
              <a:lnSpc>
                <a:spcPct val="150000"/>
              </a:lnSpc>
              <a:buClr>
                <a:schemeClr val="accent3">
                  <a:lumMod val="75000"/>
                </a:schemeClr>
              </a:buClr>
              <a:buFont typeface="Arial" pitchFamily="34" charset="0"/>
              <a:buChar char="•"/>
            </a:pPr>
            <a:r>
              <a:rPr lang="en-US" sz="2400" b="1" dirty="0" smtClean="0"/>
              <a:t> Automated </a:t>
            </a:r>
            <a:r>
              <a:rPr lang="en-US" sz="2400" b="1" dirty="0"/>
              <a:t>DB </a:t>
            </a:r>
            <a:r>
              <a:rPr lang="en-US" sz="2400" b="1" dirty="0" smtClean="0"/>
              <a:t>scripts (</a:t>
            </a:r>
            <a:r>
              <a:rPr lang="en-US" sz="2400" b="1" dirty="0" err="1" smtClean="0"/>
              <a:t>liquibase</a:t>
            </a:r>
            <a:r>
              <a:rPr lang="en-US" sz="2400" b="1" dirty="0" smtClean="0"/>
              <a:t>)</a:t>
            </a:r>
            <a:endParaRPr lang="en-US" sz="2400" b="1" dirty="0"/>
          </a:p>
          <a:p>
            <a:pPr lvl="1">
              <a:lnSpc>
                <a:spcPct val="150000"/>
              </a:lnSpc>
              <a:buClr>
                <a:schemeClr val="accent3">
                  <a:lumMod val="75000"/>
                </a:schemeClr>
              </a:buClr>
              <a:buFont typeface="Arial" pitchFamily="34" charset="0"/>
              <a:buChar char="•"/>
            </a:pPr>
            <a:r>
              <a:rPr lang="en-US" sz="2400" b="1" dirty="0" smtClean="0"/>
              <a:t> Automated migration </a:t>
            </a:r>
          </a:p>
          <a:p>
            <a:pPr lvl="2">
              <a:lnSpc>
                <a:spcPct val="150000"/>
              </a:lnSpc>
              <a:buClr>
                <a:schemeClr val="accent3">
                  <a:lumMod val="75000"/>
                </a:schemeClr>
              </a:buClr>
              <a:buFont typeface="Arial" pitchFamily="34" charset="0"/>
              <a:buChar char="•"/>
            </a:pPr>
            <a:r>
              <a:rPr lang="en-US" sz="2400" b="1" dirty="0"/>
              <a:t> </a:t>
            </a:r>
            <a:r>
              <a:rPr lang="en-US" sz="2400" b="1" dirty="0" smtClean="0"/>
              <a:t>one-button run</a:t>
            </a:r>
            <a:endParaRPr lang="en-US" sz="2400" b="1" dirty="0"/>
          </a:p>
          <a:p>
            <a:pPr lvl="1">
              <a:lnSpc>
                <a:spcPct val="150000"/>
              </a:lnSpc>
              <a:buClr>
                <a:schemeClr val="accent3">
                  <a:lumMod val="75000"/>
                </a:schemeClr>
              </a:buClr>
              <a:buFont typeface="Arial" pitchFamily="34" charset="0"/>
              <a:buChar char="•"/>
            </a:pPr>
            <a:r>
              <a:rPr lang="en-US" sz="2400" b="1" dirty="0" smtClean="0"/>
              <a:t> Automated </a:t>
            </a:r>
            <a:r>
              <a:rPr lang="en-US" sz="2400" b="1" dirty="0"/>
              <a:t>deployment (Jenkins)</a:t>
            </a:r>
          </a:p>
          <a:p>
            <a:pPr lvl="2">
              <a:lnSpc>
                <a:spcPct val="150000"/>
              </a:lnSpc>
              <a:buClr>
                <a:schemeClr val="accent3">
                  <a:lumMod val="75000"/>
                </a:schemeClr>
              </a:buClr>
              <a:buFont typeface="Arial" pitchFamily="34" charset="0"/>
              <a:buChar char="•"/>
            </a:pPr>
            <a:r>
              <a:rPr lang="en-US" sz="2000" b="1" dirty="0" smtClean="0"/>
              <a:t> </a:t>
            </a:r>
            <a:r>
              <a:rPr lang="en-US" sz="2000" b="1" dirty="0"/>
              <a:t>Check (unit + integration tests)</a:t>
            </a:r>
          </a:p>
          <a:p>
            <a:pPr lvl="2">
              <a:lnSpc>
                <a:spcPct val="150000"/>
              </a:lnSpc>
              <a:buClr>
                <a:schemeClr val="accent3">
                  <a:lumMod val="75000"/>
                </a:schemeClr>
              </a:buClr>
              <a:buFont typeface="Arial" pitchFamily="34" charset="0"/>
              <a:buChar char="•"/>
            </a:pPr>
            <a:r>
              <a:rPr lang="en-US" sz="2000" b="1" dirty="0" smtClean="0"/>
              <a:t> </a:t>
            </a:r>
            <a:r>
              <a:rPr lang="en-US" sz="2000" b="1" dirty="0"/>
              <a:t>Release (</a:t>
            </a:r>
            <a:r>
              <a:rPr lang="en-US" sz="2000" b="1" dirty="0" err="1"/>
              <a:t>artifactory</a:t>
            </a:r>
            <a:r>
              <a:rPr lang="en-US" sz="2000" b="1" dirty="0"/>
              <a:t>)</a:t>
            </a:r>
          </a:p>
          <a:p>
            <a:pPr lvl="2">
              <a:lnSpc>
                <a:spcPct val="150000"/>
              </a:lnSpc>
              <a:buClr>
                <a:schemeClr val="accent3">
                  <a:lumMod val="75000"/>
                </a:schemeClr>
              </a:buClr>
              <a:buFont typeface="Arial" pitchFamily="34" charset="0"/>
              <a:buChar char="•"/>
            </a:pPr>
            <a:r>
              <a:rPr lang="en-US" sz="2000" b="1" dirty="0" smtClean="0"/>
              <a:t> </a:t>
            </a:r>
            <a:r>
              <a:rPr lang="en-US" sz="2000" b="1" dirty="0"/>
              <a:t>Deploy (chef)</a:t>
            </a:r>
          </a:p>
          <a:p>
            <a:pPr lvl="2">
              <a:lnSpc>
                <a:spcPct val="150000"/>
              </a:lnSpc>
              <a:buClr>
                <a:schemeClr val="accent3">
                  <a:lumMod val="75000"/>
                </a:schemeClr>
              </a:buClr>
              <a:buFont typeface="Arial" pitchFamily="34" charset="0"/>
              <a:buChar char="•"/>
            </a:pPr>
            <a:r>
              <a:rPr lang="en-US" sz="2000" b="1" dirty="0" smtClean="0"/>
              <a:t> </a:t>
            </a:r>
            <a:r>
              <a:rPr lang="en-US" sz="2000" b="1" dirty="0"/>
              <a:t>Accept </a:t>
            </a:r>
            <a:r>
              <a:rPr lang="en-US" sz="2000" b="1" dirty="0" smtClean="0"/>
              <a:t>(selenium</a:t>
            </a:r>
            <a:r>
              <a:rPr lang="en-US" sz="2000" b="1" dirty="0"/>
              <a:t>)</a:t>
            </a:r>
          </a:p>
        </p:txBody>
      </p:sp>
    </p:spTree>
    <p:extLst>
      <p:ext uri="{BB962C8B-B14F-4D97-AF65-F5344CB8AC3E}">
        <p14:creationId xmlns:p14="http://schemas.microsoft.com/office/powerpoint/2010/main" val="2881560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b="1" dirty="0" smtClean="0"/>
              <a:t> </a:t>
            </a:r>
            <a:r>
              <a:rPr lang="en-US" sz="3200" b="1" u="sng" dirty="0" smtClean="0"/>
              <a:t>Decentralized data</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Services interaction</a:t>
            </a:r>
            <a:endParaRPr lang="en-US" sz="3200"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534911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Decentralized Data</a:t>
            </a:r>
            <a:endParaRPr lang="en-US" dirty="0"/>
          </a:p>
        </p:txBody>
      </p:sp>
      <p:sp>
        <p:nvSpPr>
          <p:cNvPr id="4" name="Прямоугольник 3"/>
          <p:cNvSpPr/>
          <p:nvPr/>
        </p:nvSpPr>
        <p:spPr>
          <a:xfrm>
            <a:off x="120937" y="685172"/>
            <a:ext cx="8369605" cy="1938992"/>
          </a:xfrm>
          <a:prstGeom prst="rect">
            <a:avLst/>
          </a:prstGeom>
        </p:spPr>
        <p:txBody>
          <a:bodyPr wrap="square">
            <a:spAutoFit/>
          </a:bodyPr>
          <a:lstStyle/>
          <a:p>
            <a:pPr marL="457200" indent="-457200">
              <a:lnSpc>
                <a:spcPct val="150000"/>
              </a:lnSpc>
              <a:buClr>
                <a:schemeClr val="accent3">
                  <a:lumMod val="75000"/>
                </a:schemeClr>
              </a:buClr>
              <a:buFont typeface="Arial" pitchFamily="34" charset="0"/>
              <a:buChar char="•"/>
            </a:pPr>
            <a:r>
              <a:rPr lang="en-US" sz="2000" dirty="0" smtClean="0"/>
              <a:t>Separate storages</a:t>
            </a:r>
            <a:endParaRPr lang="en-US" sz="2000" dirty="0"/>
          </a:p>
          <a:p>
            <a:pPr marL="914400" lvl="1" indent="-457200">
              <a:lnSpc>
                <a:spcPct val="150000"/>
              </a:lnSpc>
              <a:buClr>
                <a:schemeClr val="accent3">
                  <a:lumMod val="75000"/>
                </a:schemeClr>
              </a:buClr>
              <a:buFont typeface="Arial" pitchFamily="34" charset="0"/>
              <a:buChar char="•"/>
            </a:pPr>
            <a:r>
              <a:rPr lang="en-US" sz="2000" dirty="0" smtClean="0"/>
              <a:t>polyglot </a:t>
            </a:r>
            <a:r>
              <a:rPr lang="en-US" sz="2000" dirty="0"/>
              <a:t>persistence</a:t>
            </a:r>
          </a:p>
          <a:p>
            <a:pPr marL="914400" lvl="1" indent="-457200">
              <a:lnSpc>
                <a:spcPct val="150000"/>
              </a:lnSpc>
              <a:buClr>
                <a:schemeClr val="accent3">
                  <a:lumMod val="75000"/>
                </a:schemeClr>
              </a:buClr>
              <a:buFont typeface="Arial" pitchFamily="34" charset="0"/>
              <a:buChar char="•"/>
            </a:pPr>
            <a:r>
              <a:rPr lang="en-US" sz="2000" dirty="0" err="1" smtClean="0"/>
              <a:t>MongoDB</a:t>
            </a:r>
            <a:r>
              <a:rPr lang="en-US" sz="2000" dirty="0" smtClean="0"/>
              <a:t>/</a:t>
            </a:r>
            <a:r>
              <a:rPr lang="en-US" sz="2000" dirty="0" err="1" smtClean="0"/>
              <a:t>PostgreSQL</a:t>
            </a:r>
            <a:endParaRPr lang="en-US" sz="2000" dirty="0" smtClean="0"/>
          </a:p>
          <a:p>
            <a:pPr marL="457200" indent="-457200">
              <a:lnSpc>
                <a:spcPct val="150000"/>
              </a:lnSpc>
              <a:buClr>
                <a:schemeClr val="accent3">
                  <a:lumMod val="75000"/>
                </a:schemeClr>
              </a:buClr>
              <a:buFont typeface="Arial" pitchFamily="34" charset="0"/>
              <a:buChar char="•"/>
            </a:pPr>
            <a:r>
              <a:rPr lang="en-US" sz="2000" dirty="0" smtClean="0"/>
              <a:t>No direct access to storages of other services</a:t>
            </a:r>
            <a:endParaRPr lang="ru-RU" sz="2000" dirty="0"/>
          </a:p>
        </p:txBody>
      </p:sp>
      <p:sp>
        <p:nvSpPr>
          <p:cNvPr id="14" name="Блок-схема: магнитный диск 13"/>
          <p:cNvSpPr/>
          <p:nvPr/>
        </p:nvSpPr>
        <p:spPr>
          <a:xfrm>
            <a:off x="1366123" y="3892645"/>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PostgreSQL</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4293299" y="3921903"/>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MongoDB</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6" name="Прямоугольник 15"/>
          <p:cNvSpPr/>
          <p:nvPr/>
        </p:nvSpPr>
        <p:spPr>
          <a:xfrm>
            <a:off x="1556995" y="3057807"/>
            <a:ext cx="914400"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ROA</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7" name="Прямоугольник 16"/>
          <p:cNvSpPr/>
          <p:nvPr/>
        </p:nvSpPr>
        <p:spPr>
          <a:xfrm>
            <a:off x="4394720" y="3057807"/>
            <a:ext cx="1105272"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Discounts</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8" name="Прямая со стрелкой 17"/>
          <p:cNvCxnSpPr>
            <a:endCxn id="16" idx="1"/>
          </p:cNvCxnSpPr>
          <p:nvPr/>
        </p:nvCxnSpPr>
        <p:spPr>
          <a:xfrm>
            <a:off x="764907" y="3345839"/>
            <a:ext cx="792088" cy="0"/>
          </a:xfrm>
          <a:prstGeom prst="straightConnector1">
            <a:avLst/>
          </a:prstGeom>
          <a:noFill/>
          <a:ln w="9525" cap="flat" cmpd="sng" algn="ctr">
            <a:solidFill>
              <a:srgbClr val="4F81BD">
                <a:shade val="95000"/>
                <a:satMod val="105000"/>
              </a:srgbClr>
            </a:solidFill>
            <a:prstDash val="solid"/>
            <a:tailEnd type="arrow"/>
          </a:ln>
          <a:effectLst/>
        </p:spPr>
      </p:cxnSp>
      <p:cxnSp>
        <p:nvCxnSpPr>
          <p:cNvPr id="19" name="Прямая со стрелкой 18"/>
          <p:cNvCxnSpPr>
            <a:stCxn id="16" idx="3"/>
            <a:endCxn id="17" idx="1"/>
          </p:cNvCxnSpPr>
          <p:nvPr/>
        </p:nvCxnSpPr>
        <p:spPr>
          <a:xfrm>
            <a:off x="2471395" y="3345839"/>
            <a:ext cx="1923325" cy="0"/>
          </a:xfrm>
          <a:prstGeom prst="straightConnector1">
            <a:avLst/>
          </a:prstGeom>
          <a:noFill/>
          <a:ln w="9525" cap="flat" cmpd="sng" algn="ctr">
            <a:solidFill>
              <a:srgbClr val="4F81BD">
                <a:shade val="95000"/>
                <a:satMod val="105000"/>
              </a:srgbClr>
            </a:solidFill>
            <a:prstDash val="solid"/>
            <a:tailEnd type="arrow"/>
          </a:ln>
          <a:effectLst/>
        </p:spPr>
      </p:cxnSp>
      <p:sp>
        <p:nvSpPr>
          <p:cNvPr id="20" name="TextBox 19"/>
          <p:cNvSpPr txBox="1"/>
          <p:nvPr/>
        </p:nvSpPr>
        <p:spPr>
          <a:xfrm>
            <a:off x="3141171" y="3345839"/>
            <a:ext cx="6360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REST</a:t>
            </a:r>
            <a:endParaRPr kumimoji="0" lang="ru-RU" sz="1800" b="0" i="0" u="none" strike="noStrike" kern="0" cap="none" spc="0" normalizeH="0" baseline="0" noProof="0" dirty="0">
              <a:ln>
                <a:noFill/>
              </a:ln>
              <a:solidFill>
                <a:sysClr val="windowText" lastClr="000000"/>
              </a:solidFill>
              <a:effectLst/>
              <a:uLnTx/>
              <a:uFillTx/>
            </a:endParaRPr>
          </a:p>
        </p:txBody>
      </p:sp>
      <p:cxnSp>
        <p:nvCxnSpPr>
          <p:cNvPr id="21" name="Прямая со стрелкой 20"/>
          <p:cNvCxnSpPr>
            <a:stCxn id="16" idx="2"/>
            <a:endCxn id="14" idx="1"/>
          </p:cNvCxnSpPr>
          <p:nvPr/>
        </p:nvCxnSpPr>
        <p:spPr>
          <a:xfrm>
            <a:off x="2014195" y="3633871"/>
            <a:ext cx="0" cy="258774"/>
          </a:xfrm>
          <a:prstGeom prst="straightConnector1">
            <a:avLst/>
          </a:prstGeom>
          <a:noFill/>
          <a:ln w="9525" cap="flat" cmpd="sng" algn="ctr">
            <a:solidFill>
              <a:srgbClr val="4F81BD">
                <a:shade val="95000"/>
                <a:satMod val="105000"/>
              </a:srgbClr>
            </a:solidFill>
            <a:prstDash val="solid"/>
            <a:tailEnd type="arrow"/>
          </a:ln>
          <a:effectLst/>
        </p:spPr>
      </p:cxnSp>
      <p:cxnSp>
        <p:nvCxnSpPr>
          <p:cNvPr id="22" name="Прямая со стрелкой 21"/>
          <p:cNvCxnSpPr>
            <a:stCxn id="17" idx="2"/>
            <a:endCxn id="15" idx="1"/>
          </p:cNvCxnSpPr>
          <p:nvPr/>
        </p:nvCxnSpPr>
        <p:spPr>
          <a:xfrm flipH="1">
            <a:off x="4941371" y="3633871"/>
            <a:ext cx="5985" cy="288032"/>
          </a:xfrm>
          <a:prstGeom prst="straightConnector1">
            <a:avLst/>
          </a:prstGeom>
          <a:noFill/>
          <a:ln w="9525" cap="flat" cmpd="sng" algn="ctr">
            <a:solidFill>
              <a:srgbClr val="4F81BD">
                <a:shade val="95000"/>
                <a:satMod val="105000"/>
              </a:srgbClr>
            </a:solidFill>
            <a:prstDash val="solid"/>
            <a:tailEnd type="arrow"/>
          </a:ln>
          <a:effectLst/>
        </p:spPr>
      </p:cxnSp>
    </p:spTree>
    <p:extLst>
      <p:ext uri="{BB962C8B-B14F-4D97-AF65-F5344CB8AC3E}">
        <p14:creationId xmlns:p14="http://schemas.microsoft.com/office/powerpoint/2010/main" val="1212339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Services interaction</a:t>
            </a:r>
            <a:endParaRPr lang="en-US" sz="3200" b="1" u="sng"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2331719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www.w3.org/XML/1998/namespace"/>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22624</TotalTime>
  <Words>2467</Words>
  <Application>Microsoft Office PowerPoint</Application>
  <PresentationFormat>Произвольный</PresentationFormat>
  <Paragraphs>421</Paragraphs>
  <Slides>31</Slides>
  <Notes>30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31</vt:i4>
      </vt:variant>
    </vt:vector>
  </HeadingPairs>
  <TitlesOfParts>
    <vt:vector size="38" baseType="lpstr">
      <vt:lpstr>Arial</vt:lpstr>
      <vt:lpstr>Arial Black</vt:lpstr>
      <vt:lpstr>Calibri</vt:lpstr>
      <vt:lpstr>Lucida Grande</vt:lpstr>
      <vt:lpstr>Trebuchet MS</vt:lpstr>
      <vt:lpstr>Wingdings</vt: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kelt</cp:lastModifiedBy>
  <cp:revision>1142</cp:revision>
  <cp:lastPrinted>2014-07-09T13:30:36Z</cp:lastPrinted>
  <dcterms:created xsi:type="dcterms:W3CDTF">2014-07-08T13:27:24Z</dcterms:created>
  <dcterms:modified xsi:type="dcterms:W3CDTF">2017-03-11T17:54:17Z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