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80" r:id="rId3"/>
    <p:sldId id="257" r:id="rId4"/>
    <p:sldId id="268" r:id="rId5"/>
    <p:sldId id="259" r:id="rId6"/>
    <p:sldId id="281" r:id="rId7"/>
    <p:sldId id="269" r:id="rId8"/>
    <p:sldId id="266" r:id="rId9"/>
    <p:sldId id="271" r:id="rId10"/>
    <p:sldId id="264" r:id="rId11"/>
    <p:sldId id="258" r:id="rId12"/>
    <p:sldId id="274" r:id="rId13"/>
    <p:sldId id="275" r:id="rId14"/>
    <p:sldId id="260" r:id="rId15"/>
    <p:sldId id="261" r:id="rId16"/>
    <p:sldId id="276" r:id="rId17"/>
    <p:sldId id="262" r:id="rId18"/>
    <p:sldId id="277" r:id="rId19"/>
    <p:sldId id="263" r:id="rId20"/>
    <p:sldId id="272" r:id="rId21"/>
    <p:sldId id="273" r:id="rId22"/>
    <p:sldId id="267" r:id="rId23"/>
    <p:sldId id="278" r:id="rId24"/>
    <p:sldId id="279" r:id="rId25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5480" autoAdjust="0"/>
  </p:normalViewPr>
  <p:slideViewPr>
    <p:cSldViewPr snapToGrid="0">
      <p:cViewPr varScale="1">
        <p:scale>
          <a:sx n="85" d="100"/>
          <a:sy n="85" d="100"/>
        </p:scale>
        <p:origin x="-2286" y="-7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Возможна ли полная автоматизация?</c:v>
                </c:pt>
              </c:strCache>
            </c:strRef>
          </c:tx>
          <c:dLbls>
            <c:dLbl>
              <c:idx val="0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Основной</c:formatCode>
                <c:ptCount val="2"/>
                <c:pt idx="0">
                  <c:v>0.36</c:v>
                </c:pt>
                <c:pt idx="1">
                  <c:v>0.63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Лист1!$C$2:$C$3</c:f>
              <c:numCache>
                <c:formatCode>Основной</c:formatCode>
                <c:ptCount val="2"/>
                <c:pt idx="0">
                  <c:v>8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82242990654206"/>
          <c:y val="0.2768123582009876"/>
          <c:w val="0.1486034755413243"/>
          <c:h val="0.25315227545709329"/>
        </c:manualLayout>
      </c:layout>
      <c:overlay val="0"/>
      <c:txPr>
        <a:bodyPr/>
        <a:lstStyle/>
        <a:p>
          <a:pPr>
            <a:defRPr sz="36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830B-94E7-4506-9C42-3DC2E6160751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9962-BCC5-47B5-8B0D-FC145D4EB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бы хотел чтобы вы задавали вопросы по ходу презентации,</a:t>
            </a:r>
            <a:r>
              <a:rPr lang="ru-RU" baseline="0" dirty="0" smtClean="0"/>
              <a:t> после каждого слайда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 smtClean="0"/>
          </a:p>
          <a:p>
            <a:r>
              <a:rPr lang="ru-RU" dirty="0" smtClean="0"/>
              <a:t>В рамках формирования подхода</a:t>
            </a:r>
            <a:r>
              <a:rPr lang="ru-RU" baseline="0" dirty="0" smtClean="0"/>
              <a:t> к разработке софта по гибкой (</a:t>
            </a:r>
            <a:r>
              <a:rPr lang="en-US" baseline="0" dirty="0" smtClean="0"/>
              <a:t>agile) </a:t>
            </a:r>
            <a:r>
              <a:rPr lang="ru-RU" baseline="0" dirty="0" smtClean="0"/>
              <a:t>методике было введено понятие пирамиды тестирования</a:t>
            </a:r>
          </a:p>
          <a:p>
            <a:r>
              <a:rPr lang="ru-RU" baseline="0" dirty="0" smtClean="0"/>
              <a:t>Пирамида состоит из трех блоков тестов.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Модульного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Интеграционного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UI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При этом основание каждого блока показывает количество таких тестов (для модульного их больше всего, для </a:t>
            </a:r>
            <a:r>
              <a:rPr lang="en-US" baseline="0" dirty="0" smtClean="0"/>
              <a:t>UI</a:t>
            </a:r>
            <a:r>
              <a:rPr lang="ru-RU" baseline="0" dirty="0" smtClean="0"/>
              <a:t> – меньше всего)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А по мере продвижения к верхушке пирамиды растет: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- Покрытие тестами функционала, что хорошо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Но также растет: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поддержки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Хрупкость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Время выполнения тестов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написания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Что уже не очень хорошо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r>
              <a:rPr lang="ru-RU" baseline="0" dirty="0" smtClean="0"/>
              <a:t> – все что не интеграционные тесты</a:t>
            </a:r>
          </a:p>
          <a:p>
            <a:r>
              <a:rPr lang="ru-RU" sz="3600" dirty="0" smtClean="0"/>
              <a:t>Связь с другими системами</a:t>
            </a:r>
          </a:p>
          <a:p>
            <a:pPr lvl="1"/>
            <a:r>
              <a:rPr lang="ru-RU" sz="3200" dirty="0" smtClean="0"/>
              <a:t>Файловая система</a:t>
            </a:r>
          </a:p>
          <a:p>
            <a:pPr lvl="1"/>
            <a:r>
              <a:rPr lang="ru-RU" sz="3200" dirty="0" smtClean="0"/>
              <a:t>Базы данных</a:t>
            </a:r>
          </a:p>
          <a:p>
            <a:pPr lvl="1"/>
            <a:r>
              <a:rPr lang="ru-RU" sz="3200" dirty="0" smtClean="0"/>
              <a:t>Сервисы</a:t>
            </a:r>
            <a:endParaRPr lang="en-US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1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Тестируют</a:t>
            </a:r>
            <a:r>
              <a:rPr lang="ru-RU" baseline="0" dirty="0" smtClean="0"/>
              <a:t> отдельные классы</a:t>
            </a:r>
          </a:p>
          <a:p>
            <a:r>
              <a:rPr lang="ru-RU" baseline="0" dirty="0" smtClean="0"/>
              <a:t>Или компоненты, если они сравнительно просты</a:t>
            </a:r>
          </a:p>
          <a:p>
            <a:r>
              <a:rPr lang="ru-RU" baseline="0" dirty="0" smtClean="0"/>
              <a:t>В принципе, это все тесты белого ящика, которые не интеграционные</a:t>
            </a:r>
          </a:p>
          <a:p>
            <a:r>
              <a:rPr lang="ru-RU" baseline="0" dirty="0" smtClean="0"/>
              <a:t>Прогоняются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 сервере – позволяют быстро понять не поломали ли чего</a:t>
            </a:r>
          </a:p>
          <a:p>
            <a:r>
              <a:rPr lang="ru-RU" baseline="0" dirty="0" smtClean="0"/>
              <a:t>Хорошо подходят для </a:t>
            </a:r>
            <a:r>
              <a:rPr lang="en-US" baseline="0" dirty="0" smtClean="0"/>
              <a:t>TDD</a:t>
            </a:r>
          </a:p>
          <a:p>
            <a:r>
              <a:rPr lang="ru-RU" baseline="0" dirty="0" smtClean="0"/>
              <a:t>Инструменты, которые используются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6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написания интеграционных</a:t>
            </a:r>
            <a:r>
              <a:rPr lang="ru-RU" baseline="0" dirty="0" smtClean="0"/>
              <a:t> тестов и прогона их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-машине использовать оригинальные источники данных или интегрируемые системы часто бывает дорого долго или невозможно. В этом случае используют </a:t>
            </a:r>
            <a:r>
              <a:rPr lang="ru-RU" baseline="0" dirty="0" err="1" smtClean="0"/>
              <a:t>фейки</a:t>
            </a:r>
            <a:r>
              <a:rPr lang="ru-RU" baseline="0" dirty="0" smtClean="0"/>
              <a:t> – сравнительно простую замену оригинала с тем же интерфейсом.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5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 –</a:t>
            </a:r>
            <a:r>
              <a:rPr lang="ru-RU" baseline="0" dirty="0" smtClean="0"/>
              <a:t> это уже тестирование сценариев работы настоящего пользователя, оно уже (как правило) в разы сложнее чем интеграционное и модульное.</a:t>
            </a:r>
          </a:p>
          <a:p>
            <a:r>
              <a:rPr lang="ru-RU" baseline="0" dirty="0" smtClean="0"/>
              <a:t>Написание таких тестов также можно проводить через </a:t>
            </a:r>
            <a:r>
              <a:rPr lang="en-US" baseline="0" dirty="0" smtClean="0"/>
              <a:t>TDD</a:t>
            </a:r>
            <a:r>
              <a:rPr lang="ru-RU" baseline="0" dirty="0" smtClean="0"/>
              <a:t> (даже придумали отдельный термин </a:t>
            </a:r>
            <a:r>
              <a:rPr lang="en-US" baseline="0" dirty="0" smtClean="0"/>
              <a:t>ATDD)</a:t>
            </a:r>
          </a:p>
          <a:p>
            <a:r>
              <a:rPr lang="ru-RU" baseline="0" dirty="0" smtClean="0"/>
              <a:t>Однако по сравнению с рассмотренными видами тестов они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Сравнительно ненадежны и хрупки (особенно если сложная клиентская часть)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Медленны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правило, запускаются они против выделенного окружения с уже развернутым приложением (не поднимают свое)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следствие, не являются частью </a:t>
            </a:r>
            <a:r>
              <a:rPr lang="en-US" baseline="0" dirty="0" smtClean="0"/>
              <a:t>CI </a:t>
            </a:r>
            <a:r>
              <a:rPr lang="ru-RU" baseline="0" dirty="0" smtClean="0"/>
              <a:t>(не запускаются в рамках сборки </a:t>
            </a:r>
            <a:r>
              <a:rPr lang="ru-RU" baseline="0" dirty="0" err="1" smtClean="0"/>
              <a:t>билда</a:t>
            </a:r>
            <a:r>
              <a:rPr lang="ru-RU" baseline="0" dirty="0" smtClean="0"/>
              <a:t>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Они запускаются уже позже как </a:t>
            </a:r>
            <a:r>
              <a:rPr lang="ru-RU" baseline="0" dirty="0" err="1" smtClean="0"/>
              <a:t>смоук</a:t>
            </a:r>
            <a:r>
              <a:rPr lang="ru-RU" baseline="0" dirty="0" smtClean="0"/>
              <a:t>-тест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Headless drivers </a:t>
            </a:r>
            <a:r>
              <a:rPr lang="ru-RU" baseline="0" dirty="0" smtClean="0"/>
              <a:t>снижают требования к окружению и работают немного быстрее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3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Хоть все автоматизировать</a:t>
            </a:r>
            <a:r>
              <a:rPr lang="ru-RU" baseline="0" dirty="0" smtClean="0"/>
              <a:t> нельзя, но часть-то можно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9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автоматизировать (опрос)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-тесты 	(8) 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36%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Сложные/трудоемкие (5)	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(4)	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18%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Регрессионные тесты (4)	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18%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Редко меняющиеся (4)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		18%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ru-RU" dirty="0" smtClean="0">
                <a:effectLst/>
              </a:rPr>
              <a:t> </a:t>
            </a:r>
            <a:r>
              <a:rPr lang="en-US" dirty="0" smtClean="0">
                <a:effectLst/>
              </a:rPr>
              <a:t>API</a:t>
            </a:r>
            <a:r>
              <a:rPr lang="ru-RU" dirty="0" smtClean="0">
                <a:effectLst/>
              </a:rPr>
              <a:t>/</a:t>
            </a:r>
            <a:r>
              <a:rPr lang="en-US" dirty="0" smtClean="0">
                <a:effectLst/>
              </a:rPr>
              <a:t>UI </a:t>
            </a:r>
            <a:r>
              <a:rPr lang="ru-RU" dirty="0" smtClean="0">
                <a:effectLst/>
              </a:rPr>
              <a:t>(3)				</a:t>
            </a:r>
            <a:r>
              <a:rPr lang="ru-RU" b="1" dirty="0" smtClean="0">
                <a:effectLst/>
              </a:rPr>
              <a:t>13%</a:t>
            </a:r>
            <a:r>
              <a:rPr lang="ru-RU" dirty="0" smtClean="0">
                <a:effectLst/>
              </a:rPr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Рутинные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2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автоматизировать (опрос)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тестов (11)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 половина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Экономия времени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тестировщика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 половина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Уверенность разработчика (9)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Устранить человеческий фактор (5)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 четверть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Опыт в чем-то новом (2)		</a:t>
            </a:r>
            <a:r>
              <a:rPr lang="ru-RU" b="1" dirty="0" smtClean="0">
                <a:effectLst/>
              </a:rPr>
              <a:t>&lt;10%</a:t>
            </a:r>
            <a:r>
              <a:rPr lang="ru-RU" dirty="0" smtClean="0">
                <a:effectLst/>
              </a:rPr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дешевле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Нужны ресурсы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ATDD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3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6" y="6053328"/>
            <a:ext cx="2249815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562" y="6044184"/>
            <a:ext cx="678602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610" y="4038600"/>
            <a:ext cx="647812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610" y="6050037"/>
            <a:ext cx="6706765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13" y="6068699"/>
            <a:ext cx="2057757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755" y="236540"/>
            <a:ext cx="5868419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2389" y="228600"/>
            <a:ext cx="838346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4338" y="609602"/>
            <a:ext cx="2057757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79" y="609600"/>
            <a:ext cx="5563566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4338" y="6248404"/>
            <a:ext cx="2210184" cy="365125"/>
          </a:xfrm>
        </p:spPr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81" y="6248209"/>
            <a:ext cx="55744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7377" y="0"/>
            <a:ext cx="320096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3105" y="609600"/>
            <a:ext cx="22864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3105" y="0"/>
            <a:ext cx="22864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90725" y="144441"/>
            <a:ext cx="533400" cy="244518"/>
          </a:xfrm>
        </p:spPr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54" y="228600"/>
            <a:ext cx="8154816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754" y="1600200"/>
            <a:ext cx="8154816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839" y="2743200"/>
            <a:ext cx="712435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5588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625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838" y="1600200"/>
            <a:ext cx="777375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838" y="1600200"/>
            <a:ext cx="7621323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625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706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5742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93" y="273050"/>
            <a:ext cx="8154816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706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1434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706" y="1752600"/>
            <a:ext cx="3886875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1434" y="1752600"/>
            <a:ext cx="3886875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93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06" y="273050"/>
            <a:ext cx="8078603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706" y="1752600"/>
            <a:ext cx="1600478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610" y="1752600"/>
            <a:ext cx="6401912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478" y="5486400"/>
            <a:ext cx="731647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6" y="4572000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6" y="4663440"/>
            <a:ext cx="14632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604" y="4654296"/>
            <a:ext cx="759998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478" y="4648200"/>
            <a:ext cx="731647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8052" y="0"/>
            <a:ext cx="100601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9485" y="6248402"/>
            <a:ext cx="2667463" cy="365125"/>
          </a:xfrm>
        </p:spPr>
        <p:txBody>
          <a:bodyPr rtlCol="0"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8051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478" y="6248208"/>
            <a:ext cx="4572794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847" y="0"/>
            <a:ext cx="7584741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706" y="228600"/>
            <a:ext cx="815481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754" y="1600200"/>
            <a:ext cx="8154816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7059" y="6248402"/>
            <a:ext cx="2667463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707" y="6248208"/>
            <a:ext cx="542202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558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93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653" y="1280160"/>
            <a:ext cx="8554935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93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551" y="2787806"/>
            <a:ext cx="803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Какие авто-тесты нам нужны?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66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Нагрузочное тестирование</a:t>
            </a:r>
            <a:r>
              <a:rPr lang="en-US" dirty="0" smtClean="0"/>
              <a:t> (</a:t>
            </a:r>
            <a:r>
              <a:rPr lang="en-US" dirty="0" err="1" smtClean="0"/>
              <a:t>Jmeter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производительности / </a:t>
            </a:r>
            <a:r>
              <a:rPr lang="en-US" sz="2800" dirty="0"/>
              <a:t>Performance Testing</a:t>
            </a:r>
          </a:p>
          <a:p>
            <a:pPr lvl="1"/>
            <a:r>
              <a:rPr lang="ru-RU" sz="2800" dirty="0" smtClean="0"/>
              <a:t>Время отклика приложения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стабильности / </a:t>
            </a:r>
            <a:r>
              <a:rPr lang="en-US" sz="2800" dirty="0"/>
              <a:t>Stability Testing</a:t>
            </a:r>
            <a:endParaRPr lang="ru-RU" sz="2800" dirty="0"/>
          </a:p>
          <a:p>
            <a:pPr lvl="1"/>
            <a:r>
              <a:rPr lang="ru-RU" sz="2800" dirty="0" smtClean="0"/>
              <a:t>Стабильность при длительном использовании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Стресс </a:t>
            </a:r>
            <a:r>
              <a:rPr lang="ru-RU" sz="2800" dirty="0" err="1"/>
              <a:t>тестировование</a:t>
            </a:r>
            <a:r>
              <a:rPr lang="ru-RU" sz="2800" dirty="0"/>
              <a:t>  -</a:t>
            </a:r>
            <a:r>
              <a:rPr lang="en-US" sz="2800" dirty="0"/>
              <a:t> Stress Testing</a:t>
            </a:r>
            <a:endParaRPr lang="ru-RU" sz="2800" dirty="0"/>
          </a:p>
          <a:p>
            <a:pPr lvl="1"/>
            <a:r>
              <a:rPr lang="ru-RU" sz="2800" dirty="0" smtClean="0"/>
              <a:t>возвращается ли система после запредельной нагрузки к нормальному режиму</a:t>
            </a:r>
          </a:p>
          <a:p>
            <a:pPr lvl="2"/>
            <a:r>
              <a:rPr lang="ru-RU" sz="2400" dirty="0" smtClean="0"/>
              <a:t>Способность к регенерации</a:t>
            </a:r>
          </a:p>
          <a:p>
            <a:pPr lvl="1"/>
            <a:r>
              <a:rPr lang="ru-RU" sz="2800" dirty="0" smtClean="0"/>
              <a:t>поведение когда один из серверов перестает работать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3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Можем ли все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Да</a:t>
            </a:r>
          </a:p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Нет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Можно ли все автоматизировать (опрос)?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71571"/>
              </p:ext>
            </p:extLst>
          </p:nvPr>
        </p:nvGraphicFramePr>
        <p:xfrm>
          <a:off x="572931" y="1653988"/>
          <a:ext cx="815481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 (опрос)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6150" y="1654232"/>
            <a:ext cx="7794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en-US" sz="3200" dirty="0" smtClean="0"/>
              <a:t>Smoke-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ru-RU" sz="3200" dirty="0" smtClean="0"/>
              <a:t>Сложные/трудоемкие</a:t>
            </a:r>
            <a:endParaRPr lang="ru-RU" sz="3200" dirty="0" smtClean="0"/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en-US" sz="3200" dirty="0" smtClean="0"/>
              <a:t>End-to-End 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ru-RU" sz="3200" dirty="0"/>
              <a:t>Регрессионные </a:t>
            </a:r>
            <a:r>
              <a:rPr lang="ru-RU" sz="3200" dirty="0" smtClean="0"/>
              <a:t>тесты</a:t>
            </a:r>
            <a:endParaRPr lang="ru-RU" sz="3200" dirty="0" smtClean="0"/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ru-RU" sz="3200" dirty="0" smtClean="0"/>
              <a:t>Редко </a:t>
            </a:r>
            <a:r>
              <a:rPr lang="ru-RU" sz="3200" dirty="0" smtClean="0"/>
              <a:t>меняющиеся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en-US" sz="3200" dirty="0" smtClean="0"/>
              <a:t>API/UI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17569" y="1845424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19644" y="2579734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17569" y="3317873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219644" y="4044943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215483" y="4795879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15483" y="5546795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Регрессионное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>
                <a:solidFill>
                  <a:srgbClr val="00B050"/>
                </a:solidFill>
              </a:rPr>
              <a:t>Рутинные операции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Допустимы</a:t>
            </a:r>
            <a:r>
              <a:rPr lang="ru-RU" sz="2400" dirty="0"/>
              <a:t>е</a:t>
            </a:r>
            <a:r>
              <a:rPr lang="ru-RU" sz="2400" dirty="0" smtClean="0"/>
              <a:t> конфигурации (аппаратного </a:t>
            </a:r>
            <a:r>
              <a:rPr lang="ru-RU" sz="2400" dirty="0" err="1" smtClean="0"/>
              <a:t>обеспечения,ОС</a:t>
            </a:r>
            <a:r>
              <a:rPr lang="ru-RU" sz="24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Нагрузочное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Ввод больших массивов данных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Где автоматическая верификация более предпочтительна</a:t>
            </a:r>
          </a:p>
          <a:p>
            <a:pPr lvl="1"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Сложные расчеты</a:t>
            </a:r>
          </a:p>
        </p:txBody>
      </p:sp>
    </p:spTree>
    <p:extLst>
      <p:ext uri="{BB962C8B-B14F-4D97-AF65-F5344CB8AC3E}">
        <p14:creationId xmlns:p14="http://schemas.microsoft.com/office/powerpoint/2010/main" val="36904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Скорость выполнения тестов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Экономия времени </a:t>
            </a:r>
            <a:r>
              <a:rPr lang="ru-RU" dirty="0" err="1"/>
              <a:t>тестировщика</a:t>
            </a:r>
            <a:endParaRPr lang="ru-RU" dirty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Уверенность </a:t>
            </a:r>
            <a:r>
              <a:rPr lang="ru-RU" dirty="0"/>
              <a:t>разработчика</a:t>
            </a:r>
            <a:endParaRPr lang="en-US" dirty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Устранить </a:t>
            </a:r>
            <a:r>
              <a:rPr lang="ru-RU" dirty="0" smtClean="0"/>
              <a:t>человеческий фактор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Опыт в чем-то новом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845424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73675" y="2735848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3585497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73675" y="4424077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80665" y="5297674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7570" cy="4495800"/>
          </a:xfrm>
        </p:spPr>
        <p:txBody>
          <a:bodyPr>
            <a:noAutofit/>
          </a:bodyPr>
          <a:lstStyle/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Исключить человеческий фактор</a:t>
            </a:r>
          </a:p>
          <a:p>
            <a:pPr lvl="2"/>
            <a:r>
              <a:rPr lang="ru-RU" sz="3200" dirty="0" smtClean="0">
                <a:solidFill>
                  <a:srgbClr val="00B050"/>
                </a:solidFill>
              </a:rPr>
              <a:t>надежнее</a:t>
            </a:r>
          </a:p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Оптимизация использования времени </a:t>
            </a:r>
          </a:p>
          <a:p>
            <a:pPr lvl="2"/>
            <a:r>
              <a:rPr lang="ru-RU" sz="3200" dirty="0" err="1" smtClean="0">
                <a:solidFill>
                  <a:srgbClr val="00B050"/>
                </a:solidFill>
              </a:rPr>
              <a:t>тестировщика</a:t>
            </a:r>
            <a:endParaRPr lang="ru-RU" sz="3200" dirty="0" smtClean="0">
              <a:solidFill>
                <a:srgbClr val="00B050"/>
              </a:solidFill>
            </a:endParaRPr>
          </a:p>
          <a:p>
            <a:pPr lvl="1"/>
            <a:r>
              <a:rPr lang="ru-RU" sz="3600" dirty="0">
                <a:solidFill>
                  <a:srgbClr val="00B050"/>
                </a:solidFill>
              </a:rPr>
              <a:t>Скорость</a:t>
            </a:r>
          </a:p>
          <a:p>
            <a:pPr lvl="1"/>
            <a:r>
              <a:rPr lang="ru-RU" sz="3600" dirty="0" smtClean="0"/>
              <a:t>Автоматический отчет о тестировании</a:t>
            </a:r>
          </a:p>
          <a:p>
            <a:pPr lvl="1"/>
            <a:r>
              <a:rPr lang="ru-RU" sz="3600" dirty="0" smtClean="0"/>
              <a:t>Выполнение в фоне</a:t>
            </a:r>
          </a:p>
        </p:txBody>
      </p:sp>
    </p:spTree>
    <p:extLst>
      <p:ext uri="{BB962C8B-B14F-4D97-AF65-F5344CB8AC3E}">
        <p14:creationId xmlns:p14="http://schemas.microsoft.com/office/powerpoint/2010/main" val="2808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поддержки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Стоимость разработки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Сложно </a:t>
            </a:r>
            <a:r>
              <a:rPr lang="ru-RU" dirty="0" smtClean="0"/>
              <a:t>писать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Время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Качество должно быть выше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en-US" dirty="0" smtClean="0"/>
              <a:t>ad-hoc </a:t>
            </a:r>
            <a:r>
              <a:rPr lang="ru-RU" dirty="0" smtClean="0"/>
              <a:t>тестирование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81669" y="1758972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83744" y="2493282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81669" y="3231421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83744" y="3958491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9583" y="4687125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79583" y="5398118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Стоимость и время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Квалификация </a:t>
            </a:r>
            <a:r>
              <a:rPr lang="ru-RU" dirty="0" err="1" smtClean="0">
                <a:solidFill>
                  <a:srgbClr val="00B050"/>
                </a:solidFill>
              </a:rPr>
              <a:t>автоматизатора</a:t>
            </a:r>
            <a:endParaRPr lang="ru-RU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Затраты </a:t>
            </a:r>
            <a:r>
              <a:rPr lang="ru-RU" dirty="0">
                <a:solidFill>
                  <a:srgbClr val="00B050"/>
                </a:solidFill>
              </a:rPr>
              <a:t>на поддержку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Однотипность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Разработка </a:t>
            </a:r>
            <a:r>
              <a:rPr lang="ru-RU" dirty="0"/>
              <a:t>каркаса – большие </a:t>
            </a:r>
            <a:r>
              <a:rPr lang="ru-RU" dirty="0" smtClean="0"/>
              <a:t>затраты</a:t>
            </a:r>
          </a:p>
        </p:txBody>
      </p:sp>
    </p:spTree>
    <p:extLst>
      <p:ext uri="{BB962C8B-B14F-4D97-AF65-F5344CB8AC3E}">
        <p14:creationId xmlns:p14="http://schemas.microsoft.com/office/powerpoint/2010/main" val="28702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r>
              <a:rPr lang="en-US" dirty="0" smtClean="0"/>
              <a:t>UI </a:t>
            </a:r>
            <a:r>
              <a:rPr lang="ru-RU" dirty="0" smtClean="0"/>
              <a:t>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Версионирование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Наличие окружений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Тесты </a:t>
            </a:r>
            <a:r>
              <a:rPr lang="en-US" dirty="0" smtClean="0"/>
              <a:t>environment-agnostic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Все различия в конфигурации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Специальный пользователь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Удалить позже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</a:t>
            </a:r>
            <a:endParaRPr lang="ru-RU" dirty="0"/>
          </a:p>
        </p:txBody>
      </p:sp>
      <p:sp>
        <p:nvSpPr>
          <p:cNvPr id="4" name="AutoShape 2" descr="https://pp.vk.me/c628829/v628829023/152f9/5ypLHTN8OQ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599983" y="2766172"/>
            <a:ext cx="2085278" cy="211873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485980" y="1854200"/>
            <a:ext cx="1718219" cy="1646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EPAM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647160" y="4559351"/>
            <a:ext cx="1820439" cy="1765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333500" y="4131837"/>
            <a:ext cx="1054101" cy="99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LEAD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133601" y="1562100"/>
            <a:ext cx="1173472" cy="1204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TDD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16" name="Прямая соединительная линия 15"/>
          <p:cNvCxnSpPr>
            <a:stCxn id="12" idx="5"/>
            <a:endCxn id="5" idx="1"/>
          </p:cNvCxnSpPr>
          <p:nvPr/>
        </p:nvCxnSpPr>
        <p:spPr>
          <a:xfrm>
            <a:off x="3135222" y="2589840"/>
            <a:ext cx="770143" cy="486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5605983" y="2955073"/>
            <a:ext cx="943498" cy="367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5" idx="5"/>
          </p:cNvCxnSpPr>
          <p:nvPr/>
        </p:nvCxnSpPr>
        <p:spPr>
          <a:xfrm flipH="1" flipV="1">
            <a:off x="5379879" y="4574624"/>
            <a:ext cx="452209" cy="3102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334321" y="4187954"/>
            <a:ext cx="1345581" cy="2613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8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Ручное 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UI-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+ немножечко ручного тестирования…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Другие виды тестирования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Статический анализ кода</a:t>
            </a:r>
            <a:endParaRPr lang="en-US" smtClean="0"/>
          </a:p>
          <a:p>
            <a:pPr lvl="1"/>
            <a:r>
              <a:rPr lang="ru-RU" smtClean="0"/>
              <a:t>Тоже часть </a:t>
            </a:r>
            <a:r>
              <a:rPr lang="en-US" smtClean="0"/>
              <a:t>Continuous Integration</a:t>
            </a:r>
            <a:endParaRPr lang="ru-RU" smtClean="0"/>
          </a:p>
          <a:p>
            <a:r>
              <a:rPr lang="en-US" smtClean="0"/>
              <a:t>Fuzz testing</a:t>
            </a:r>
          </a:p>
          <a:p>
            <a:pPr lvl="1"/>
            <a:r>
              <a:rPr lang="ru-RU" smtClean="0"/>
              <a:t>Тестирование на основе случайно сгенерированных данных</a:t>
            </a:r>
          </a:p>
          <a:p>
            <a:r>
              <a:rPr lang="en-US" smtClean="0"/>
              <a:t>Mutation testing</a:t>
            </a:r>
          </a:p>
          <a:p>
            <a:pPr lvl="1"/>
            <a:r>
              <a:rPr lang="en-US" smtClean="0"/>
              <a:t>TODO: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dirty="0">
                <a:latin typeface="Calibri" pitchFamily="34" charset="0"/>
                <a:cs typeface="Calibri" pitchFamily="34" charset="0"/>
              </a:rPr>
              <a:t>?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43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тестирования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Ручное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Автоматизированное</a:t>
            </a:r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кода</a:t>
            </a:r>
          </a:p>
          <a:p>
            <a:pPr lvl="2">
              <a:lnSpc>
                <a:spcPct val="150000"/>
              </a:lnSpc>
            </a:pPr>
            <a:r>
              <a:rPr lang="ru-RU" sz="3200" dirty="0" smtClean="0"/>
              <a:t>Модульное (</a:t>
            </a:r>
            <a:r>
              <a:rPr lang="en-US" sz="3200" dirty="0" smtClean="0"/>
              <a:t>unit)</a:t>
            </a:r>
            <a:endParaRPr lang="ru-RU" sz="3200" dirty="0" smtClean="0"/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интерфейса пользователя (</a:t>
            </a:r>
            <a:r>
              <a:rPr lang="en-US" sz="3600" dirty="0" smtClean="0"/>
              <a:t>service/API/GUI)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08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5"/>
            <a:ext cx="7888070" cy="804769"/>
          </a:xfrm>
        </p:spPr>
        <p:txBody>
          <a:bodyPr/>
          <a:lstStyle/>
          <a:p>
            <a:r>
              <a:rPr lang="ru-RU" dirty="0" smtClean="0"/>
              <a:t>Пирамида тестирования</a:t>
            </a:r>
            <a:endParaRPr lang="ru-RU" dirty="0"/>
          </a:p>
        </p:txBody>
      </p:sp>
      <p:pic>
        <p:nvPicPr>
          <p:cNvPr id="1026" name="Picture 2" descr="http://cdn2.hubspot.net/hub/428395/file-1851610945-png/blog-files/automation-pyramid.png?t=14158150018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1" y="1537855"/>
            <a:ext cx="6435138" cy="50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автоматизированных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54" y="1600199"/>
            <a:ext cx="8154816" cy="47424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</a:p>
          <a:p>
            <a:r>
              <a:rPr lang="en-US" dirty="0" smtClean="0"/>
              <a:t>Integration</a:t>
            </a:r>
            <a:endParaRPr lang="en-US" dirty="0"/>
          </a:p>
          <a:p>
            <a:r>
              <a:rPr lang="ru-RU" sz="2800" dirty="0" smtClean="0"/>
              <a:t>Уровень интерфейса пользователя</a:t>
            </a:r>
          </a:p>
          <a:p>
            <a:pPr lvl="1"/>
            <a:r>
              <a:rPr lang="ru-RU" dirty="0" smtClean="0"/>
              <a:t> Функциональные</a:t>
            </a:r>
          </a:p>
          <a:p>
            <a:pPr lvl="2"/>
            <a:r>
              <a:rPr lang="ru-RU" dirty="0" smtClean="0"/>
              <a:t>Имитируют пользователя</a:t>
            </a:r>
            <a:endParaRPr lang="en-US" dirty="0" smtClean="0"/>
          </a:p>
          <a:p>
            <a:pPr lvl="2"/>
            <a:r>
              <a:rPr lang="en-US" dirty="0" smtClean="0"/>
              <a:t>Selenium</a:t>
            </a:r>
            <a:endParaRPr lang="ru-RU" dirty="0" smtClean="0"/>
          </a:p>
          <a:p>
            <a:r>
              <a:rPr lang="ru-RU" dirty="0" smtClean="0"/>
              <a:t>Другие</a:t>
            </a:r>
          </a:p>
          <a:p>
            <a:pPr lvl="1"/>
            <a:r>
              <a:rPr lang="ru-RU" dirty="0" smtClean="0"/>
              <a:t>Нагрузочные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8480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Unit/Integration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"/>
          </p:nvPr>
        </p:nvSpPr>
        <p:spPr>
          <a:xfrm>
            <a:off x="612754" y="2040680"/>
            <a:ext cx="3870036" cy="3676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 smtClean="0">
                <a:solidFill>
                  <a:schemeClr val="tx2"/>
                </a:solidFill>
              </a:rPr>
              <a:t>Unit</a:t>
            </a:r>
            <a:endParaRPr lang="ru-RU" sz="3600" u="sng" dirty="0" smtClean="0">
              <a:solidFill>
                <a:schemeClr val="tx2"/>
              </a:solidFill>
            </a:endParaRPr>
          </a:p>
          <a:p>
            <a:r>
              <a:rPr lang="ru-RU" sz="3600" dirty="0" smtClean="0"/>
              <a:t>Классы</a:t>
            </a:r>
          </a:p>
          <a:p>
            <a:r>
              <a:rPr lang="ru-RU" sz="3600" dirty="0" smtClean="0"/>
              <a:t>Компоненты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49709" y="2087938"/>
            <a:ext cx="4572000" cy="24878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tx2"/>
                </a:solidFill>
              </a:rPr>
              <a:t>Integration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/>
              <a:t>Связи компонентов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Связ</a:t>
            </a:r>
            <a:r>
              <a:rPr lang="ru-RU" sz="3600" dirty="0"/>
              <a:t>и</a:t>
            </a:r>
            <a:r>
              <a:rPr lang="ru-RU" sz="3600" dirty="0" smtClean="0"/>
              <a:t> </a:t>
            </a:r>
            <a:r>
              <a:rPr lang="ru-RU" sz="3600" dirty="0"/>
              <a:t>с </a:t>
            </a:r>
            <a:r>
              <a:rPr lang="ru-RU" sz="3600" dirty="0" smtClean="0"/>
              <a:t>внешними </a:t>
            </a:r>
            <a:r>
              <a:rPr lang="ru-RU" sz="3600" dirty="0"/>
              <a:t>системами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007" y="1340798"/>
            <a:ext cx="3372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Что тестирует?</a:t>
            </a:r>
            <a:endParaRPr lang="ru-RU" sz="4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340302" y="2252546"/>
            <a:ext cx="0" cy="210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13679" y="4575799"/>
            <a:ext cx="812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1754" y="4739273"/>
            <a:ext cx="4216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TDD</a:t>
            </a:r>
          </a:p>
          <a:p>
            <a:pPr algn="ctr"/>
            <a:r>
              <a:rPr lang="en-US" sz="3600" dirty="0" smtClean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2718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1992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  <a:r>
              <a:rPr lang="en-US" dirty="0"/>
              <a:t> </a:t>
            </a:r>
            <a:r>
              <a:rPr lang="ru-RU" dirty="0" smtClean="0"/>
              <a:t>тесты</a:t>
            </a:r>
            <a:r>
              <a:rPr lang="en-US" dirty="0" smtClean="0"/>
              <a:t>: </a:t>
            </a:r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92624"/>
            <a:ext cx="7888070" cy="4684339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4000" dirty="0" err="1" smtClean="0"/>
              <a:t>JUnit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r>
              <a:rPr lang="en-US" sz="4000" dirty="0" err="1" smtClean="0"/>
              <a:t>TestNG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1">
              <a:lnSpc>
                <a:spcPct val="200000"/>
              </a:lnSpc>
            </a:pPr>
            <a:r>
              <a:rPr lang="en-US" sz="4000" dirty="0" smtClean="0"/>
              <a:t>Mock-</a:t>
            </a:r>
            <a:r>
              <a:rPr lang="ru-RU" sz="4000" dirty="0" err="1" smtClean="0"/>
              <a:t>фреймворки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59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06475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ru-RU" dirty="0" smtClean="0"/>
              <a:t>тесты</a:t>
            </a:r>
            <a:r>
              <a:rPr lang="en-US" dirty="0" smtClean="0"/>
              <a:t>: </a:t>
            </a:r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759" y="1479176"/>
            <a:ext cx="7888070" cy="4697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Тестирование с помощью </a:t>
            </a:r>
            <a:r>
              <a:rPr lang="ru-RU" sz="2800" dirty="0" err="1" smtClean="0"/>
              <a:t>фейков</a:t>
            </a:r>
            <a:endParaRPr lang="ru-RU" sz="2800" dirty="0" smtClean="0"/>
          </a:p>
          <a:p>
            <a:r>
              <a:rPr lang="ru-RU" sz="2800" dirty="0" smtClean="0"/>
              <a:t> Базы данных</a:t>
            </a:r>
          </a:p>
          <a:p>
            <a:pPr lvl="1">
              <a:buFontTx/>
              <a:buChar char="-"/>
            </a:pPr>
            <a:r>
              <a:rPr lang="en-US" sz="2400" dirty="0" smtClean="0"/>
              <a:t>In-memory fakes</a:t>
            </a:r>
            <a:r>
              <a:rPr lang="ru-RU" sz="2400" dirty="0" smtClean="0"/>
              <a:t> (</a:t>
            </a:r>
            <a:r>
              <a:rPr lang="en-US" sz="2400" dirty="0" smtClean="0"/>
              <a:t>H2/derby/</a:t>
            </a:r>
            <a:r>
              <a:rPr lang="en-US" sz="2400" dirty="0" err="1" smtClean="0"/>
              <a:t>sqlite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ru-RU" sz="2400" dirty="0" smtClean="0"/>
              <a:t>Или отдельный инстанс для тестирования</a:t>
            </a:r>
          </a:p>
          <a:p>
            <a:r>
              <a:rPr lang="ru-RU" sz="2800" dirty="0" smtClean="0"/>
              <a:t>Файловая система</a:t>
            </a:r>
          </a:p>
          <a:p>
            <a:pPr lvl="1">
              <a:buFontTx/>
              <a:buChar char="-"/>
            </a:pPr>
            <a:r>
              <a:rPr lang="en-US" sz="2400" dirty="0" smtClean="0"/>
              <a:t>Commons VFS</a:t>
            </a:r>
          </a:p>
          <a:p>
            <a:pPr lvl="1">
              <a:buFontTx/>
              <a:buChar char="-"/>
            </a:pPr>
            <a:r>
              <a:rPr lang="en-US" sz="2400" dirty="0" smtClean="0"/>
              <a:t>Java 7: </a:t>
            </a:r>
            <a:r>
              <a:rPr lang="en-US" sz="2400" dirty="0" err="1" smtClean="0"/>
              <a:t>jimfs</a:t>
            </a:r>
            <a:endParaRPr lang="en-US" sz="2400" dirty="0" smtClean="0"/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REST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Сервисы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 smtClean="0"/>
              <a:t>MockServer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Jetty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60263"/>
          </a:xfrm>
        </p:spPr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65728"/>
            <a:ext cx="7888070" cy="51367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ATDD (Acceptance TDD)</a:t>
            </a:r>
          </a:p>
          <a:p>
            <a:r>
              <a:rPr lang="ru-RU" sz="3200" dirty="0" smtClean="0"/>
              <a:t>Нестабильны</a:t>
            </a:r>
          </a:p>
          <a:p>
            <a:r>
              <a:rPr lang="ru-RU" sz="3200" dirty="0" smtClean="0"/>
              <a:t>Медленны</a:t>
            </a:r>
            <a:endParaRPr lang="en-US" sz="3200" dirty="0" smtClean="0"/>
          </a:p>
          <a:p>
            <a:r>
              <a:rPr lang="ru-RU" sz="3200" dirty="0" smtClean="0"/>
              <a:t>Запускаются против выделенного окружения</a:t>
            </a:r>
          </a:p>
          <a:p>
            <a:r>
              <a:rPr lang="ru-RU" sz="3200" dirty="0" smtClean="0"/>
              <a:t>Не часть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Continuous Integration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  <a:cs typeface="Calibri" pitchFamily="34" charset="0"/>
              </a:rPr>
              <a:t>smoke test)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Selenium (</a:t>
            </a:r>
            <a:r>
              <a:rPr lang="en-US" sz="2800" dirty="0" err="1" smtClean="0"/>
              <a:t>Selenide</a:t>
            </a:r>
            <a:r>
              <a:rPr lang="en-US" sz="2800" dirty="0" smtClean="0"/>
              <a:t>, Headless drivers)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416</TotalTime>
  <Words>716</Words>
  <Application>Microsoft Office PowerPoint</Application>
  <PresentationFormat>Произвольный</PresentationFormat>
  <Paragraphs>204</Paragraphs>
  <Slides>24</Slides>
  <Notes>9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Обычная</vt:lpstr>
      <vt:lpstr>Презентация PowerPoint</vt:lpstr>
      <vt:lpstr>Кто я</vt:lpstr>
      <vt:lpstr>Типы тестирования </vt:lpstr>
      <vt:lpstr>Пирамида тестирования</vt:lpstr>
      <vt:lpstr>Типы автоматизированных тестов</vt:lpstr>
      <vt:lpstr>Unit/Integration тесты</vt:lpstr>
      <vt:lpstr>Unit тесты: Инструменты</vt:lpstr>
      <vt:lpstr>Integration тесты: Инструменты</vt:lpstr>
      <vt:lpstr>Функциональное тестирование</vt:lpstr>
      <vt:lpstr>Нагрузочное тестирование (Jmeter)</vt:lpstr>
      <vt:lpstr>Можем ли все автоматизировать?</vt:lpstr>
      <vt:lpstr>Можно ли все автоматизировать (опрос)?</vt:lpstr>
      <vt:lpstr>Что автоматизировать (опрос)</vt:lpstr>
      <vt:lpstr>Что автоматизировать?</vt:lpstr>
      <vt:lpstr>Зачем автоматизировать (опрос)</vt:lpstr>
      <vt:lpstr>Зачем автоматизировать</vt:lpstr>
      <vt:lpstr>Недостатки (опрос)</vt:lpstr>
      <vt:lpstr>Недостатки</vt:lpstr>
      <vt:lpstr>Внедрение UI тестов</vt:lpstr>
      <vt:lpstr>Авто-тесты – Вариант 1</vt:lpstr>
      <vt:lpstr>Авто-тесты – Вариант 2</vt:lpstr>
      <vt:lpstr>Другие виды тестирования</vt:lpstr>
      <vt:lpstr>Вопросы и ответы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Катя</dc:creator>
  <cp:lastModifiedBy>kelt</cp:lastModifiedBy>
  <cp:revision>58</cp:revision>
  <dcterms:created xsi:type="dcterms:W3CDTF">2016-05-08T19:03:38Z</dcterms:created>
  <dcterms:modified xsi:type="dcterms:W3CDTF">2016-05-24T19:20:42Z</dcterms:modified>
</cp:coreProperties>
</file>