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1"/>
  </p:notesMasterIdLst>
  <p:handoutMasterIdLst>
    <p:handoutMasterId r:id="rId32"/>
  </p:handoutMasterIdLst>
  <p:sldIdLst>
    <p:sldId id="449" r:id="rId6"/>
    <p:sldId id="452" r:id="rId7"/>
    <p:sldId id="271" r:id="rId8"/>
    <p:sldId id="400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71" r:id="rId18"/>
    <p:sldId id="467" r:id="rId19"/>
    <p:sldId id="472" r:id="rId20"/>
    <p:sldId id="468" r:id="rId21"/>
    <p:sldId id="473" r:id="rId22"/>
    <p:sldId id="469" r:id="rId23"/>
    <p:sldId id="474" r:id="rId24"/>
    <p:sldId id="470" r:id="rId25"/>
    <p:sldId id="475" r:id="rId26"/>
    <p:sldId id="476" r:id="rId27"/>
    <p:sldId id="477" r:id="rId28"/>
    <p:sldId id="478" r:id="rId29"/>
    <p:sldId id="4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7" autoAdjust="0"/>
    <p:restoredTop sz="96719" autoAdjust="0"/>
  </p:normalViewPr>
  <p:slideViewPr>
    <p:cSldViewPr snapToGrid="0">
      <p:cViewPr>
        <p:scale>
          <a:sx n="75" d="100"/>
          <a:sy n="75" d="100"/>
        </p:scale>
        <p:origin x="-2718" y="-103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627625"/>
          </a:xfrm>
        </p:spPr>
        <p:txBody>
          <a:bodyPr/>
          <a:lstStyle/>
          <a:p>
            <a:r>
              <a:rPr lang="en-US" sz="4100" dirty="0" smtClean="0"/>
              <a:t>LOREM IPSUM </a:t>
            </a:r>
          </a:p>
          <a:p>
            <a:r>
              <a:rPr lang="en-US" sz="4100" dirty="0" smtClean="0"/>
              <a:t>DOLOR AMET </a:t>
            </a:r>
          </a:p>
          <a:p>
            <a:r>
              <a:rPr lang="en-US" sz="4100" dirty="0" smtClean="0"/>
              <a:t>TEMPOR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LOREM IPSUM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JANUARY 1, 2015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Абстрагироваться от инфраструктуры</a:t>
            </a:r>
          </a:p>
          <a:p>
            <a:r>
              <a:rPr lang="ru-RU" sz="2800" b="1" dirty="0" smtClean="0"/>
              <a:t>Выровнять инфраструктуру окружений</a:t>
            </a:r>
            <a:endParaRPr lang="en-US" sz="2800" b="1" dirty="0" smtClean="0"/>
          </a:p>
          <a:p>
            <a:pPr lvl="1"/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</a:p>
          <a:p>
            <a:pPr lvl="1"/>
            <a:endParaRPr lang="ru-RU" sz="2400" dirty="0" smtClean="0"/>
          </a:p>
          <a:p>
            <a:r>
              <a:rPr lang="ru-RU" sz="2800" b="1" dirty="0" smtClean="0"/>
              <a:t>Автоматизация</a:t>
            </a:r>
            <a:endParaRPr lang="en-US" sz="2800" b="1" dirty="0" smtClean="0"/>
          </a:p>
          <a:p>
            <a:pPr lvl="1"/>
            <a:r>
              <a:rPr lang="en-US" sz="2400" dirty="0" smtClean="0"/>
              <a:t>Continuous Integration</a:t>
            </a:r>
          </a:p>
          <a:p>
            <a:pPr lvl="1"/>
            <a:r>
              <a:rPr lang="en-US" sz="2400" dirty="0" smtClean="0"/>
              <a:t>One-button Deployment</a:t>
            </a:r>
          </a:p>
          <a:p>
            <a:pPr lvl="1"/>
            <a:r>
              <a:rPr lang="en-US" sz="2400" dirty="0" smtClean="0"/>
              <a:t>Database Evolution</a:t>
            </a:r>
          </a:p>
          <a:p>
            <a:pPr lvl="1"/>
            <a:r>
              <a:rPr lang="en-US" sz="2400" dirty="0" smtClean="0"/>
              <a:t>Chef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492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/>
            <a:r>
              <a:rPr lang="en-US" sz="2800" b="1" dirty="0" smtClean="0"/>
              <a:t>Continuous Integration</a:t>
            </a:r>
          </a:p>
          <a:p>
            <a:pPr lvl="2"/>
            <a:r>
              <a:rPr lang="en-US" sz="2000" dirty="0" smtClean="0"/>
              <a:t>Jenkins</a:t>
            </a:r>
          </a:p>
          <a:p>
            <a:pPr lvl="2"/>
            <a:r>
              <a:rPr lang="ru-RU" sz="2000" dirty="0" smtClean="0"/>
              <a:t>Выделенное окружение разработчика</a:t>
            </a:r>
            <a:endParaRPr lang="en-US" sz="2000" dirty="0" smtClean="0"/>
          </a:p>
          <a:p>
            <a:pPr lvl="1"/>
            <a:r>
              <a:rPr lang="en-US" sz="2400" b="1" dirty="0" smtClean="0"/>
              <a:t>One-button Deployment</a:t>
            </a:r>
          </a:p>
          <a:p>
            <a:pPr lvl="1"/>
            <a:r>
              <a:rPr lang="en-US" sz="2400" b="1" dirty="0" smtClean="0"/>
              <a:t>Database Evolution</a:t>
            </a:r>
            <a:endParaRPr lang="ru-RU" sz="2400" b="1" dirty="0" smtClean="0"/>
          </a:p>
          <a:p>
            <a:pPr lvl="2"/>
            <a:r>
              <a:rPr lang="ru-RU" sz="2000" dirty="0" smtClean="0"/>
              <a:t>Создание структур БД</a:t>
            </a:r>
            <a:endParaRPr lang="en-US" sz="2000" dirty="0" smtClean="0"/>
          </a:p>
          <a:p>
            <a:pPr lvl="2"/>
            <a:r>
              <a:rPr lang="ru-RU" sz="2000" dirty="0" smtClean="0"/>
              <a:t>Миграция данных</a:t>
            </a:r>
          </a:p>
          <a:p>
            <a:pPr lvl="2"/>
            <a:r>
              <a:rPr lang="ru-RU" sz="2000" dirty="0" smtClean="0"/>
              <a:t>Автоматическое выполнение</a:t>
            </a:r>
            <a:endParaRPr lang="en-US" sz="2000" dirty="0" smtClean="0"/>
          </a:p>
          <a:p>
            <a:pPr lvl="1"/>
            <a:r>
              <a:rPr lang="en-US" sz="24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r>
              <a:rPr lang="ru-RU" sz="2800" b="1" dirty="0"/>
              <a:t>Разные технологии для разных целей</a:t>
            </a:r>
          </a:p>
          <a:p>
            <a:pPr lvl="1"/>
            <a:r>
              <a:rPr lang="ru-RU" sz="2400" dirty="0"/>
              <a:t>Фреймворки</a:t>
            </a:r>
          </a:p>
          <a:p>
            <a:pPr lvl="1"/>
            <a:r>
              <a:rPr lang="ru-RU" sz="2400" dirty="0"/>
              <a:t>Сервера приложений</a:t>
            </a:r>
            <a:endParaRPr lang="en-US" sz="2400" dirty="0"/>
          </a:p>
          <a:p>
            <a:r>
              <a:rPr lang="ru-RU" sz="2800" b="1" dirty="0"/>
              <a:t>Архитектурные решения</a:t>
            </a:r>
          </a:p>
          <a:p>
            <a:r>
              <a:rPr lang="ru-RU" sz="2800" b="1" dirty="0"/>
              <a:t>Но единая платформа</a:t>
            </a:r>
          </a:p>
          <a:p>
            <a:pPr lvl="1">
              <a:buFontTx/>
              <a:buChar char="-"/>
            </a:pPr>
            <a:r>
              <a:rPr lang="ru-RU" sz="2400" dirty="0"/>
              <a:t>Система сборки</a:t>
            </a:r>
          </a:p>
          <a:p>
            <a:pPr lvl="1">
              <a:buFontTx/>
              <a:buChar char="-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FontTx/>
              <a:buChar char="-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24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Разные хранилища данных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		- </a:t>
            </a:r>
            <a:r>
              <a:rPr lang="en-US" sz="2800" dirty="0"/>
              <a:t>polyglot persistence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	- </a:t>
            </a:r>
            <a:r>
              <a:rPr lang="en-US" sz="2800" dirty="0"/>
              <a:t>Mongo/</a:t>
            </a:r>
            <a:r>
              <a:rPr lang="en-US" sz="2800" dirty="0" err="1"/>
              <a:t>Postgres</a:t>
            </a:r>
            <a:r>
              <a:rPr lang="en-US" sz="2800" dirty="0"/>
              <a:t>/</a:t>
            </a:r>
            <a:r>
              <a:rPr lang="en-US" sz="2800" dirty="0" err="1"/>
              <a:t>Lucene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/>
            <a:r>
              <a:rPr lang="en-US" sz="2400" dirty="0"/>
              <a:t>REST</a:t>
            </a:r>
          </a:p>
          <a:p>
            <a:pPr lvl="1"/>
            <a:r>
              <a:rPr lang="en-US" sz="2400" dirty="0"/>
              <a:t>Messaging </a:t>
            </a:r>
          </a:p>
          <a:p>
            <a:pPr lvl="2"/>
            <a:r>
              <a:rPr lang="en-US" sz="2400" dirty="0"/>
              <a:t>JMS</a:t>
            </a:r>
          </a:p>
          <a:p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/>
            <a:r>
              <a:rPr lang="ru-RU" sz="2400" dirty="0"/>
              <a:t>Позволяет масштабироваться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50" y="5877272"/>
            <a:ext cx="1652450" cy="98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/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/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логирование</a:t>
            </a:r>
            <a:endParaRPr lang="en-US" sz="3000" dirty="0" smtClean="0"/>
          </a:p>
          <a:p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/>
            <a:r>
              <a:rPr lang="ru-RU" sz="3000" dirty="0" smtClean="0"/>
              <a:t>Ручное</a:t>
            </a:r>
          </a:p>
          <a:p>
            <a:pPr lvl="2"/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pPr lvl="1"/>
            <a:r>
              <a:rPr lang="ru-RU" sz="3000" dirty="0" smtClean="0"/>
              <a:t>Автоматическое</a:t>
            </a:r>
            <a:endParaRPr lang="en-US" sz="3000" dirty="0" smtClean="0"/>
          </a:p>
          <a:p>
            <a:pPr lvl="2"/>
            <a:r>
              <a:rPr lang="en-US" sz="2600" dirty="0" smtClean="0"/>
              <a:t>High Availability (Load balancing)</a:t>
            </a:r>
          </a:p>
          <a:p>
            <a:pPr lvl="2"/>
            <a:r>
              <a:rPr lang="ru-RU" sz="2600" dirty="0" smtClean="0"/>
              <a:t>Автоматическая повторная попытка (</a:t>
            </a:r>
            <a:r>
              <a:rPr lang="en-US" sz="2600" dirty="0" smtClean="0"/>
              <a:t>Redelivery)</a:t>
            </a:r>
          </a:p>
          <a:p>
            <a:endParaRPr lang="ru-RU" sz="3400" u="sng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1, 2015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31825" y="4466209"/>
            <a:ext cx="3360866" cy="360099"/>
          </a:xfrm>
        </p:spPr>
        <p:txBody>
          <a:bodyPr/>
          <a:lstStyle/>
          <a:p>
            <a:r>
              <a:rPr lang="en-US" dirty="0" smtClean="0"/>
              <a:t>LOREM IPSUM SUBTITLE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pic>
        <p:nvPicPr>
          <p:cNvPr id="18" name="Picture Placeholder 17" descr="Sportcheck.png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" b="1026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22871"/>
          </a:xfrm>
        </p:spPr>
        <p:txBody>
          <a:bodyPr/>
          <a:lstStyle/>
          <a:p>
            <a:r>
              <a:rPr lang="en-US" dirty="0" smtClean="0"/>
              <a:t>LOREM IPSUM DOLOR SIT AMET TEMPOR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Децентрализованное управление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обычно</a:t>
            </a:r>
            <a:r>
              <a:rPr lang="en-US" sz="3600" dirty="0" smtClean="0"/>
              <a:t> 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обычно</a:t>
            </a:r>
            <a:r>
              <a:rPr lang="en-US" sz="3600" dirty="0" smtClean="0"/>
              <a:t> R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76256" y="27901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796136" y="31409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1045" y="26084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355976" y="27901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76256" y="43651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796136" y="45435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796136" y="48315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1045" y="41834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55976" y="43651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Синхронное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Максимально </a:t>
            </a:r>
            <a:r>
              <a:rPr lang="ru-RU" sz="3600" dirty="0" smtClean="0"/>
              <a:t>быстро</a:t>
            </a:r>
            <a:endParaRPr lang="en-US" sz="3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Использовать </a:t>
            </a:r>
            <a:r>
              <a:rPr lang="ru-RU" sz="3600" dirty="0" smtClean="0"/>
              <a:t>кэш</a:t>
            </a:r>
            <a:endParaRPr lang="en-US" sz="3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Асинхронное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/>
              <a:t>Отложенная обработка</a:t>
            </a:r>
            <a:endParaRPr lang="en-US" sz="32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Возвращаем </a:t>
            </a:r>
            <a:r>
              <a:rPr lang="en-US" sz="2800" dirty="0"/>
              <a:t>ID, </a:t>
            </a:r>
            <a:r>
              <a:rPr lang="ru-RU" sz="2800" dirty="0"/>
              <a:t>работа в фоне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Нужно хранилище</a:t>
            </a:r>
            <a:endParaRPr lang="en-US" sz="24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Хранение входных и выходных данных</a:t>
            </a:r>
          </a:p>
          <a:p>
            <a:pPr marL="1600200" lvl="3" indent="-22860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000" dirty="0" err="1"/>
              <a:t>Дупликаты</a:t>
            </a:r>
            <a:r>
              <a:rPr lang="ru-RU" sz="2000" dirty="0"/>
              <a:t>, но необходимы для диагностики</a:t>
            </a:r>
            <a:endParaRPr lang="en-US" sz="20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Получение статуса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Get Status REST</a:t>
            </a: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Асинхронное извещение по завершению обработки</a:t>
            </a:r>
            <a:endParaRPr lang="en-US" sz="24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75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523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восстановлению данных</a:t>
            </a:r>
            <a:endParaRPr lang="en-US" sz="3200" dirty="0">
              <a:latin typeface="Trebuchet MS" pitchFamily="34" charset="0"/>
            </a:endParaRP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u="sng" dirty="0">
                <a:latin typeface="Trebuchet MS" pitchFamily="34" charset="0"/>
              </a:rPr>
              <a:t>Show on our application</a:t>
            </a:r>
          </a:p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Определить как восстанавливать данные</a:t>
            </a:r>
            <a:endParaRPr lang="en-US" sz="32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сервера</a:t>
            </a:r>
            <a:endParaRPr lang="en-US" sz="28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115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1156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Queue 1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5720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1957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3280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7322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478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115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1485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2286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4518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46126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839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26694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7718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8815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71800" y="6109243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40335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      команд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      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1975" y="1271042"/>
            <a:ext cx="5038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Практики </a:t>
            </a:r>
            <a:r>
              <a:rPr lang="en-US" sz="2800" dirty="0" err="1" smtClean="0"/>
              <a:t>DevOps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</a:t>
            </a:r>
            <a:r>
              <a:rPr lang="ru-RU" sz="2800" dirty="0" smtClean="0"/>
              <a:t>разработки</a:t>
            </a:r>
            <a:endParaRPr lang="ru-RU" sz="2800" dirty="0" smtClean="0"/>
          </a:p>
          <a:p>
            <a:pPr lvl="1">
              <a:lnSpc>
                <a:spcPct val="150000"/>
              </a:lnSpc>
            </a:pPr>
            <a:r>
              <a:rPr lang="ru-RU" sz="2800" dirty="0"/>
              <a:t>	</a:t>
            </a:r>
            <a:r>
              <a:rPr lang="ru-RU" sz="2800" dirty="0" smtClean="0"/>
              <a:t>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 marL="0" indent="0">
              <a:buNone/>
            </a:pPr>
            <a:r>
              <a:rPr lang="en-US" sz="3200" dirty="0" smtClean="0"/>
              <a:t>- </a:t>
            </a:r>
            <a:r>
              <a:rPr lang="ru-RU" sz="3200" dirty="0" smtClean="0"/>
              <a:t>Разные компоненты под разные нужды</a:t>
            </a:r>
            <a:endParaRPr lang="en-US" sz="32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ru-RU" sz="2800" dirty="0" smtClean="0"/>
              <a:t>отчеты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ru-RU" sz="2800" dirty="0" smtClean="0"/>
              <a:t>кредитки</a:t>
            </a:r>
          </a:p>
          <a:p>
            <a:pPr>
              <a:buFontTx/>
              <a:buChar char="-"/>
            </a:pPr>
            <a:r>
              <a:rPr lang="ru-RU" sz="3200" dirty="0" smtClean="0"/>
              <a:t>Отдельные команды</a:t>
            </a:r>
          </a:p>
          <a:p>
            <a:pPr lvl="1">
              <a:buFontTx/>
              <a:buChar char="-"/>
            </a:pPr>
            <a:r>
              <a:rPr lang="ru-RU" sz="2400" dirty="0" smtClean="0"/>
              <a:t>Поддержка на </a:t>
            </a:r>
            <a:r>
              <a:rPr lang="ru-RU" sz="2400" dirty="0" err="1" smtClean="0"/>
              <a:t>продакшене</a:t>
            </a:r>
            <a:endParaRPr lang="ru-RU" sz="2400" dirty="0" smtClean="0"/>
          </a:p>
          <a:p>
            <a:pPr lvl="2">
              <a:buFontTx/>
              <a:buChar char="-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20500</TotalTime>
  <Words>618</Words>
  <Application>Microsoft Office PowerPoint</Application>
  <PresentationFormat>Экран (4:3)</PresentationFormat>
  <Paragraphs>272</Paragraphs>
  <Slides>25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kelt</cp:lastModifiedBy>
  <cp:revision>999</cp:revision>
  <cp:lastPrinted>2014-07-09T13:30:36Z</cp:lastPrinted>
  <dcterms:created xsi:type="dcterms:W3CDTF">2014-07-08T13:27:24Z</dcterms:created>
  <dcterms:modified xsi:type="dcterms:W3CDTF">2015-10-18T19:59:27Z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