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1"/>
  </p:notesMasterIdLst>
  <p:handoutMasterIdLst>
    <p:handoutMasterId r:id="rId32"/>
  </p:handoutMasterIdLst>
  <p:sldIdLst>
    <p:sldId id="478" r:id="rId5"/>
    <p:sldId id="497" r:id="rId6"/>
    <p:sldId id="500" r:id="rId7"/>
    <p:sldId id="523" r:id="rId8"/>
    <p:sldId id="508" r:id="rId9"/>
    <p:sldId id="501" r:id="rId10"/>
    <p:sldId id="509" r:id="rId11"/>
    <p:sldId id="502" r:id="rId12"/>
    <p:sldId id="512" r:id="rId13"/>
    <p:sldId id="513" r:id="rId14"/>
    <p:sldId id="514" r:id="rId15"/>
    <p:sldId id="511" r:id="rId16"/>
    <p:sldId id="515" r:id="rId17"/>
    <p:sldId id="516" r:id="rId18"/>
    <p:sldId id="525" r:id="rId19"/>
    <p:sldId id="518" r:id="rId20"/>
    <p:sldId id="524" r:id="rId21"/>
    <p:sldId id="520" r:id="rId22"/>
    <p:sldId id="507" r:id="rId23"/>
    <p:sldId id="519" r:id="rId24"/>
    <p:sldId id="506" r:id="rId25"/>
    <p:sldId id="526" r:id="rId26"/>
    <p:sldId id="527" r:id="rId27"/>
    <p:sldId id="521" r:id="rId28"/>
    <p:sldId id="522" r:id="rId29"/>
    <p:sldId id="492" r:id="rId30"/>
  </p:sldIdLst>
  <p:sldSz cx="6858000" cy="51435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64" userDrawn="1">
          <p15:clr>
            <a:srgbClr val="A4A3A4"/>
          </p15:clr>
        </p15:guide>
        <p15:guide id="8" pos="2922" userDrawn="1">
          <p15:clr>
            <a:srgbClr val="A4A3A4"/>
          </p15:clr>
        </p15:guide>
        <p15:guide id="9" pos="391" userDrawn="1">
          <p15:clr>
            <a:srgbClr val="A4A3A4"/>
          </p15:clr>
        </p15:guide>
        <p15:guide id="10" pos="3158" userDrawn="1">
          <p15:clr>
            <a:srgbClr val="A4A3A4"/>
          </p15:clr>
        </p15:guide>
        <p15:guide id="11" pos="5474" userDrawn="1">
          <p15:clr>
            <a:srgbClr val="A4A3A4"/>
          </p15:clr>
        </p15:guide>
        <p15:guide id="12" pos="3987" userDrawn="1">
          <p15:clr>
            <a:srgbClr val="A4A3A4"/>
          </p15:clr>
        </p15:guide>
        <p15:guide id="13" pos="218" userDrawn="1">
          <p15:clr>
            <a:srgbClr val="A4A3A4"/>
          </p15:clr>
        </p15:guide>
        <p15:guide id="14" pos="257" userDrawn="1">
          <p15:clr>
            <a:srgbClr val="A4A3A4"/>
          </p15:clr>
        </p15:guide>
        <p15:guide id="15" pos="5107" userDrawn="1">
          <p15:clr>
            <a:srgbClr val="A4A3A4"/>
          </p15:clr>
        </p15:guide>
        <p15:guide id="16" pos="5166" userDrawn="1">
          <p15:clr>
            <a:srgbClr val="A4A3A4"/>
          </p15:clr>
        </p15:guide>
        <p15:guide id="17" pos="576" userDrawn="1">
          <p15:clr>
            <a:srgbClr val="A4A3A4"/>
          </p15:clr>
        </p15:guide>
        <p15:guide id="18" orient="horz" pos="280" userDrawn="1">
          <p15:clr>
            <a:srgbClr val="A4A3A4"/>
          </p15:clr>
        </p15:guide>
        <p15:guide id="19" orient="horz" pos="573" userDrawn="1">
          <p15:clr>
            <a:srgbClr val="A4A3A4"/>
          </p15:clr>
        </p15:guide>
        <p15:guide id="20" orient="horz" pos="2658" userDrawn="1">
          <p15:clr>
            <a:srgbClr val="A4A3A4"/>
          </p15:clr>
        </p15:guide>
        <p15:guide id="21" orient="horz" pos="1619" userDrawn="1">
          <p15:clr>
            <a:srgbClr val="A4A3A4"/>
          </p15:clr>
        </p15:guide>
        <p15:guide id="22" orient="horz" pos="1031" userDrawn="1">
          <p15:clr>
            <a:srgbClr val="A4A3A4"/>
          </p15:clr>
        </p15:guide>
        <p15:guide id="23" orient="horz" pos="2774" userDrawn="1">
          <p15:clr>
            <a:srgbClr val="A4A3A4"/>
          </p15:clr>
        </p15:guide>
        <p15:guide id="24" orient="horz" pos="863" userDrawn="1">
          <p15:clr>
            <a:srgbClr val="A4A3A4"/>
          </p15:clr>
        </p15:guide>
        <p15:guide id="25" pos="3618" userDrawn="1">
          <p15:clr>
            <a:srgbClr val="A4A3A4"/>
          </p15:clr>
        </p15:guide>
        <p15:guide id="26" pos="293" userDrawn="1">
          <p15:clr>
            <a:srgbClr val="A4A3A4"/>
          </p15:clr>
        </p15:guide>
        <p15:guide id="27" pos="2369" userDrawn="1">
          <p15:clr>
            <a:srgbClr val="A4A3A4"/>
          </p15:clr>
        </p15:guide>
        <p15:guide id="28" pos="4106" userDrawn="1">
          <p15:clr>
            <a:srgbClr val="A4A3A4"/>
          </p15:clr>
        </p15:guide>
        <p15:guide id="29" pos="2990" userDrawn="1">
          <p15:clr>
            <a:srgbClr val="A4A3A4"/>
          </p15:clr>
        </p15:guide>
        <p15:guide id="30" pos="164" userDrawn="1">
          <p15:clr>
            <a:srgbClr val="A4A3A4"/>
          </p15:clr>
        </p15:guide>
        <p15:guide id="31" pos="193" userDrawn="1">
          <p15:clr>
            <a:srgbClr val="A4A3A4"/>
          </p15:clr>
        </p15:guide>
        <p15:guide id="32" pos="3654" userDrawn="1">
          <p15:clr>
            <a:srgbClr val="A4A3A4"/>
          </p15:clr>
        </p15:guide>
        <p15:guide id="33" pos="3875" userDrawn="1">
          <p15:clr>
            <a:srgbClr val="A4A3A4"/>
          </p15:clr>
        </p15:guide>
        <p15:guide id="34" pos="364" userDrawn="1">
          <p15:clr>
            <a:srgbClr val="A4A3A4"/>
          </p15:clr>
        </p15:guide>
        <p15:guide id="35" orient="horz" pos="577" userDrawn="1">
          <p15:clr>
            <a:srgbClr val="A4A3A4"/>
          </p15:clr>
        </p15:guide>
        <p15:guide id="36" orient="horz" pos="585" userDrawn="1">
          <p15:clr>
            <a:srgbClr val="A4A3A4"/>
          </p15:clr>
        </p15:guide>
        <p15:guide id="37" orient="horz" pos="864" userDrawn="1">
          <p15:clr>
            <a:srgbClr val="A4A3A4"/>
          </p15:clr>
        </p15:guide>
        <p15:guide id="38" orient="horz" pos="584" userDrawn="1">
          <p15:clr>
            <a:srgbClr val="A4A3A4"/>
          </p15:clr>
        </p15:guide>
        <p15:guide id="39" orient="horz" pos="570" userDrawn="1">
          <p15:clr>
            <a:srgbClr val="A4A3A4"/>
          </p15:clr>
        </p15:guide>
        <p15:guide id="40" orient="horz" pos="562" userDrawn="1">
          <p15:clr>
            <a:srgbClr val="A4A3A4"/>
          </p15:clr>
        </p15:guide>
        <p15:guide id="41" orient="horz" pos="547" userDrawn="1">
          <p15:clr>
            <a:srgbClr val="A4A3A4"/>
          </p15:clr>
        </p15:guide>
        <p15:guide id="42" pos="354" userDrawn="1">
          <p15:clr>
            <a:srgbClr val="A4A3A4"/>
          </p15:clr>
        </p15:guide>
        <p15:guide id="43" pos="425" userDrawn="1">
          <p15:clr>
            <a:srgbClr val="A4A3A4"/>
          </p15:clr>
        </p15:guide>
        <p15:guide id="44" pos="702" userDrawn="1">
          <p15:clr>
            <a:srgbClr val="A4A3A4"/>
          </p15:clr>
        </p15:guide>
        <p15:guide id="45" pos="2160" userDrawn="1">
          <p15:clr>
            <a:srgbClr val="A4A3A4"/>
          </p15:clr>
        </p15:guide>
        <p15:guide id="46" orient="horz" pos="812" userDrawn="1">
          <p15:clr>
            <a:srgbClr val="A4A3A4"/>
          </p15:clr>
        </p15:guide>
        <p15:guide id="47" orient="horz" pos="667" userDrawn="1">
          <p15:clr>
            <a:srgbClr val="A4A3A4"/>
          </p15:clr>
        </p15:guide>
        <p15:guide id="48" orient="horz" pos="708" userDrawn="1">
          <p15:clr>
            <a:srgbClr val="A4A3A4"/>
          </p15:clr>
        </p15:guide>
        <p15:guide id="49" orient="horz" pos="8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341"/>
    <a:srgbClr val="1EB0C8"/>
    <a:srgbClr val="1EA2B6"/>
    <a:srgbClr val="08ABB7"/>
    <a:srgbClr val="1CA5B9"/>
    <a:srgbClr val="1EBAC8"/>
    <a:srgbClr val="1CA0B4"/>
    <a:srgbClr val="1CABB6"/>
    <a:srgbClr val="666666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68043" autoAdjust="0"/>
  </p:normalViewPr>
  <p:slideViewPr>
    <p:cSldViewPr snapToGrid="0">
      <p:cViewPr varScale="1">
        <p:scale>
          <a:sx n="67" d="100"/>
          <a:sy n="67" d="100"/>
        </p:scale>
        <p:origin x="1902" y="6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4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576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3618"/>
        <p:guide pos="293"/>
        <p:guide pos="2369"/>
        <p:guide pos="4106"/>
        <p:guide pos="2990"/>
        <p:guide pos="164"/>
        <p:guide pos="193"/>
        <p:guide pos="3654"/>
        <p:guide pos="3875"/>
        <p:guide pos="364"/>
        <p:guide orient="horz" pos="577"/>
        <p:guide orient="horz" pos="585"/>
        <p:guide orient="horz" pos="864"/>
        <p:guide orient="horz" pos="584"/>
        <p:guide orient="horz" pos="570"/>
        <p:guide orient="horz" pos="562"/>
        <p:guide orient="horz" pos="547"/>
        <p:guide pos="354"/>
        <p:guide pos="425"/>
        <p:guide pos="702"/>
        <p:guide pos="2160"/>
        <p:guide orient="horz" pos="812"/>
        <p:guide orient="horz" pos="667"/>
        <p:guide orient="horz" pos="708"/>
        <p:guide orient="horz" pos="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0" indent="0">
              <a:buNone/>
            </a:pPr>
            <a:r>
              <a:rPr lang="en-US" baseline="0" dirty="0" smtClean="0"/>
              <a:t>3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calendar.setMonth</a:t>
            </a:r>
            <a:r>
              <a:rPr lang="en-US" baseline="0" dirty="0" smtClean="0"/>
              <a:t> </a:t>
            </a:r>
            <a:r>
              <a:rPr lang="en-US" baseline="0" dirty="0" smtClean="0"/>
              <a:t>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</a:t>
            </a:r>
            <a:r>
              <a:rPr lang="en-US" baseline="0" dirty="0" smtClean="0"/>
              <a:t>Java</a:t>
            </a:r>
          </a:p>
          <a:p>
            <a:pPr marL="11430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4.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342900" lvl="0" indent="-228600">
              <a:buAutoNum type="arabicPeriod"/>
            </a:pPr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Comparator is a strategy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Iterator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Clone is prototype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be used with flyweight pattern for performance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But better use copying </a:t>
            </a:r>
            <a:r>
              <a:rPr lang="en-US" baseline="0" dirty="0" err="1" smtClean="0"/>
              <a:t>ctor</a:t>
            </a: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smtClean="0"/>
              <a:t>4. </a:t>
            </a:r>
            <a:r>
              <a:rPr lang="en-US" baseline="0" dirty="0" err="1" smtClean="0"/>
              <a:t>Iterable.iterator</a:t>
            </a:r>
            <a:r>
              <a:rPr lang="en-US" baseline="0" dirty="0" smtClean="0"/>
              <a:t>() - factory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4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Comparator is a strategy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Iterator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Clone is prototype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be used with flyweight pattern for performance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But better use copying </a:t>
            </a:r>
            <a:r>
              <a:rPr lang="en-US" baseline="0" dirty="0" err="1" smtClean="0"/>
              <a:t>ctor</a:t>
            </a: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smtClean="0"/>
              <a:t>4. </a:t>
            </a:r>
            <a:r>
              <a:rPr lang="en-US" baseline="0" dirty="0" err="1" smtClean="0"/>
              <a:t>Iterable.iterator</a:t>
            </a:r>
            <a:r>
              <a:rPr lang="en-US" baseline="0" dirty="0" smtClean="0"/>
              <a:t>() - factory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Comparator is a strategy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Iterator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Clone is prototype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be used with flyweight pattern for performance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But better use copying </a:t>
            </a:r>
            <a:r>
              <a:rPr lang="en-US" baseline="0" dirty="0" err="1" smtClean="0"/>
              <a:t>ctor</a:t>
            </a:r>
            <a:endParaRPr lang="en-US" baseline="0" dirty="0" smtClean="0"/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smtClean="0"/>
              <a:t>4. </a:t>
            </a:r>
            <a:r>
              <a:rPr lang="en-US" baseline="0" dirty="0" err="1" smtClean="0"/>
              <a:t>Iterable.iterator</a:t>
            </a:r>
            <a:r>
              <a:rPr lang="en-US" baseline="0" dirty="0" smtClean="0"/>
              <a:t>() - factory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1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0" lvl="0" indent="0">
              <a:buNone/>
            </a:pPr>
            <a:r>
              <a:rPr lang="en-US" baseline="0" dirty="0" smtClean="0"/>
              <a:t>4. </a:t>
            </a: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228600" lvl="0" indent="-228600">
              <a:buAutoNum type="arabicPeriod"/>
            </a:pP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unmodifiableList</a:t>
            </a:r>
            <a:r>
              <a:rPr lang="en-US" baseline="0" dirty="0" smtClean="0"/>
              <a:t> – decorator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Runnable – Command (</a:t>
            </a:r>
            <a:r>
              <a:rPr lang="en-US" baseline="0" dirty="0" err="1" smtClean="0"/>
              <a:t>incapsulate</a:t>
            </a:r>
            <a:r>
              <a:rPr lang="en-US" baseline="0" dirty="0" smtClean="0"/>
              <a:t> the behavior in object)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Anonymous classes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Lambdas -&gt; even easier</a:t>
            </a:r>
          </a:p>
          <a:p>
            <a:pPr marL="0" lvl="0" indent="0">
              <a:buNone/>
            </a:pPr>
            <a:r>
              <a:rPr lang="en-US" baseline="0" dirty="0" smtClean="0"/>
              <a:t>Harder:</a:t>
            </a:r>
          </a:p>
          <a:p>
            <a:pPr marL="0" lvl="0" indent="0">
              <a:buNone/>
            </a:pPr>
            <a:r>
              <a:rPr lang="en-US" baseline="0" dirty="0" smtClean="0"/>
              <a:t>3. </a:t>
            </a:r>
            <a:r>
              <a:rPr lang="en-US" baseline="0" dirty="0" err="1" smtClean="0"/>
              <a:t>string.substring</a:t>
            </a:r>
            <a:r>
              <a:rPr lang="en-US" baseline="0" dirty="0" smtClean="0"/>
              <a:t> – Flyweight</a:t>
            </a:r>
          </a:p>
          <a:p>
            <a:pPr marL="0" lvl="0" indent="0">
              <a:buNone/>
            </a:pPr>
            <a:r>
              <a:rPr lang="en-US" baseline="0" dirty="0" smtClean="0"/>
              <a:t>4. </a:t>
            </a:r>
            <a:r>
              <a:rPr lang="en-US" baseline="0" dirty="0" err="1" smtClean="0"/>
              <a:t>Integer.valueOf</a:t>
            </a:r>
            <a:r>
              <a:rPr lang="en-US" baseline="0" dirty="0" smtClean="0"/>
              <a:t> - Flyweight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5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 the pattern and used objects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74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marL="228600" indent="-228600">
              <a:buAutoNum type="arabicPeriod"/>
            </a:pPr>
            <a:r>
              <a:rPr lang="en-US" dirty="0" smtClean="0"/>
              <a:t>Proxy – full-fledged proxy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Iterator</a:t>
            </a:r>
            <a:r>
              <a:rPr lang="en-US" baseline="0" dirty="0" smtClean="0"/>
              <a:t> – though not very usual one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baseline="0" dirty="0" err="1" smtClean="0"/>
              <a:t>DriverManager</a:t>
            </a:r>
            <a:r>
              <a:rPr lang="en-US" baseline="0" dirty="0" smtClean="0"/>
              <a:t> – Factory method inside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PreparedStatement</a:t>
            </a:r>
            <a:r>
              <a:rPr lang="en-US" baseline="0" dirty="0" smtClean="0"/>
              <a:t> – Builder</a:t>
            </a:r>
          </a:p>
          <a:p>
            <a:pPr marL="0" indent="0">
              <a:buNone/>
            </a:pPr>
            <a:r>
              <a:rPr lang="en-US" baseline="0" dirty="0" err="1" smtClean="0"/>
              <a:t>Class.forName</a:t>
            </a:r>
            <a:r>
              <a:rPr lang="en-US" baseline="0" dirty="0" smtClean="0"/>
              <a:t> – not factory method, not abstract factory</a:t>
            </a:r>
          </a:p>
          <a:p>
            <a:pPr marL="0" indent="0">
              <a:buNone/>
            </a:pPr>
            <a:r>
              <a:rPr lang="en-US" baseline="0" dirty="0" smtClean="0"/>
              <a:t>Harder:</a:t>
            </a:r>
          </a:p>
          <a:p>
            <a:pPr marL="0" indent="0">
              <a:buNone/>
            </a:pPr>
            <a:r>
              <a:rPr lang="en-US" baseline="0" dirty="0" smtClean="0"/>
              <a:t>@EJB/@Inject also proxy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Describe the pattern and used objects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Это</a:t>
            </a:r>
            <a:r>
              <a:rPr lang="ru-RU" baseline="0" dirty="0" smtClean="0"/>
              <a:t> так?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</a:t>
            </a:r>
            <a:r>
              <a:rPr lang="ru-RU" baseline="0" dirty="0" smtClean="0"/>
              <a:t> так, </a:t>
            </a:r>
            <a:r>
              <a:rPr lang="en-US" baseline="0" dirty="0" smtClean="0"/>
              <a:t>String final </a:t>
            </a:r>
            <a:r>
              <a:rPr lang="ru-RU" baseline="0" dirty="0" smtClean="0"/>
              <a:t>и не имеет потомков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Decorator</a:t>
            </a:r>
          </a:p>
          <a:p>
            <a:pPr marL="228600" indent="-228600">
              <a:buAutoNum type="arabicPeriod"/>
            </a:pPr>
            <a:r>
              <a:rPr lang="en-US" dirty="0" smtClean="0"/>
              <a:t>Adapter</a:t>
            </a:r>
            <a:endParaRPr lang="ru-RU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InputStreamReader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Arrays.asList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Chain of responsibility when closing with try-with</a:t>
            </a:r>
            <a:r>
              <a:rPr lang="en-US" baseline="0" dirty="0" smtClean="0"/>
              <a:t>-resources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Interpreter</a:t>
            </a:r>
            <a:endParaRPr lang="ru-RU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Adapter </a:t>
            </a:r>
            <a:r>
              <a:rPr lang="en-US" baseline="0" dirty="0" err="1" smtClean="0"/>
              <a:t>Arrays.asList</a:t>
            </a:r>
            <a:r>
              <a:rPr lang="en-US" baseline="0" dirty="0" smtClean="0"/>
              <a:t> (Hard)</a:t>
            </a:r>
          </a:p>
          <a:p>
            <a:pPr marL="228600" indent="-228600">
              <a:buAutoNum type="arabicPeriod"/>
            </a:pPr>
            <a:r>
              <a:rPr lang="en-US" dirty="0" smtClean="0"/>
              <a:t>Adapter </a:t>
            </a:r>
            <a:r>
              <a:rPr lang="en-US" baseline="0" dirty="0" err="1" smtClean="0"/>
              <a:t>InputStreamReader</a:t>
            </a:r>
            <a:r>
              <a:rPr lang="en-US" baseline="0" dirty="0" smtClean="0"/>
              <a:t> (Simple)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Interpreter (Hard)</a:t>
            </a:r>
          </a:p>
          <a:p>
            <a:pPr marL="228600" marR="0" indent="-22860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Template method – </a:t>
            </a:r>
            <a:r>
              <a:rPr lang="en-US" baseline="0" dirty="0" err="1" smtClean="0"/>
              <a:t>AbstractCollection.containsAll</a:t>
            </a:r>
            <a:r>
              <a:rPr lang="en-US" baseline="0" dirty="0" smtClean="0"/>
              <a:t> as it invokes abstract method iterator() or get() or whatever (Hard)</a:t>
            </a:r>
          </a:p>
          <a:p>
            <a:pPr marL="228600" indent="-228600">
              <a:buAutoNum type="arabicPeriod"/>
            </a:pPr>
            <a:r>
              <a:rPr lang="en-US" dirty="0" smtClean="0"/>
              <a:t>Chain of responsibility when closing with try-with</a:t>
            </a:r>
            <a:r>
              <a:rPr lang="en-US" baseline="0" dirty="0" smtClean="0"/>
              <a:t>-resources (Hard)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8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calendar.getInstance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Singleton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 ????</a:t>
            </a:r>
          </a:p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calendar.setMonth</a:t>
            </a:r>
            <a:r>
              <a:rPr lang="en-US" baseline="0" dirty="0" smtClean="0"/>
              <a:t> 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Java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calendar.getInstance</a:t>
            </a:r>
            <a:r>
              <a:rPr lang="en-US" baseline="0" dirty="0" smtClean="0"/>
              <a:t>()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Factory method + Abstract Factory = </a:t>
            </a:r>
            <a:r>
              <a:rPr lang="en-US" baseline="0" dirty="0" err="1" smtClean="0"/>
              <a:t>DateFormat.getDateInstance</a:t>
            </a:r>
            <a:r>
              <a:rPr lang="en-US" baseline="0" dirty="0" smtClean="0"/>
              <a:t>()</a:t>
            </a:r>
          </a:p>
          <a:p>
            <a:pPr marL="0" indent="0">
              <a:buNone/>
            </a:pPr>
            <a:r>
              <a:rPr lang="en-US" baseline="0" dirty="0" smtClean="0"/>
              <a:t>Harder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Printf</a:t>
            </a:r>
            <a:r>
              <a:rPr lang="en-US" baseline="0" dirty="0" smtClean="0"/>
              <a:t> – Interpreter. And it differs from you </a:t>
            </a:r>
            <a:r>
              <a:rPr lang="en-US" baseline="0" dirty="0" err="1" smtClean="0"/>
              <a:t>String.replace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calendar.setMonth</a:t>
            </a:r>
            <a:r>
              <a:rPr lang="en-US" baseline="0" dirty="0" smtClean="0"/>
              <a:t> – Memento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Another example of Memento is serialization in Java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1417374"/>
            <a:ext cx="5588002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75" kern="0" cap="all" spc="-56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93551" y="2879525"/>
            <a:ext cx="2009204" cy="223907"/>
          </a:xfrm>
          <a:prstGeom prst="rect">
            <a:avLst/>
          </a:prstGeom>
          <a:solidFill>
            <a:srgbClr val="88C341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5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257168" indent="0">
              <a:buFontTx/>
              <a:buNone/>
              <a:defRPr/>
            </a:lvl2pPr>
            <a:lvl3pPr marL="514337" indent="0">
              <a:buFontTx/>
              <a:buNone/>
              <a:defRPr/>
            </a:lvl3pPr>
            <a:lvl4pPr marL="771506" indent="0">
              <a:buFontTx/>
              <a:buNone/>
              <a:defRPr/>
            </a:lvl4pPr>
            <a:lvl5pPr marL="1028675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094619"/>
            <a:ext cx="2737247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70912" y="504831"/>
            <a:ext cx="932627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14766" y="504830"/>
            <a:ext cx="1058693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554816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3" y="1079898"/>
            <a:ext cx="285793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ts val="1238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332311"/>
            <a:ext cx="624720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ts val="1238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97724" marR="0" lvl="0" indent="-97724" algn="l" defTabSz="257168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788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5" y="1073150"/>
            <a:ext cx="2070497" cy="184666"/>
          </a:xfrm>
          <a:prstGeom prst="rect">
            <a:avLst/>
          </a:prstGeom>
          <a:solidFill>
            <a:srgbClr val="88C341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75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AMET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3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6858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56554" y="89634"/>
            <a:ext cx="4843467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50951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858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3697704" y="1321140"/>
            <a:ext cx="288035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05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8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272655" y="1321135"/>
            <a:ext cx="2940844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None/>
              <a:defRPr sz="10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3613" y="990997"/>
            <a:ext cx="1145185" cy="18466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92975" y="152004"/>
            <a:ext cx="927166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675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742613" y="990997"/>
            <a:ext cx="1145185" cy="18466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247" y="170914"/>
            <a:ext cx="6253127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200"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6858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6858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6" y="3394370"/>
            <a:ext cx="2836995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5" y="2869953"/>
            <a:ext cx="3178434" cy="50090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8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125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1"/>
            <a:ext cx="2839560" cy="230832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024" y="-11545"/>
            <a:ext cx="5173579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02"/>
          <a:stretch/>
        </p:blipFill>
        <p:spPr>
          <a:xfrm>
            <a:off x="5143503" y="-11545"/>
            <a:ext cx="1753720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6" y="3394370"/>
            <a:ext cx="2836995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5" y="2869953"/>
            <a:ext cx="3178434" cy="50090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8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125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1"/>
            <a:ext cx="2839560" cy="230832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rgbClr val="88C3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69901" y="2398060"/>
            <a:ext cx="5680871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870" y="1556688"/>
            <a:ext cx="5182791" cy="44781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1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3375">
                <a:latin typeface="Arial Black"/>
                <a:cs typeface="Arial Black"/>
              </a:defRPr>
            </a:lvl2pPr>
            <a:lvl3pPr>
              <a:defRPr sz="3375">
                <a:latin typeface="Arial Black"/>
                <a:cs typeface="Arial Black"/>
              </a:defRPr>
            </a:lvl3pPr>
            <a:lvl4pPr>
              <a:defRPr sz="3375">
                <a:latin typeface="Arial Black"/>
                <a:cs typeface="Arial Black"/>
              </a:defRPr>
            </a:lvl4pPr>
            <a:lvl5pPr>
              <a:defRPr sz="337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2" y="3340104"/>
            <a:ext cx="4866085" cy="23083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094619"/>
            <a:ext cx="2737247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470912" y="504831"/>
            <a:ext cx="932627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332311"/>
            <a:ext cx="6247209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05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3" y="1006788"/>
            <a:ext cx="1145185" cy="22621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024" y="-11545"/>
            <a:ext cx="5173579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503" y="-11545"/>
            <a:ext cx="1753720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6" y="3394370"/>
            <a:ext cx="2836995" cy="500906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68" indent="0">
              <a:buNone/>
              <a:defRPr sz="2850" b="0" i="0" cap="all">
                <a:latin typeface="Arial Black"/>
                <a:cs typeface="Arial Black"/>
              </a:defRPr>
            </a:lvl2pPr>
            <a:lvl3pPr marL="514337" indent="0">
              <a:buNone/>
              <a:defRPr sz="2850" b="0" i="0" cap="all">
                <a:latin typeface="Arial Black"/>
                <a:cs typeface="Arial Black"/>
              </a:defRPr>
            </a:lvl3pPr>
            <a:lvl4pPr marL="771506" indent="0">
              <a:buNone/>
              <a:defRPr sz="2850" b="0" i="0" cap="all">
                <a:latin typeface="Arial Black"/>
                <a:cs typeface="Arial Black"/>
              </a:defRPr>
            </a:lvl4pPr>
            <a:lvl5pPr marL="1028675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5" y="2869953"/>
            <a:ext cx="3178434" cy="500906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8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1"/>
            <a:ext cx="2839560" cy="230832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079898"/>
            <a:ext cx="6254496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050" baseline="0">
                <a:solidFill>
                  <a:schemeClr val="tx1"/>
                </a:solidFill>
              </a:defRPr>
            </a:lvl1pPr>
            <a:lvl2pPr marL="417899" indent="-160731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9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825" baseline="0">
                <a:solidFill>
                  <a:schemeClr val="tx1"/>
                </a:solidFill>
              </a:defRPr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4356" y="1079898"/>
            <a:ext cx="6249555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57168" indent="-257168">
              <a:lnSpc>
                <a:spcPts val="1350"/>
              </a:lnSpc>
              <a:spcBef>
                <a:spcPts val="0"/>
              </a:spcBef>
              <a:spcAft>
                <a:spcPts val="1350"/>
              </a:spcAft>
              <a:buSzPct val="140000"/>
              <a:buFont typeface="+mj-lt"/>
              <a:buAutoNum type="arabicPeriod"/>
              <a:defRPr sz="1125" baseline="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6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079898"/>
            <a:ext cx="624720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4" marR="0" indent="-97724" algn="l" defTabSz="25716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050" baseline="0"/>
            </a:lvl1pPr>
            <a:lvl2pPr marL="417899" indent="-160731">
              <a:lnSpc>
                <a:spcPct val="120000"/>
              </a:lnSpc>
              <a:buSzPct val="100000"/>
              <a:buFont typeface="Arial"/>
              <a:buChar char="•"/>
              <a:defRPr sz="900" baseline="0"/>
            </a:lvl2pPr>
            <a:lvl3pPr>
              <a:lnSpc>
                <a:spcPct val="120000"/>
              </a:lnSpc>
              <a:defRPr sz="825" baseline="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4" marR="0" lvl="0" indent="-97724" algn="l" defTabSz="25716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4856480"/>
            <a:ext cx="6866405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565835" y="4900042"/>
            <a:ext cx="1120140" cy="144271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r"/>
            <a:fld id="{C2C0EDAD-27A0-9447-9004-E733B36B95C3}" type="slidenum">
              <a:rPr lang="en-US" sz="6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6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95639" y="4926581"/>
            <a:ext cx="1737360" cy="121188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450" b="0" i="0" kern="0" spc="11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450" b="0" i="0" kern="0" spc="11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937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69" y="4931438"/>
            <a:ext cx="357188" cy="169417"/>
          </a:xfrm>
          <a:prstGeom prst="rect">
            <a:avLst/>
          </a:prstGeom>
        </p:spPr>
      </p:pic>
      <p:pic>
        <p:nvPicPr>
          <p:cNvPr id="9" name="Picture 8" descr="IT-week-logos_IT-week-knockout.eps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4" y="4919113"/>
            <a:ext cx="365136" cy="15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143337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5" r:id="rId4"/>
    <p:sldLayoutId id="2147483757" r:id="rId5"/>
    <p:sldLayoutId id="2147483711" r:id="rId6"/>
    <p:sldLayoutId id="2147483749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iming>
    <p:tnLst>
      <p:par>
        <p:cTn id="1" dur="indefinite" restart="never" nodeType="tmRoot"/>
      </p:par>
    </p:tnLst>
  </p:timing>
  <p:txStyles>
    <p:titleStyle>
      <a:lvl1pPr algn="ctr" defTabSz="257168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25716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257168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257168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257168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257168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257168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25716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31187" cy="48675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777534" y="1649075"/>
            <a:ext cx="2541359" cy="1204945"/>
          </a:xfrm>
        </p:spPr>
        <p:txBody>
          <a:bodyPr/>
          <a:lstStyle/>
          <a:p>
            <a:r>
              <a:rPr lang="en-US" dirty="0" smtClean="0"/>
              <a:t>Design Patterns Quiz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814478" y="2968167"/>
            <a:ext cx="3064259" cy="230832"/>
          </a:xfrm>
        </p:spPr>
        <p:txBody>
          <a:bodyPr/>
          <a:lstStyle/>
          <a:p>
            <a:r>
              <a:rPr lang="en-US" dirty="0" smtClean="0"/>
              <a:t>VITALI KVIATKOUSKI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7941" y="-5318"/>
            <a:ext cx="86036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own Arrow 1"/>
          <p:cNvSpPr/>
          <p:nvPr/>
        </p:nvSpPr>
        <p:spPr>
          <a:xfrm rot="3859518">
            <a:off x="2165904" y="517685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0500" y="32932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Decorator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7941" y="-5318"/>
            <a:ext cx="86036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own Arrow 1"/>
          <p:cNvSpPr/>
          <p:nvPr/>
        </p:nvSpPr>
        <p:spPr>
          <a:xfrm rot="3859518">
            <a:off x="3957759" y="86866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67347" y="74275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Down Arrow 1"/>
          <p:cNvSpPr/>
          <p:nvPr/>
        </p:nvSpPr>
        <p:spPr>
          <a:xfrm rot="3859518">
            <a:off x="1939603" y="171320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9191" y="45411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Down Arrow 1"/>
          <p:cNvSpPr/>
          <p:nvPr/>
        </p:nvSpPr>
        <p:spPr>
          <a:xfrm rot="7916771">
            <a:off x="4998904" y="23820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9426" y="63108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Down Arrow 1"/>
          <p:cNvSpPr/>
          <p:nvPr/>
        </p:nvSpPr>
        <p:spPr>
          <a:xfrm rot="5400000">
            <a:off x="1000544" y="400096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0425" y="413666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Down Arrow 1"/>
          <p:cNvSpPr/>
          <p:nvPr/>
        </p:nvSpPr>
        <p:spPr>
          <a:xfrm rot="3816160">
            <a:off x="2544440" y="2099628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5350" y="1917059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07817" y="141285"/>
            <a:ext cx="87366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41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07817" y="141285"/>
            <a:ext cx="87366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Down Arrow 1"/>
          <p:cNvSpPr/>
          <p:nvPr/>
        </p:nvSpPr>
        <p:spPr>
          <a:xfrm rot="8271665">
            <a:off x="5213930" y="48535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8791" y="88266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8271665">
            <a:off x="4133854" y="231877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8715" y="2716085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07817" y="141285"/>
            <a:ext cx="87366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 </a:t>
            </a:r>
            <a:r>
              <a:rPr lang="en-US" sz="2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calendar.</a:t>
            </a:r>
            <a:r>
              <a:rPr lang="en-US" sz="20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getInstance</a:t>
            </a:r>
            <a:r>
              <a:rPr lang="en-US" sz="20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calendar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.getTime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strike="sngStrik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u="sng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.getMonth</a:t>
            </a:r>
            <a:r>
              <a:rPr lang="en-US" sz="2000" u="sng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getDateInstance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DateFormat.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SHORT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).format(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now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"Next month is %s"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formatted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Down Arrow 1"/>
          <p:cNvSpPr/>
          <p:nvPr/>
        </p:nvSpPr>
        <p:spPr>
          <a:xfrm rot="3503761">
            <a:off x="2433784" y="284199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1323" y="167017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Down Arrow 1"/>
          <p:cNvSpPr/>
          <p:nvPr/>
        </p:nvSpPr>
        <p:spPr>
          <a:xfrm rot="8271665">
            <a:off x="5027820" y="127286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2968" y="262591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76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38545" y="143930"/>
            <a:ext cx="87560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sz="16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38545" y="143930"/>
            <a:ext cx="87560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sz="16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own Arrow 1"/>
          <p:cNvSpPr/>
          <p:nvPr/>
        </p:nvSpPr>
        <p:spPr>
          <a:xfrm rot="3943841">
            <a:off x="5459580" y="75679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5698" y="63088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Down Arrow 1"/>
          <p:cNvSpPr/>
          <p:nvPr/>
        </p:nvSpPr>
        <p:spPr>
          <a:xfrm rot="3943841">
            <a:off x="3697743" y="197498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3861" y="184907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Down Arrow 1"/>
          <p:cNvSpPr/>
          <p:nvPr/>
        </p:nvSpPr>
        <p:spPr>
          <a:xfrm rot="3943841">
            <a:off x="2916696" y="3703271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42814" y="357736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38545" y="143930"/>
            <a:ext cx="87560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Person(</a:t>
            </a:r>
            <a:r>
              <a:rPr lang="en-US" sz="1600" b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"Anna"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.clone();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"Eliza"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 </a:t>
            </a:r>
            <a:r>
              <a:rPr lang="en-US" sz="160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Arrays.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asList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p1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p2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names</a:t>
            </a:r>
            <a:r>
              <a:rPr lang="en-US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Comparator&lt;</a:t>
            </a:r>
            <a:r>
              <a:rPr lang="en-US" sz="16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Person&gt;()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o1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Person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</a:t>
            </a:r>
            <a:r>
              <a:rPr lang="en-US" sz="16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Person(String 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 clone()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Person(</a:t>
            </a:r>
            <a:r>
              <a:rPr lang="en-US" sz="16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name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1"/>
          <p:cNvSpPr/>
          <p:nvPr/>
        </p:nvSpPr>
        <p:spPr>
          <a:xfrm rot="3943841">
            <a:off x="2840491" y="1689228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6609" y="1563319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26" y="0"/>
            <a:ext cx="4963391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26" y="0"/>
            <a:ext cx="4963391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3316164" y="3129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2282" y="-9461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4341401" y="64912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7519" y="52321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85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333632" y="645945"/>
            <a:ext cx="6418150" cy="377827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000" dirty="0"/>
              <a:t>Abstract Factory</a:t>
            </a:r>
          </a:p>
          <a:p>
            <a:r>
              <a:rPr lang="en-US" sz="2000" dirty="0"/>
              <a:t>Adapter</a:t>
            </a:r>
          </a:p>
          <a:p>
            <a:r>
              <a:rPr lang="en-US" sz="2000" dirty="0"/>
              <a:t>Bridge</a:t>
            </a:r>
          </a:p>
          <a:p>
            <a:r>
              <a:rPr lang="en-US" sz="2000" dirty="0"/>
              <a:t>Builder</a:t>
            </a:r>
          </a:p>
          <a:p>
            <a:r>
              <a:rPr lang="en-US" sz="2000" dirty="0"/>
              <a:t>Chain of responsibility</a:t>
            </a:r>
          </a:p>
          <a:p>
            <a:r>
              <a:rPr lang="en-US" sz="2000" dirty="0"/>
              <a:t>Command</a:t>
            </a:r>
          </a:p>
          <a:p>
            <a:r>
              <a:rPr lang="en-US" sz="2000" dirty="0"/>
              <a:t>Composite</a:t>
            </a:r>
          </a:p>
          <a:p>
            <a:r>
              <a:rPr lang="en-US" sz="2000" dirty="0"/>
              <a:t>Decorator</a:t>
            </a:r>
          </a:p>
          <a:p>
            <a:r>
              <a:rPr lang="en-US" sz="2000" dirty="0"/>
              <a:t>Facade</a:t>
            </a:r>
          </a:p>
          <a:p>
            <a:r>
              <a:rPr lang="en-US" sz="2000" dirty="0"/>
              <a:t>Factory Method</a:t>
            </a:r>
          </a:p>
          <a:p>
            <a:r>
              <a:rPr lang="en-US" sz="2000" dirty="0"/>
              <a:t>Flyweight</a:t>
            </a:r>
          </a:p>
          <a:p>
            <a:r>
              <a:rPr lang="en-US" sz="2000" dirty="0"/>
              <a:t>Interpreter</a:t>
            </a:r>
          </a:p>
          <a:p>
            <a:r>
              <a:rPr lang="en-US" sz="2000" dirty="0"/>
              <a:t>Iterator</a:t>
            </a:r>
          </a:p>
          <a:p>
            <a:r>
              <a:rPr lang="en-US" sz="2000" dirty="0"/>
              <a:t>Mediator</a:t>
            </a:r>
          </a:p>
          <a:p>
            <a:r>
              <a:rPr lang="en-US" sz="2000" dirty="0"/>
              <a:t>Memento</a:t>
            </a:r>
          </a:p>
          <a:p>
            <a:r>
              <a:rPr lang="en-US" sz="2000" dirty="0"/>
              <a:t>Observer</a:t>
            </a:r>
          </a:p>
          <a:p>
            <a:r>
              <a:rPr lang="en-US" sz="2000" dirty="0"/>
              <a:t>Prototype</a:t>
            </a:r>
          </a:p>
          <a:p>
            <a:r>
              <a:rPr lang="en-US" sz="2000" dirty="0"/>
              <a:t>Proxy</a:t>
            </a:r>
          </a:p>
          <a:p>
            <a:r>
              <a:rPr lang="en-US" sz="2000" dirty="0"/>
              <a:t>Singleton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Strategy</a:t>
            </a:r>
          </a:p>
          <a:p>
            <a:r>
              <a:rPr lang="en-US" sz="2000" dirty="0"/>
              <a:t>Template method</a:t>
            </a:r>
          </a:p>
          <a:p>
            <a:r>
              <a:rPr lang="en-US" sz="20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5989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2026" y="0"/>
            <a:ext cx="4963391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unmodifiableList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"Num1"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"Num3"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"Num5"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Thread(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Runnable() {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thread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5052032" y="187049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1"/>
          <p:cNvSpPr/>
          <p:nvPr/>
        </p:nvSpPr>
        <p:spPr>
          <a:xfrm rot="3943841">
            <a:off x="4514868" y="247619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0986" y="235029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 rot="213416">
            <a:off x="5585418" y="177319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1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03" y="-42864"/>
            <a:ext cx="6784109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InvocationHndlr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“jdbc:h2:mem"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03" y="-42864"/>
            <a:ext cx="6784109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InvocationHndlr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“jdbc:h2:mem"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2898361" y="714937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4479" y="58902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4296525" y="267101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2643" y="254511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74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03" y="-42864"/>
            <a:ext cx="6784109" cy="500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b="1" i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InvocationHndlr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Object[]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“jdbc:h2:mem"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5121918" y="132864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1916" y="88576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Down Arrow 1"/>
          <p:cNvSpPr/>
          <p:nvPr/>
        </p:nvSpPr>
        <p:spPr>
          <a:xfrm rot="3943841">
            <a:off x="5465565" y="1596470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6521" y="19078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891" y="0"/>
            <a:ext cx="6668653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r>
              <a:rPr lang="en-US" sz="1350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(Repo)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sz="135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5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InvocationHandler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sz="1350" b="1" dirty="0">
                <a:solidFill>
                  <a:srgbClr val="6A3E3E"/>
                </a:solidFill>
                <a:latin typeface="Consolas" panose="020B0609020204030204" pitchFamily="49" charset="0"/>
              </a:rPr>
              <a:t>proxy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Method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Object[]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"jdbc:h2:mem:test"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2512600" y="55777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8718" y="43186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Down Arrow 1"/>
          <p:cNvSpPr/>
          <p:nvPr/>
        </p:nvSpPr>
        <p:spPr>
          <a:xfrm rot="3943841">
            <a:off x="1967656" y="288533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93774" y="275942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3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891" y="0"/>
            <a:ext cx="6668653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Repo {</a:t>
            </a:r>
          </a:p>
          <a:p>
            <a:r>
              <a:rPr lang="en-US" sz="1350" dirty="0">
                <a:solidFill>
                  <a:srgbClr val="646464"/>
                </a:solidFill>
                <a:latin typeface="Consolas" panose="020B0609020204030204" pitchFamily="49" charset="0"/>
              </a:rPr>
              <a:t>   @SQL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2A00FF"/>
                </a:solidFill>
                <a:latin typeface="Consolas" panose="020B0609020204030204" pitchFamily="49" charset="0"/>
              </a:rPr>
              <a:t>"select name from persons where id = ?"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parameter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Repo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(Repo)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newProxyInstance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Repo.</a:t>
            </a:r>
            <a:r>
              <a:rPr lang="en-US" sz="135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35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InvocationHandler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invoke(Object </a:t>
            </a:r>
            <a:r>
              <a:rPr lang="en-US" sz="1350" b="1" dirty="0">
                <a:solidFill>
                  <a:srgbClr val="6A3E3E"/>
                </a:solidFill>
                <a:latin typeface="Consolas" panose="020B0609020204030204" pitchFamily="49" charset="0"/>
              </a:rPr>
              <a:t>proxy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Method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Object[]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"org.h2.Driver"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Connection </a:t>
            </a:r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i="1" dirty="0">
                <a:solidFill>
                  <a:srgbClr val="2A00FF"/>
                </a:solidFill>
                <a:latin typeface="Consolas" panose="020B0609020204030204" pitchFamily="49" charset="0"/>
              </a:rPr>
              <a:t>"jdbc:h2:mem:test"</a:t>
            </a:r>
            <a:r>
              <a:rPr lang="en-US" sz="135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.getAnnotation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646464"/>
                </a:solidFill>
                <a:latin typeface="Consolas" panose="020B0609020204030204" pitchFamily="49" charset="0"/>
              </a:rPr>
              <a:t>SQL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).value());</a:t>
            </a:r>
          </a:p>
          <a:p>
            <a:r>
              <a:rPr lang="en-US" sz="135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6A3E3E"/>
                </a:solidFill>
                <a:latin typeface="Consolas" panose="020B0609020204030204" pitchFamily="49" charset="0"/>
              </a:rPr>
              <a:t>stmt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3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repo</a:t>
            </a:r>
            <a:r>
              <a:rPr lang="en-US" sz="135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.getValue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35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own Arrow 1"/>
          <p:cNvSpPr/>
          <p:nvPr/>
        </p:nvSpPr>
        <p:spPr>
          <a:xfrm rot="3943841">
            <a:off x="2750173" y="1614396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291" y="1488487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Down Arrow 1"/>
          <p:cNvSpPr/>
          <p:nvPr/>
        </p:nvSpPr>
        <p:spPr>
          <a:xfrm rot="3943841">
            <a:off x="3122391" y="2082249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8509" y="195634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4303" y="2896313"/>
            <a:ext cx="1738938" cy="500906"/>
          </a:xfrm>
          <a:solidFill>
            <a:srgbClr val="88C341"/>
          </a:solidFill>
        </p:spPr>
        <p:txBody>
          <a:bodyPr/>
          <a:lstStyle/>
          <a:p>
            <a:r>
              <a:rPr lang="en-US" dirty="0" smtClean="0"/>
              <a:t>THANK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4304" y="3311330"/>
            <a:ext cx="1147943" cy="500906"/>
          </a:xfrm>
          <a:solidFill>
            <a:srgbClr val="88C341"/>
          </a:solidFill>
        </p:spPr>
        <p:txBody>
          <a:bodyPr/>
          <a:lstStyle/>
          <a:p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/>
        </p:nvSpPr>
        <p:spPr>
          <a:xfrm>
            <a:off x="367047" y="232447"/>
            <a:ext cx="85193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/>
        </p:nvSpPr>
        <p:spPr>
          <a:xfrm>
            <a:off x="367047" y="232447"/>
            <a:ext cx="85193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Down Arrow 1"/>
          <p:cNvSpPr/>
          <p:nvPr/>
        </p:nvSpPr>
        <p:spPr>
          <a:xfrm rot="6407373">
            <a:off x="5471167" y="111285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3"/>
          <p:cNvSpPr/>
          <p:nvPr/>
        </p:nvSpPr>
        <p:spPr>
          <a:xfrm rot="4302595">
            <a:off x="5205615" y="1177812"/>
            <a:ext cx="361791" cy="78700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/>
        </p:nvSpPr>
        <p:spPr>
          <a:xfrm>
            <a:off x="367048" y="232447"/>
            <a:ext cx="6197876" cy="41857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</a:rPr>
              <a:t>java.util.Observer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update(Observable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"WOW! New nice cat - 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Collection&lt;String&gt;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setChanged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cats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notifyObservers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CatBox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.addObserver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"Kitty"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Down Arrow 1"/>
          <p:cNvSpPr/>
          <p:nvPr/>
        </p:nvSpPr>
        <p:spPr>
          <a:xfrm rot="6930472">
            <a:off x="2591483" y="737580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73665" y="1036849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Singleton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62249" y="149320"/>
            <a:ext cx="85193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#24  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16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16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1"/>
          <p:cNvSpPr/>
          <p:nvPr/>
        </p:nvSpPr>
        <p:spPr>
          <a:xfrm rot="3859518">
            <a:off x="5952813" y="1081102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62249" y="149320"/>
            <a:ext cx="85193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CatLover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java.util.Observer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Code: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java.util.Observable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java.lang.Object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Code: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0: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#18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Field java/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3: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#24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class java/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lang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7: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ldc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#26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String WOW! New nice cat -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invokespecial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#28 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."&lt;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12: aload_2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13: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#31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StringBuilder.append</a:t>
            </a:r>
            <a:endParaRPr lang="en-US" sz="16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16: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#35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StringBuilder.toString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19: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invokevirtual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#39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Method </a:t>
            </a:r>
            <a:r>
              <a:rPr lang="en-US" sz="16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PrintStream.println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22: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1"/>
          <p:cNvSpPr/>
          <p:nvPr/>
        </p:nvSpPr>
        <p:spPr>
          <a:xfrm rot="13602588">
            <a:off x="5860449" y="3029974"/>
            <a:ext cx="337138" cy="79462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6012" y="3630637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Factory Method?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93309" y="1348508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05200" y="2507672"/>
            <a:ext cx="1214582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StringBuilder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06109" y="2507672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3" idx="0"/>
            <a:endCxn id="2" idx="2"/>
          </p:cNvCxnSpPr>
          <p:nvPr/>
        </p:nvCxnSpPr>
        <p:spPr>
          <a:xfrm flipV="1">
            <a:off x="4112491" y="1948872"/>
            <a:ext cx="538018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4" idx="0"/>
            <a:endCxn id="2" idx="2"/>
          </p:cNvCxnSpPr>
          <p:nvPr/>
        </p:nvCxnSpPr>
        <p:spPr>
          <a:xfrm flipH="1" flipV="1">
            <a:off x="4650509" y="1948872"/>
            <a:ext cx="812800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491673" y="1348508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03564" y="2507672"/>
            <a:ext cx="1214582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StringBuilder</a:t>
            </a:r>
            <a:r>
              <a:rPr lang="en-US" dirty="0" smtClean="0">
                <a:solidFill>
                  <a:schemeClr val="tx1"/>
                </a:solidFill>
              </a:rPr>
              <a:t> String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304473" y="2507672"/>
            <a:ext cx="914400" cy="6003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String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1" idx="0"/>
            <a:endCxn id="10" idx="2"/>
          </p:cNvCxnSpPr>
          <p:nvPr/>
        </p:nvCxnSpPr>
        <p:spPr>
          <a:xfrm flipV="1">
            <a:off x="1410855" y="1948872"/>
            <a:ext cx="538018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2" idx="0"/>
            <a:endCxn id="10" idx="2"/>
          </p:cNvCxnSpPr>
          <p:nvPr/>
        </p:nvCxnSpPr>
        <p:spPr>
          <a:xfrm flipH="1" flipV="1">
            <a:off x="1948873" y="1948872"/>
            <a:ext cx="812800" cy="55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2" idx="1"/>
            <a:endCxn id="10" idx="3"/>
          </p:cNvCxnSpPr>
          <p:nvPr/>
        </p:nvCxnSpPr>
        <p:spPr>
          <a:xfrm flipH="1">
            <a:off x="2406073" y="1648690"/>
            <a:ext cx="1787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29092" y="134850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7941" y="-5318"/>
            <a:ext cx="86036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Pattern </a:t>
            </a:r>
            <a:r>
              <a:rPr lang="en-US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wordSeparator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Pattern.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compile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"\\s"</a:t>
            </a:r>
            <a:r>
              <a:rPr lang="en-US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"worst"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"language"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Collection&lt;String&gt;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wordSeparator</a:t>
            </a:r>
            <a:r>
              <a:rPr lang="en-US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.split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line</a:t>
            </a:r>
            <a:r>
              <a:rPr lang="en-US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words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.containsAll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forbidden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"You are not welcomed here..."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dear user!"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6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22474</TotalTime>
  <Words>1609</Words>
  <Application>Microsoft Office PowerPoint</Application>
  <PresentationFormat>Custom</PresentationFormat>
  <Paragraphs>555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kelt</cp:lastModifiedBy>
  <cp:revision>1119</cp:revision>
  <cp:lastPrinted>2014-07-09T13:30:36Z</cp:lastPrinted>
  <dcterms:created xsi:type="dcterms:W3CDTF">2014-07-08T13:27:24Z</dcterms:created>
  <dcterms:modified xsi:type="dcterms:W3CDTF">2017-03-31T20:53:14Z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