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42" r:id="rId5"/>
    <p:sldMasterId id="2147483730" r:id="rId6"/>
  </p:sldMasterIdLst>
  <p:notesMasterIdLst>
    <p:notesMasterId r:id="rId38"/>
  </p:notesMasterIdLst>
  <p:handoutMasterIdLst>
    <p:handoutMasterId r:id="rId39"/>
  </p:handoutMasterIdLst>
  <p:sldIdLst>
    <p:sldId id="452" r:id="rId7"/>
    <p:sldId id="271" r:id="rId8"/>
    <p:sldId id="400" r:id="rId9"/>
    <p:sldId id="463" r:id="rId10"/>
    <p:sldId id="464" r:id="rId11"/>
    <p:sldId id="465" r:id="rId12"/>
    <p:sldId id="467" r:id="rId13"/>
    <p:sldId id="472" r:id="rId14"/>
    <p:sldId id="468" r:id="rId15"/>
    <p:sldId id="473" r:id="rId16"/>
    <p:sldId id="476" r:id="rId17"/>
    <p:sldId id="475" r:id="rId18"/>
    <p:sldId id="501" r:id="rId19"/>
    <p:sldId id="502" r:id="rId20"/>
    <p:sldId id="495" r:id="rId21"/>
    <p:sldId id="500" r:id="rId22"/>
    <p:sldId id="499" r:id="rId23"/>
    <p:sldId id="498" r:id="rId24"/>
    <p:sldId id="497" r:id="rId25"/>
    <p:sldId id="496" r:id="rId26"/>
    <p:sldId id="478" r:id="rId27"/>
    <p:sldId id="474" r:id="rId28"/>
    <p:sldId id="479" r:id="rId29"/>
    <p:sldId id="491" r:id="rId30"/>
    <p:sldId id="492" r:id="rId31"/>
    <p:sldId id="493" r:id="rId32"/>
    <p:sldId id="494" r:id="rId33"/>
    <p:sldId id="490" r:id="rId34"/>
    <p:sldId id="503" r:id="rId35"/>
    <p:sldId id="481" r:id="rId36"/>
    <p:sldId id="48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54915" autoAdjust="0"/>
  </p:normalViewPr>
  <p:slideViewPr>
    <p:cSldViewPr snapToGrid="0">
      <p:cViewPr varScale="1">
        <p:scale>
          <a:sx n="63" d="100"/>
          <a:sy n="63" d="100"/>
        </p:scale>
        <p:origin x="600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</a:t>
            </a:r>
            <a:r>
              <a:rPr lang="en-US" baseline="0" dirty="0" smtClean="0"/>
              <a:t> My name is </a:t>
            </a:r>
            <a:r>
              <a:rPr lang="en-US" baseline="0" dirty="0" err="1" smtClean="0"/>
              <a:t>Vitali</a:t>
            </a:r>
            <a:r>
              <a:rPr lang="en-US" baseline="0" dirty="0" smtClean="0"/>
              <a:t> and today we’ll talk about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application architecture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r>
              <a:rPr lang="ru-RU" baseline="0" dirty="0" smtClean="0"/>
              <a:t>. Это могут быть (хоть и необязательно) создание-обновление-удаление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сохраняется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клиенту возвращается идентификатор принятого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 выполняет асинхронную обработку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фоновая обработка завершена,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обновляет статус запроса в БД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может уведомить клиента асинхронным сообщением о том, что работа выполнена.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presentation</a:t>
            </a:r>
            <a:r>
              <a:rPr lang="en-US" baseline="0" dirty="0" smtClean="0"/>
              <a:t> consists of two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first part we will talk about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What are </a:t>
            </a:r>
            <a:r>
              <a:rPr lang="en-US" dirty="0" err="1" smtClean="0"/>
              <a:t>microservices</a:t>
            </a:r>
            <a:r>
              <a:rPr lang="en-US" dirty="0" smtClean="0"/>
              <a:t>,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 they allow to organize around business capabilities</a:t>
            </a:r>
            <a:endParaRPr lang="ru-R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and how to prepare infrastructure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second part we will take a look at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design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presentation is called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on practice for a reason – with all the approaches, all the nuances described our team faced on practice while creating our application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клиент сам запросит статус если не поддерживает обмен сообщениями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 системы. Например, если в предыдущем примере асинхронная обработка упала, мы должны предписать что должна делать служба поддержки</a:t>
            </a:r>
          </a:p>
          <a:p>
            <a:r>
              <a:rPr lang="ru-RU" baseline="0" dirty="0" smtClean="0"/>
              <a:t>Также необходимо 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сервиса обработка не удалась, автоматически попробовать выполнить ее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под отказ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сервер.</a:t>
            </a:r>
          </a:p>
          <a:p>
            <a:r>
              <a:rPr lang="ru-RU" baseline="0" dirty="0" smtClean="0"/>
              <a:t>Ручное же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</a:t>
            </a:r>
            <a:r>
              <a:rPr lang="en-US" baseline="0" dirty="0" smtClean="0"/>
              <a:t>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она неудачна, обработка повторяется еще 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очередь периодически просматривает служба поддержки и пытается исправить 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изменяет само сообщение либо состояние системы и пересылает сообщение обратно в очередь</a:t>
            </a:r>
            <a:r>
              <a:rPr lang="en-US" baseline="0" dirty="0" smtClean="0"/>
              <a:t>1, </a:t>
            </a:r>
            <a:r>
              <a:rPr lang="ru-RU" baseline="0" dirty="0" smtClean="0"/>
              <a:t>откуда снова начинается цикл.</a:t>
            </a:r>
          </a:p>
          <a:p>
            <a:r>
              <a:rPr lang="ru-RU" baseline="0" dirty="0" smtClean="0"/>
              <a:t>Итак, мы рассмотрели подходы которые используются в нашем приложении при создании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при этом возникает вопрос когда проектировать приложение по монолитной архитектуре, а когда использовать </a:t>
            </a:r>
            <a:r>
              <a:rPr lang="ru-RU" baseline="0" dirty="0" err="1" smtClean="0"/>
              <a:t>микросервисный</a:t>
            </a:r>
            <a:r>
              <a:rPr lang="ru-RU" baseline="0" dirty="0" smtClean="0"/>
              <a:t>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 системы. Например, если в предыдущем примере асинхронная обработка упала, мы должны предписать что должна делать служба поддержки</a:t>
            </a:r>
          </a:p>
          <a:p>
            <a:r>
              <a:rPr lang="ru-RU" baseline="0" dirty="0" smtClean="0"/>
              <a:t>Также необходимо 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сервиса обработка не удалась, автоматически попробовать выполнить ее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 are </a:t>
            </a:r>
            <a:r>
              <a:rPr lang="en-US" dirty="0" err="1" smtClean="0"/>
              <a:t>microservices</a:t>
            </a:r>
            <a:r>
              <a:rPr lang="ru-RU" dirty="0" smtClean="0"/>
              <a:t>?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traditional</a:t>
            </a:r>
            <a:r>
              <a:rPr lang="en-US" baseline="0" dirty="0" smtClean="0"/>
              <a:t> approach the whole system, whole implemented logic is packed as one big application. Such application is called monolithic because it is developed, released and deployed as a whole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architecture, on the contrary, the system is represented as set of services that are loosely coupled together and thus can be developed and deployed separately.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approach to application architecture has been formed and applied for many years in some forms, but was described in details more-less </a:t>
            </a:r>
            <a:r>
              <a:rPr lang="en-US" baseline="0" smtClean="0"/>
              <a:t>recently.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презентация завершена, и</a:t>
            </a:r>
            <a:r>
              <a:rPr lang="ru-RU" baseline="0" dirty="0" smtClean="0"/>
              <a:t> я хотел бы узнать, есть ли у вас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презентации</a:t>
            </a:r>
            <a:r>
              <a:rPr lang="ru-RU" baseline="0" dirty="0" smtClean="0"/>
              <a:t> я буду ссылаться на основные особенности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архитектуры, описанные в статье </a:t>
            </a:r>
            <a:r>
              <a:rPr lang="ru-RU" baseline="0" dirty="0" err="1" smtClean="0"/>
              <a:t>мартина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фаулера</a:t>
            </a:r>
            <a:r>
              <a:rPr lang="ru-RU" baseline="0" dirty="0" smtClean="0"/>
              <a:t> (они будут подчеркнуты)</a:t>
            </a:r>
          </a:p>
          <a:p>
            <a:r>
              <a:rPr lang="ru-RU" baseline="0" dirty="0" smtClean="0"/>
              <a:t>Поэтому если вы видите сложный термин или упаси боже термин на английском, то это оттуда</a:t>
            </a:r>
          </a:p>
          <a:p>
            <a:r>
              <a:rPr lang="ru-RU" baseline="0" dirty="0" smtClean="0"/>
              <a:t>Первая особенность, первый подход – это ориентация вокруг потребностей бизнеса</a:t>
            </a:r>
            <a:endParaRPr lang="ru-RU" dirty="0" smtClean="0"/>
          </a:p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автора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другие вспомогательные и диагностические работы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 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,</a:t>
            </a:r>
            <a:r>
              <a:rPr lang="ru-RU" baseline="0" dirty="0" smtClean="0"/>
              <a:t> в силу их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,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это позволит исключить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их количества и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Скрипты создания/обновления БД автоматически запускаются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(том самом, одной кнопкой)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А второй</a:t>
            </a:r>
            <a:r>
              <a:rPr lang="ru-RU" baseline="0" dirty="0" smtClean="0"/>
              <a:t> подход также рассматривает децентрализацию, но уже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2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1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42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5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31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2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8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E60E-2D75-4960-8A8D-4E97DBD789C3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2915222" cy="360099"/>
          </a:xfrm>
        </p:spPr>
        <p:txBody>
          <a:bodyPr/>
          <a:lstStyle/>
          <a:p>
            <a:r>
              <a:rPr lang="en-US" dirty="0" err="1" smtClean="0"/>
              <a:t>Vitali</a:t>
            </a:r>
            <a:r>
              <a:rPr lang="en-US" dirty="0" smtClean="0"/>
              <a:t> </a:t>
            </a:r>
            <a:r>
              <a:rPr lang="en-US" dirty="0" err="1" smtClean="0"/>
              <a:t>kviatkouski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22595" y="2480526"/>
            <a:ext cx="6910388" cy="111415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Microservices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on practice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Interaction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Protocols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Documentation (must have)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Standardization (what protocols and formats to use)</a:t>
            </a:r>
            <a:endParaRPr lang="en-US" sz="2800" b="1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REST/JMS with JSON as format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Client Libs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Sync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err="1" smtClean="0"/>
              <a:t>Async</a:t>
            </a:r>
            <a:endParaRPr lang="en-US" sz="2800" b="1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Failures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Interaction Sync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As fast as possible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Everything what requires user attention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400" dirty="0" smtClean="0"/>
              <a:t>otherwise </a:t>
            </a:r>
            <a:r>
              <a:rPr lang="en-US" sz="2400" dirty="0" err="1" smtClean="0"/>
              <a:t>async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2-3 </a:t>
            </a:r>
            <a:r>
              <a:rPr lang="en-US" sz="3200" dirty="0" err="1" smtClean="0"/>
              <a:t>secs</a:t>
            </a:r>
            <a:endParaRPr lang="en-US" sz="32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Intro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Team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dirty="0" smtClean="0"/>
              <a:t>Infrastructure</a:t>
            </a:r>
            <a:endParaRPr lang="ru-RU" sz="3600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b="1" dirty="0" err="1" smtClean="0"/>
              <a:t>Microservices</a:t>
            </a:r>
            <a:r>
              <a:rPr lang="en-US" sz="3600" b="1" dirty="0" smtClean="0"/>
              <a:t> </a:t>
            </a:r>
            <a:r>
              <a:rPr lang="en-US" sz="3600" b="1" dirty="0" smtClean="0"/>
              <a:t>Design</a:t>
            </a:r>
          </a:p>
          <a:p>
            <a:pPr marL="1028700"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b="1" dirty="0" smtClean="0"/>
              <a:t>Data</a:t>
            </a:r>
          </a:p>
          <a:p>
            <a:pPr marL="1028700"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b="1" dirty="0" smtClean="0"/>
              <a:t>Interaction</a:t>
            </a:r>
          </a:p>
          <a:p>
            <a:pPr marL="1428750"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400" b="1" dirty="0" smtClean="0"/>
              <a:t>Protocols</a:t>
            </a:r>
          </a:p>
          <a:p>
            <a:pPr marL="1428750"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400" b="1" dirty="0" smtClean="0"/>
              <a:t>Sync/</a:t>
            </a:r>
            <a:r>
              <a:rPr lang="en-US" sz="3400" b="1" dirty="0" err="1" smtClean="0"/>
              <a:t>Async</a:t>
            </a:r>
            <a:endParaRPr lang="en-US" sz="3400" b="1" dirty="0" smtClean="0"/>
          </a:p>
          <a:p>
            <a:pPr marL="1428750"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400" b="1" smtClean="0"/>
              <a:t>Failures</a:t>
            </a:r>
            <a:endParaRPr lang="en-US" sz="3400" b="1" dirty="0" smtClean="0"/>
          </a:p>
          <a:p>
            <a:pPr marL="1028700"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600" b="1" dirty="0" smtClean="0"/>
              <a:t>Logging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rebuchet MS"/>
                <a:cs typeface="Trebuchet MS"/>
              </a:rPr>
              <a:t>Сообщение о завершении</a:t>
            </a:r>
            <a:endParaRPr lang="ru-RU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</a:t>
            </a:r>
            <a:r>
              <a:rPr lang="ru-RU" sz="2800">
                <a:latin typeface="Trebuchet MS" pitchFamily="34" charset="0"/>
              </a:rPr>
              <a:t>стороне </a:t>
            </a:r>
            <a:r>
              <a:rPr lang="ru-RU" sz="2800" smtClean="0">
                <a:latin typeface="Trebuchet MS" pitchFamily="34" charset="0"/>
              </a:rPr>
              <a:t>сервиса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Logging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latin typeface="Trebuchet MS" pitchFamily="34" charset="0"/>
              </a:rPr>
              <a:t>Enough logs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latin typeface="Trebuchet MS" pitchFamily="34" charset="0"/>
              </a:rPr>
              <a:t>For interaction failures: full </a:t>
            </a:r>
            <a:r>
              <a:rPr lang="en-US" sz="3200" dirty="0" err="1" smtClean="0">
                <a:latin typeface="Trebuchet MS" pitchFamily="34" charset="0"/>
              </a:rPr>
              <a:t>req-resp</a:t>
            </a:r>
            <a:endParaRPr lang="en-US" sz="3200" dirty="0" smtClean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latin typeface="Trebuchet MS" pitchFamily="34" charset="0"/>
              </a:rPr>
              <a:t>What to log (essential context, app id, user)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latin typeface="Trebuchet MS" pitchFamily="34" charset="0"/>
              </a:rPr>
              <a:t>Same format for all (</a:t>
            </a:r>
            <a:r>
              <a:rPr lang="en-US" sz="3200" dirty="0" err="1" smtClean="0">
                <a:latin typeface="Trebuchet MS" pitchFamily="34" charset="0"/>
              </a:rPr>
              <a:t>logback</a:t>
            </a:r>
            <a:r>
              <a:rPr lang="en-US" sz="3200" dirty="0" smtClean="0">
                <a:latin typeface="Trebuchet MS" pitchFamily="34" charset="0"/>
              </a:rPr>
              <a:t> include)</a:t>
            </a: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latin typeface="Trebuchet MS" pitchFamily="34" charset="0"/>
              </a:rPr>
              <a:t>Correlation ID</a:t>
            </a: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>
                <a:latin typeface="Trebuchet MS" pitchFamily="34" charset="0"/>
              </a:rPr>
              <a:t>Centralized logging</a:t>
            </a: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Architecture Type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Application as monolith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Application as </a:t>
            </a:r>
            <a:r>
              <a:rPr lang="en-US" sz="2400" dirty="0" err="1" smtClean="0"/>
              <a:t>microservices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Separate </a:t>
            </a:r>
            <a:r>
              <a:rPr lang="en-US" sz="2800" b="1" dirty="0" err="1" smtClean="0"/>
              <a:t>envs</a:t>
            </a:r>
            <a:r>
              <a:rPr lang="en-US" sz="2800" b="1" dirty="0" smtClean="0"/>
              <a:t> (QA/DEV/</a:t>
            </a:r>
            <a:r>
              <a:rPr lang="en-US" sz="2800" b="1" u="sng" dirty="0" smtClean="0"/>
              <a:t>DEMO)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Dedicated integration </a:t>
            </a:r>
            <a:r>
              <a:rPr lang="en-US" sz="2800" b="1" dirty="0" err="1" smtClean="0"/>
              <a:t>env</a:t>
            </a:r>
            <a:r>
              <a:rPr lang="en-US" sz="2800" b="1" dirty="0" smtClean="0"/>
              <a:t> (DEV)</a:t>
            </a:r>
            <a:endParaRPr lang="ru-RU" sz="2800" b="1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smtClean="0"/>
              <a:t>Align environment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(chef)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Monitoring (</a:t>
            </a:r>
            <a:r>
              <a:rPr lang="en-US" sz="2800" b="1" dirty="0" err="1" smtClean="0"/>
              <a:t>Zabbix</a:t>
            </a:r>
            <a:r>
              <a:rPr lang="en-US" sz="2800" b="1" dirty="0" smtClean="0"/>
              <a:t>)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Automation is must have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 lnSpcReduction="10000"/>
          </a:bodyPr>
          <a:lstStyle/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Automated DB scripts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Automated migration (or semi automated – tools for migration, one-hit run)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Automated deployment (Jenkins)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CI: Check (unit + integration tests)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CI: Release (</a:t>
            </a:r>
            <a:r>
              <a:rPr lang="en-US" sz="3200" b="1" dirty="0" err="1" smtClean="0"/>
              <a:t>artifactory</a:t>
            </a:r>
            <a:r>
              <a:rPr lang="en-US" sz="3200" b="1" dirty="0" smtClean="0"/>
              <a:t>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CI: Deploy (chef)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CI: Accept (automated acceptance tests – selenium)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u="sng" dirty="0" smtClean="0"/>
              <a:t> </a:t>
            </a:r>
            <a:r>
              <a:rPr lang="ru-RU" sz="3200" b="1" u="sng" dirty="0" smtClean="0"/>
              <a:t>Децентрализованные </a:t>
            </a:r>
            <a:r>
              <a:rPr lang="ru-RU" sz="3200" b="1" u="sng" dirty="0" smtClean="0"/>
              <a:t>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Нет </a:t>
            </a:r>
            <a:r>
              <a:rPr lang="ru-RU" sz="2800" dirty="0"/>
              <a:t>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21275</TotalTime>
  <Words>2496</Words>
  <Application>Microsoft Office PowerPoint</Application>
  <PresentationFormat>Экран (4:3)</PresentationFormat>
  <Paragraphs>457</Paragraphs>
  <Slides>31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Arial Black</vt:lpstr>
      <vt:lpstr>Calibri</vt:lpstr>
      <vt:lpstr>Lucida Grande</vt:lpstr>
      <vt:lpstr>Trebuchet MS</vt:lpstr>
      <vt:lpstr>Wingdings</vt:lpstr>
      <vt:lpstr>Epam_PPT_Template</vt:lpstr>
      <vt:lpstr>Специальное оформление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kelt</cp:lastModifiedBy>
  <cp:revision>1064</cp:revision>
  <cp:lastPrinted>2014-07-09T13:30:36Z</cp:lastPrinted>
  <dcterms:created xsi:type="dcterms:W3CDTF">2014-07-08T13:27:24Z</dcterms:created>
  <dcterms:modified xsi:type="dcterms:W3CDTF">2017-02-06T20:08:09Z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