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 презентация познакомит с вариантами защиты электронных версий книг в формате pdf. Зачем нужна такая защита для электронных книг?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варианты бывают? Какие подходят для онлайн библиотек, а какие нет? Что использовать если вы хотите дать электронную книгу в аренду?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сможем получить наглядные ответы на эти и другие вопросы в этом докладе.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принцип такой что pdf файл при открытии регистрируется на специальном сервере проверки доступа. Вся эта логика зашивается внутри файла.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поэтому если у вас есть простой pdf файл, его нужно специальным образом модифицировать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как выглядит в этом случае для пользователя получение и чтение такого файла?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выглядит в этом случае для пользователя получение и чтение такого файла?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Вместо Adobe Reader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Клиентом могут быть и некоторые мобильные программы для чтения pdf файлов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 создаете собственную программу просмотра пдф которая является веб-приложением. Так что все что нужно пользователям - доступ в интернет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этому подходу сделано очень много онлайн магазинов такие как Amazon или Google Books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же это работает?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 открываете адрес книги в интернете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Вопрос: Не замечаете ничего подозрительного?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где же сам pdf файл?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мы попробуем объединить библиотеку и айти, что как вы думаете мы получим в результате?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 pdf предварительно конвертируется на сервере в набор картинок которые и возвращаются пользователю. Обратите внимание, что это предварительно происходит, почему?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Да потому что генерирование картинок из пдфки занимает много времени, и пользователь не будет ждать загрузки пока они все не сгенерируются скажем для 600-страничной книги, а это может занять не секунды, а даже минуты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Поэтому здесь есть два подхода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Для каждого пдф файла заранее, как только он появляется в системе, создать набор картинок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Какие здесь могут быть проблемы?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Ну вообще если у вас пдф файл состоит из текста в основном, то объем всех сгенерированных картинок может раз в 20-30 превышать размер исходной пдфки. И если было у вас гигабайт 20 файлов, то для хранения всех страниц в виде картинок вам понадобится полтерабайта! Где будете все это хранить?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Поэтому есть второй вариант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генерировать картинки только когда пользователь изъявляет желание посмотреть определенную книгу. При этом не даем ее на просмотр тут же, вместо этого говорим - подождите немного, мы вам позвоним (голливудский принцип)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ну и для второго пользователя который хочет посмотреть ту же книгу, доступ на просмотр будет почти мгновенным - картинки-то мы уже сгенерировали для первого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тут еще один нюанс - кто скажет что этот значок символизирует?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Да. В большинстве случаев мы генерируем картинка в каком-то компромисном разрешении. С одной стороны его достаточно для чтения текста и скажем диаграмм. С другой стороны, размер каждой картинки приемлемый.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это покрывает скажем 95% сценариев пользователя.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 предположем что пользователь смотрит скажем статью по рентгенологии. На рентгеновских снимках в этом случае нужно много деталей, поэтому нужна большая детализация, поэтому мы генерируем три набора картинок разного разрешения и переключаемся между ними когда пользователь увеличивает масштаб. В таком случае размер всех картинок уже не в 20 раз больше исходного, а раз в 100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Кроме того, даже с компромисным разрешением, все 600 страниц книги передавать пользователю через интернет канал дорого и долго. И хорошо, если он начнет читать сначала, а то я например, люблю сразу посмотреть в середину книги, есть ли там картинки - если нет, то она скучная.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Решением является подгрузка по требованию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Поэтому дополнительно используется буферизация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проекте на котором я работал мы как раз использовали эти подходы: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Конвертация в пдф по требованию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отдельный набор картинок для увеличения (зума)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буферизация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большая часть веб-приложений для просмотра пользуются этими хитростями чтобы быть удобными и работать быстро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Самый же важный момент в создании собственного веб-приложения для просмотра пдф - это конвертация файла в набор картинок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со стороны может показаться что это магия!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 никакой магии нет, есть специальные инструменты для конвертации, для разработки на языке джава мы использовали icepdf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Отсюда следует первый минус такого подхода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когда мы переносим библиотеку в интернет, в онлайн, вместе с новыми возможностями для пользователя, мы сталкиваемся с совершенно новыми вызовами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именно о проблемах защиты электронных книг и способах решения этих проблем мы сегодня и поговорим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Самый популярный формат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Самый популярный формат - это pdf. Его разработала для технической документации компания - а как она называется? Так что если называть всего одну вещь которую мы вынесем с презентации, пусть это будет произношение названия этой компании. А самая популярная программа просмотра Adobe Acrobat Reader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сконцентрируемся мы именно на защите pdf файлов и рассмотрим 3 варианта защиты. Это наиболее популярные (и чуть ли не единственные варианты)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ooks.google.by/books?id=HLpTtLjEXqcC&amp;printsec=frontcover&amp;hl=ru&amp;source=gbs_ge_summary_r&amp;cad=0#v=onepage&amp;q&amp;f=fals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10" Type="http://schemas.openxmlformats.org/officeDocument/2006/relationships/image" Target="../media/image19.png"/><Relationship Id="rId9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books.google.by/books?id=HLpTtLjEXqcC&amp;printsec=frontcover&amp;hl=ru&amp;source=gbs_ge_summary_r&amp;cad=0#v=onepage&amp;q&amp;f=fals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018900" y="1249825"/>
            <a:ext cx="6700200" cy="9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Защитим книгу!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73825" y="2834100"/>
            <a:ext cx="3911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Виталий Квятковский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/>
              <a:t>Запрет операций: Copy, Export &amp; Print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070550"/>
            <a:ext cx="53811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ru" sz="1600"/>
              <a:t>Вообще не решают наши проблемы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могут только частично снизить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Есть куча уязвимостей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</a:t>
            </a:r>
            <a:r>
              <a:rPr lang="ru"/>
              <a:t>PDF DRM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070550"/>
            <a:ext cx="53811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DRM - Digital Rights Management</a:t>
            </a:r>
            <a:endParaRPr sz="1600"/>
          </a:p>
          <a:p>
            <a:pPr indent="-330200" lvl="0" marL="457200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Решает наши проблемы</a:t>
            </a:r>
            <a:endParaRPr sz="1600"/>
          </a:p>
          <a:p>
            <a:pPr indent="0" lvl="0" marL="45720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PDF DRM: Как это работает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325" y="1170125"/>
            <a:ext cx="7137358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PDF DRM</a:t>
            </a:r>
            <a:r>
              <a:rPr lang="ru"/>
              <a:t>: Принципы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070550"/>
            <a:ext cx="53811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Клиент-сервер</a:t>
            </a:r>
            <a:endParaRPr sz="1600"/>
          </a:p>
          <a:p>
            <a:pPr indent="-330200" lvl="1" marL="914400" rtl="0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единый источник правды </a:t>
            </a:r>
            <a:endParaRPr sz="1600"/>
          </a:p>
          <a:p>
            <a:pPr indent="-330200" lvl="2" marL="1371600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ru" sz="1600"/>
              <a:t>время</a:t>
            </a:r>
            <a:endParaRPr sz="1600"/>
          </a:p>
          <a:p>
            <a:pPr indent="-330200" lvl="2" marL="1371600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ru" sz="1600"/>
              <a:t>копии</a:t>
            </a:r>
            <a:endParaRPr sz="1600"/>
          </a:p>
          <a:p>
            <a:pPr indent="-330200" lvl="3" marL="1828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ru" sz="1600"/>
              <a:t>каждый файл регистрируется на устройство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200" y="1170125"/>
            <a:ext cx="3146400" cy="31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Adobe Digital Editions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50" y="265175"/>
            <a:ext cx="8721749" cy="52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Adobe Content Server 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070550"/>
            <a:ext cx="53811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Сервер</a:t>
            </a:r>
            <a:endParaRPr sz="1600"/>
          </a:p>
          <a:p>
            <a:pPr indent="-330200" lvl="0" marL="457200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Реестр</a:t>
            </a:r>
            <a:endParaRPr sz="1600"/>
          </a:p>
          <a:p>
            <a:pPr indent="-330200" lvl="0" marL="457200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Количество копий</a:t>
            </a:r>
            <a:endParaRPr sz="1600"/>
          </a:p>
          <a:p>
            <a:pPr indent="-330200" lvl="0" marL="457200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Время аренды</a:t>
            </a:r>
            <a:endParaRPr sz="1600"/>
          </a:p>
          <a:p>
            <a:pPr indent="0" lvl="0" marL="45720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350" y="3304550"/>
            <a:ext cx="53149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PDF DRM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064400"/>
            <a:ext cx="59100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ru" sz="1600"/>
              <a:t>делает то что нам нужно</a:t>
            </a:r>
            <a:endParaRPr sz="1600"/>
          </a:p>
          <a:p>
            <a:pPr indent="-3302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ru" sz="1600"/>
              <a:t>решает большую часть проблем</a:t>
            </a:r>
            <a:endParaRPr sz="1600"/>
          </a:p>
          <a:p>
            <a:pPr indent="-3302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ru" sz="1600"/>
              <a:t>довольно дешево внедрять</a:t>
            </a:r>
            <a:endParaRPr sz="1600"/>
          </a:p>
          <a:p>
            <a:pPr indent="-3302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необходимо распространять файлы</a:t>
            </a:r>
            <a:endParaRPr sz="1600"/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время начала аренда</a:t>
            </a:r>
            <a:endParaRPr sz="1600"/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продажа и доставка pdf</a:t>
            </a:r>
            <a:endParaRPr sz="1600"/>
          </a:p>
          <a:p>
            <a:pPr indent="-3302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нужен интернет для просмотра</a:t>
            </a:r>
            <a:endParaRPr sz="1600"/>
          </a:p>
          <a:p>
            <a:pPr indent="-3302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ADE не такой функциональный как Acrobat Reader</a:t>
            </a:r>
            <a:endParaRPr sz="1600"/>
          </a:p>
          <a:p>
            <a:pPr indent="-3302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$$$</a:t>
            </a:r>
            <a:endParaRPr sz="1600"/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base fee + license fee</a:t>
            </a:r>
            <a:endParaRPr sz="1600"/>
          </a:p>
          <a:p>
            <a:pPr indent="0" lvl="0" marL="0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3. </a:t>
            </a:r>
            <a:r>
              <a:rPr lang="ru"/>
              <a:t>PDF Эмуляция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070550"/>
            <a:ext cx="53811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Программа просмотра</a:t>
            </a:r>
            <a:endParaRPr sz="16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375" y="56775"/>
            <a:ext cx="1370300" cy="182706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377" y="1936399"/>
            <a:ext cx="1370300" cy="203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377" y="4021049"/>
            <a:ext cx="1370300" cy="203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Shape 162"/>
          <p:cNvSpPr/>
          <p:nvPr/>
        </p:nvSpPr>
        <p:spPr>
          <a:xfrm>
            <a:off x="4374375" y="1208625"/>
            <a:ext cx="2794800" cy="261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Online Viewer: Zoom</a:t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388125" y="1497050"/>
            <a:ext cx="2781000" cy="2726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PDF Эмуляция: DEMO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070550"/>
            <a:ext cx="53811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DEMO: Google Books</a:t>
            </a:r>
            <a:endParaRPr sz="16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u="sng">
                <a:solidFill>
                  <a:schemeClr val="hlink"/>
                </a:solidFill>
                <a:hlinkClick r:id="rId3"/>
              </a:rPr>
              <a:t>https://books.google.by/books?id=HLpTtLjEXqcC&amp;printsec=frontcover&amp;hl=ru&amp;source=gbs_ge_summary_r&amp;cad=0#v=onepage&amp;q&amp;f=false</a:t>
            </a:r>
            <a:r>
              <a:rPr lang="ru" sz="1600"/>
              <a:t> </a:t>
            </a:r>
            <a:endParaRPr sz="16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PDF Эмуляция: Как это работает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100" y="3951824"/>
            <a:ext cx="1040125" cy="10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438" y="3951825"/>
            <a:ext cx="1040150" cy="10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775" y="3951825"/>
            <a:ext cx="1040125" cy="104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Shape 178"/>
          <p:cNvCxnSpPr/>
          <p:nvPr/>
        </p:nvCxnSpPr>
        <p:spPr>
          <a:xfrm flipH="1" rot="10800000">
            <a:off x="2402438" y="2172125"/>
            <a:ext cx="43893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Shape 179"/>
          <p:cNvCxnSpPr/>
          <p:nvPr/>
        </p:nvCxnSpPr>
        <p:spPr>
          <a:xfrm flipH="1">
            <a:off x="2465325" y="3825000"/>
            <a:ext cx="42645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2197" y="2088903"/>
            <a:ext cx="1355800" cy="18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7306625" y="4198850"/>
            <a:ext cx="879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00" y="2088900"/>
            <a:ext cx="1803106" cy="17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2709838" y="1775625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Книга: Алиса в стране чудес</a:t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9767" y="2905855"/>
            <a:ext cx="783675" cy="7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0298" y="2889527"/>
            <a:ext cx="783675" cy="783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4673" y="2889523"/>
            <a:ext cx="800009" cy="8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-52250" y="124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Библиотека 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+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PDF Эмуляция: Как это работает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100" y="3951824"/>
            <a:ext cx="1040125" cy="10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438" y="3951825"/>
            <a:ext cx="1040150" cy="10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775" y="3951825"/>
            <a:ext cx="1040125" cy="104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Shape 195"/>
          <p:cNvCxnSpPr/>
          <p:nvPr/>
        </p:nvCxnSpPr>
        <p:spPr>
          <a:xfrm flipH="1" rot="10800000">
            <a:off x="2402438" y="2705525"/>
            <a:ext cx="43893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Shape 196"/>
          <p:cNvCxnSpPr/>
          <p:nvPr/>
        </p:nvCxnSpPr>
        <p:spPr>
          <a:xfrm flipH="1">
            <a:off x="2465325" y="3825000"/>
            <a:ext cx="42645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2197" y="2088903"/>
            <a:ext cx="1355800" cy="18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7306625" y="4198850"/>
            <a:ext cx="879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00" y="2088900"/>
            <a:ext cx="1803106" cy="17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2709838" y="2309025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Книга: Алиса в стране чудес</a:t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9775" y="2905850"/>
            <a:ext cx="783675" cy="7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0298" y="2889527"/>
            <a:ext cx="783675" cy="783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4673" y="2889523"/>
            <a:ext cx="800009" cy="8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2400" y="1461039"/>
            <a:ext cx="916072" cy="568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145" y="392350"/>
            <a:ext cx="507473" cy="51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388" y="392342"/>
            <a:ext cx="507473" cy="51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627" y="392342"/>
            <a:ext cx="507473" cy="5112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>
            <a:stCxn id="204" idx="0"/>
            <a:endCxn id="205" idx="2"/>
          </p:cNvCxnSpPr>
          <p:nvPr/>
        </p:nvCxnSpPr>
        <p:spPr>
          <a:xfrm rot="10800000">
            <a:off x="7107736" y="903639"/>
            <a:ext cx="842700" cy="5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Shape 209"/>
          <p:cNvCxnSpPr>
            <a:stCxn id="204" idx="0"/>
            <a:endCxn id="206" idx="2"/>
          </p:cNvCxnSpPr>
          <p:nvPr/>
        </p:nvCxnSpPr>
        <p:spPr>
          <a:xfrm rot="10800000">
            <a:off x="7746136" y="903639"/>
            <a:ext cx="204300" cy="5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Shape 210"/>
          <p:cNvCxnSpPr>
            <a:stCxn id="204" idx="0"/>
            <a:endCxn id="207" idx="2"/>
          </p:cNvCxnSpPr>
          <p:nvPr/>
        </p:nvCxnSpPr>
        <p:spPr>
          <a:xfrm flipH="1" rot="10800000">
            <a:off x="7950436" y="903639"/>
            <a:ext cx="489000" cy="5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1" name="Shape 2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90698" y="1246198"/>
            <a:ext cx="842700" cy="84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Shape 212"/>
          <p:cNvCxnSpPr>
            <a:stCxn id="211" idx="3"/>
          </p:cNvCxnSpPr>
          <p:nvPr/>
        </p:nvCxnSpPr>
        <p:spPr>
          <a:xfrm>
            <a:off x="6933398" y="1667548"/>
            <a:ext cx="757800" cy="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PDF Эмуляция: Конвертация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75" y="2399350"/>
            <a:ext cx="3146400" cy="193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275" y="1070550"/>
            <a:ext cx="1743000" cy="17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875" y="1916525"/>
            <a:ext cx="1743000" cy="17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325" y="2776250"/>
            <a:ext cx="1743000" cy="17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Shape 222"/>
          <p:cNvCxnSpPr/>
          <p:nvPr/>
        </p:nvCxnSpPr>
        <p:spPr>
          <a:xfrm flipH="1" rot="10800000">
            <a:off x="3248175" y="2094450"/>
            <a:ext cx="913500" cy="9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Shape 223"/>
          <p:cNvCxnSpPr/>
          <p:nvPr/>
        </p:nvCxnSpPr>
        <p:spPr>
          <a:xfrm>
            <a:off x="3234425" y="3035275"/>
            <a:ext cx="14283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Shape 224"/>
          <p:cNvCxnSpPr/>
          <p:nvPr/>
        </p:nvCxnSpPr>
        <p:spPr>
          <a:xfrm>
            <a:off x="3275625" y="3042150"/>
            <a:ext cx="1957200" cy="11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5" name="Shape 2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075" y="794100"/>
            <a:ext cx="1307254" cy="174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6" name="Shape 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7200" y="1799775"/>
            <a:ext cx="1307254" cy="174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7" name="Shape 2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5050" y="2776250"/>
            <a:ext cx="1307254" cy="174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8" name="Shape 228"/>
          <p:cNvCxnSpPr/>
          <p:nvPr/>
        </p:nvCxnSpPr>
        <p:spPr>
          <a:xfrm>
            <a:off x="5796475" y="1655550"/>
            <a:ext cx="7137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Shape 229"/>
          <p:cNvCxnSpPr/>
          <p:nvPr/>
        </p:nvCxnSpPr>
        <p:spPr>
          <a:xfrm>
            <a:off x="6158763" y="2625575"/>
            <a:ext cx="8304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Shape 230"/>
          <p:cNvCxnSpPr/>
          <p:nvPr/>
        </p:nvCxnSpPr>
        <p:spPr>
          <a:xfrm>
            <a:off x="6694650" y="3951825"/>
            <a:ext cx="7356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38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PDF Эмуляция: </a:t>
            </a:r>
            <a:r>
              <a:rPr lang="ru"/>
              <a:t>ZOOM</a:t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4450"/>
            <a:ext cx="1539671" cy="94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Shape 242"/>
          <p:cNvCxnSpPr/>
          <p:nvPr/>
        </p:nvCxnSpPr>
        <p:spPr>
          <a:xfrm flipH="1" rot="10800000">
            <a:off x="1256700" y="2025925"/>
            <a:ext cx="1435200" cy="6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Shape 243"/>
          <p:cNvCxnSpPr/>
          <p:nvPr/>
        </p:nvCxnSpPr>
        <p:spPr>
          <a:xfrm>
            <a:off x="1277300" y="2808675"/>
            <a:ext cx="14421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Shape 244"/>
          <p:cNvCxnSpPr/>
          <p:nvPr/>
        </p:nvCxnSpPr>
        <p:spPr>
          <a:xfrm>
            <a:off x="1297900" y="2959750"/>
            <a:ext cx="1414800" cy="9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4188" y="1501375"/>
            <a:ext cx="668038" cy="89071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4200" y="2453375"/>
            <a:ext cx="668025" cy="89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4200" y="3405350"/>
            <a:ext cx="668025" cy="89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592" y="1128365"/>
            <a:ext cx="901450" cy="120193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587" y="2391604"/>
            <a:ext cx="901450" cy="120193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588" y="3654855"/>
            <a:ext cx="901450" cy="120193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Shape 2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4600" y="1961275"/>
            <a:ext cx="387850" cy="3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5163" y="2903225"/>
            <a:ext cx="387850" cy="3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5175" y="3845175"/>
            <a:ext cx="387850" cy="3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4513" y="1899475"/>
            <a:ext cx="387850" cy="3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4513" y="3147725"/>
            <a:ext cx="387850" cy="3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4513" y="4395975"/>
            <a:ext cx="387850" cy="3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228" y="339479"/>
            <a:ext cx="1264846" cy="1686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220" y="2142123"/>
            <a:ext cx="1264850" cy="168644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230" y="3893640"/>
            <a:ext cx="1264850" cy="168649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0" name="Shape 2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3788" y="1573425"/>
            <a:ext cx="387850" cy="3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3788" y="3344075"/>
            <a:ext cx="387850" cy="3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3534613" y="1498638"/>
            <a:ext cx="668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100%</a:t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5565188" y="1128375"/>
            <a:ext cx="668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150%</a:t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7911638" y="339475"/>
            <a:ext cx="668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200%</a:t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9453" y="3893641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3953" y="4027266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4388125" y="1497050"/>
            <a:ext cx="2781000" cy="21495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PDF Эмуляция: Буфер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080025"/>
            <a:ext cx="38292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подгрузка по требованию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баланс количества небуферизированных страниц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длина документа </a:t>
            </a:r>
            <a:endParaRPr sz="1600"/>
          </a:p>
          <a:p>
            <a:pPr indent="457200" lvl="0" marL="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(полоса прокрутки)</a:t>
            </a:r>
            <a:endParaRPr sz="1600"/>
          </a:p>
          <a:p>
            <a:pPr indent="-330200" lvl="0" marL="91440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как в играх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600" y="1080025"/>
            <a:ext cx="596050" cy="794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Shape 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575" y="1937087"/>
            <a:ext cx="596101" cy="88403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474012" y="2883425"/>
            <a:ext cx="609225" cy="90347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7" name="Shape 277"/>
          <p:cNvSpPr/>
          <p:nvPr/>
        </p:nvSpPr>
        <p:spPr>
          <a:xfrm>
            <a:off x="4374375" y="1208625"/>
            <a:ext cx="2794800" cy="261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Online Viewer: Zoom</a:t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493725" y="192275"/>
            <a:ext cx="596100" cy="8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5473725" y="3849200"/>
            <a:ext cx="596100" cy="8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PDF Эмуляция: DEMO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070550"/>
            <a:ext cx="53811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DEMO: Google Books</a:t>
            </a:r>
            <a:endParaRPr sz="16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u="sng">
                <a:solidFill>
                  <a:schemeClr val="hlink"/>
                </a:solidFill>
                <a:hlinkClick r:id="rId3"/>
              </a:rPr>
              <a:t>https://books.google.by/books?id=HLpTtLjEXqcC&amp;printsec=frontcover&amp;hl=ru&amp;source=gbs_ge_summary_r&amp;cad=0#v=onepage&amp;q&amp;f=false</a:t>
            </a:r>
            <a:endParaRPr sz="16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PDF Эмуляция: Конвертация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2125"/>
            <a:ext cx="3146400" cy="193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825" y="1696800"/>
            <a:ext cx="1743000" cy="17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Shape 293"/>
          <p:cNvCxnSpPr>
            <a:endCxn id="292" idx="1"/>
          </p:cNvCxnSpPr>
          <p:nvPr/>
        </p:nvCxnSpPr>
        <p:spPr>
          <a:xfrm flipH="1" rot="10800000">
            <a:off x="3047425" y="2568300"/>
            <a:ext cx="3293400" cy="2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4" name="Shape 2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5062" y="1710988"/>
            <a:ext cx="2577926" cy="171462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3656775" y="2300275"/>
            <a:ext cx="19554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PDF Эмуляция: Конвертация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2125"/>
            <a:ext cx="3146400" cy="193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825" y="1696800"/>
            <a:ext cx="1743000" cy="17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Shape 303"/>
          <p:cNvCxnSpPr>
            <a:endCxn id="302" idx="1"/>
          </p:cNvCxnSpPr>
          <p:nvPr/>
        </p:nvCxnSpPr>
        <p:spPr>
          <a:xfrm flipH="1" rot="10800000">
            <a:off x="3047425" y="2568300"/>
            <a:ext cx="3293400" cy="2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4" name="Shape 3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5062" y="1710988"/>
            <a:ext cx="2577926" cy="171462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3656775" y="2300275"/>
            <a:ext cx="19554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МАГИЯ!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PDF Эмуляция: Конвертация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2125"/>
            <a:ext cx="3146400" cy="193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825" y="1696800"/>
            <a:ext cx="1743000" cy="17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Shape 313"/>
          <p:cNvCxnSpPr>
            <a:endCxn id="312" idx="1"/>
          </p:cNvCxnSpPr>
          <p:nvPr/>
        </p:nvCxnSpPr>
        <p:spPr>
          <a:xfrm flipH="1" rot="10800000">
            <a:off x="3047425" y="2568300"/>
            <a:ext cx="3293400" cy="2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4" name="Shape 3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5062" y="1710988"/>
            <a:ext cx="2577926" cy="171462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3656775" y="2300275"/>
            <a:ext cx="19554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IcePDF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PDF Эмуляция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070550"/>
            <a:ext cx="53811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ru" sz="1600"/>
              <a:t>можно сделать все что хочешь</a:t>
            </a:r>
            <a:endParaRPr sz="1600"/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ru" sz="1600"/>
              <a:t>любые возможности (скрытие страниц...)</a:t>
            </a:r>
            <a:endParaRPr sz="1600"/>
          </a:p>
          <a:p>
            <a:pPr indent="-3302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ru" sz="1600"/>
              <a:t>хорошая совместимость </a:t>
            </a:r>
            <a:endParaRPr sz="1600"/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ru" sz="1600"/>
              <a:t>desktop</a:t>
            </a:r>
            <a:endParaRPr sz="1600"/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ru" sz="1600"/>
              <a:t>mobile</a:t>
            </a:r>
            <a:endParaRPr sz="1600"/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ru" sz="1600"/>
              <a:t>не нужен специальный клиент</a:t>
            </a:r>
            <a:endParaRPr sz="1600"/>
          </a:p>
          <a:p>
            <a:pPr indent="-33020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ru" sz="1600"/>
              <a:t>можно сидеть из интернет кафе</a:t>
            </a:r>
            <a:endParaRPr sz="1600"/>
          </a:p>
          <a:p>
            <a:pPr indent="-3302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нужно все писать с нуля</a:t>
            </a:r>
            <a:endParaRPr sz="1600"/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и решать проблемы…</a:t>
            </a:r>
            <a:endParaRPr sz="1600"/>
          </a:p>
          <a:p>
            <a:pPr indent="-3302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конвертация pdf =&gt; картинки</a:t>
            </a:r>
            <a:endParaRPr sz="1600"/>
          </a:p>
          <a:p>
            <a:pPr indent="0" lvl="0" marL="914400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IcePDF ~ 1500$-3000$</a:t>
            </a:r>
            <a:endParaRPr sz="1600"/>
          </a:p>
          <a:p>
            <a:pPr indent="0" lvl="0" marL="0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-52250" y="124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Библиотека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+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=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библиотека онлайн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864450" y="2285400"/>
            <a:ext cx="141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2 + 3</a:t>
            </a:r>
            <a:endParaRPr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508950" y="2285400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2609400" y="2285400"/>
            <a:ext cx="39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375" y="162335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защиты книг: Цели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070550"/>
            <a:ext cx="53811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Ограничить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Время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Аренда</a:t>
            </a:r>
            <a:endParaRPr sz="1600"/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ru" sz="1600"/>
              <a:t>Копии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лицензии (персональные)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605000" y="1215475"/>
            <a:ext cx="36837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Проблема: 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неограниченное использование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9" name="Shape 79"/>
          <p:cNvSpPr txBox="1"/>
          <p:nvPr/>
        </p:nvSpPr>
        <p:spPr>
          <a:xfrm>
            <a:off x="4635350" y="3042175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Проблема: </a:t>
            </a:r>
            <a:endParaRPr sz="16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2"/>
                </a:solidFill>
              </a:rPr>
              <a:t>неограниченное распространение</a:t>
            </a:r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4525450" y="1222350"/>
            <a:ext cx="0" cy="355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Shape 81"/>
          <p:cNvCxnSpPr/>
          <p:nvPr/>
        </p:nvCxnSpPr>
        <p:spPr>
          <a:xfrm>
            <a:off x="315750" y="3042175"/>
            <a:ext cx="85125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защиты книг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070550"/>
            <a:ext cx="53811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ru" sz="1600"/>
              <a:t>Самый популярный формат электронной книги?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Char char="○"/>
            </a:pPr>
            <a:r>
              <a:rPr lang="ru" sz="1600"/>
              <a:t>технической и научной литературы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125" y="5662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725" y="566275"/>
            <a:ext cx="2368425" cy="37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070550"/>
            <a:ext cx="53811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Запрет операций</a:t>
            </a:r>
            <a:endParaRPr sz="1600"/>
          </a:p>
          <a:p>
            <a:pPr indent="-330200" lvl="0" marL="457200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PDF </a:t>
            </a:r>
            <a:r>
              <a:rPr lang="ru" sz="1600"/>
              <a:t>DRM</a:t>
            </a:r>
            <a:endParaRPr sz="1600"/>
          </a:p>
          <a:p>
            <a:pPr indent="-330200" lvl="1" marL="914400" rtl="0">
              <a:spcBef>
                <a:spcPts val="1200"/>
              </a:spcBef>
              <a:spcAft>
                <a:spcPts val="0"/>
              </a:spcAft>
              <a:buSzPts val="1600"/>
              <a:buAutoNum type="alphaLcPeriod"/>
            </a:pPr>
            <a:r>
              <a:rPr lang="ru" sz="1600"/>
              <a:t>по времени (аренда)</a:t>
            </a:r>
            <a:endParaRPr sz="1600"/>
          </a:p>
          <a:p>
            <a:pPr indent="-330200" lvl="1" marL="914400" rtl="0">
              <a:spcBef>
                <a:spcPts val="1200"/>
              </a:spcBef>
              <a:spcAft>
                <a:spcPts val="0"/>
              </a:spcAft>
              <a:buSzPts val="1600"/>
              <a:buAutoNum type="alphaLcPeriod"/>
            </a:pPr>
            <a:r>
              <a:rPr lang="ru" sz="1600"/>
              <a:t>по количеству копий (именной файл)</a:t>
            </a:r>
            <a:endParaRPr sz="1600"/>
          </a:p>
          <a:p>
            <a:pPr indent="-330200" lvl="0" marL="457200" rtl="0">
              <a:spcBef>
                <a:spcPts val="1200"/>
              </a:spcBef>
              <a:spcAft>
                <a:spcPts val="1200"/>
              </a:spcAft>
              <a:buSzPts val="1600"/>
              <a:buAutoNum type="arabicPeriod"/>
            </a:pPr>
            <a:r>
              <a:rPr lang="ru" sz="1600"/>
              <a:t>PDF Эмуляция</a:t>
            </a:r>
            <a:endParaRPr sz="1600"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45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защиты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/>
              <a:t>Запрет операций: Copy, Export &amp; Print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070550"/>
            <a:ext cx="53811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+ </a:t>
            </a:r>
            <a:r>
              <a:rPr lang="ru" sz="1600"/>
              <a:t>встроенная возможность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/>
              <a:t>+ </a:t>
            </a:r>
            <a:r>
              <a:rPr lang="ru" sz="1600"/>
              <a:t>есть бесплатные инструменты редактирования</a:t>
            </a:r>
            <a:endParaRPr sz="16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+</a:t>
            </a:r>
            <a:r>
              <a:rPr lang="ru" sz="1600"/>
              <a:t> легко сделать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/>
              <a:t>- </a:t>
            </a:r>
            <a:r>
              <a:rPr lang="ru" sz="1600"/>
              <a:t>недостаточно для библиотеки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350" y="1017725"/>
            <a:ext cx="1585075" cy="15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850" y="2027275"/>
            <a:ext cx="1653724" cy="165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9488" y="3038975"/>
            <a:ext cx="1882800" cy="18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