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1" r:id="rId3"/>
    <p:sldId id="257" r:id="rId4"/>
    <p:sldId id="272" r:id="rId5"/>
    <p:sldId id="263" r:id="rId6"/>
    <p:sldId id="273" r:id="rId7"/>
    <p:sldId id="275" r:id="rId8"/>
    <p:sldId id="270" r:id="rId9"/>
    <p:sldId id="259" r:id="rId10"/>
    <p:sldId id="266" r:id="rId11"/>
    <p:sldId id="276" r:id="rId12"/>
    <p:sldId id="267" r:id="rId13"/>
    <p:sldId id="280" r:id="rId14"/>
    <p:sldId id="277" r:id="rId15"/>
    <p:sldId id="268" r:id="rId16"/>
    <p:sldId id="269" r:id="rId17"/>
    <p:sldId id="261" r:id="rId18"/>
    <p:sldId id="278" r:id="rId19"/>
    <p:sldId id="279" r:id="rId20"/>
    <p:sldId id="265" r:id="rId21"/>
    <p:sldId id="264" r:id="rId22"/>
    <p:sldId id="260" r:id="rId23"/>
    <p:sldId id="262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791" autoAdjust="0"/>
  </p:normalViewPr>
  <p:slideViewPr>
    <p:cSldViewPr>
      <p:cViewPr varScale="1">
        <p:scale>
          <a:sx n="66" d="100"/>
          <a:sy n="66" d="100"/>
        </p:scale>
        <p:origin x="-285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1713-36D2-407A-8546-2931C52F0F31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5C74B-023A-4F1B-B7BB-3AA6A1B48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Кратко</a:t>
            </a:r>
            <a:r>
              <a:rPr lang="ru-RU" baseline="0" dirty="0" smtClean="0"/>
              <a:t> обо мне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55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уровень операционной системы.</a:t>
            </a:r>
          </a:p>
          <a:p>
            <a:r>
              <a:rPr lang="ru-RU" baseline="0" dirty="0" smtClean="0"/>
              <a:t>На этом уровне системы работает гипервизор первого типа.</a:t>
            </a:r>
          </a:p>
          <a:p>
            <a:r>
              <a:rPr lang="ru-RU" baseline="0" dirty="0" smtClean="0"/>
              <a:t>Он ставится напрямую на железо (как операционная система), взаимодействует с ним напрямую и по сути замещает ОС.</a:t>
            </a:r>
          </a:p>
          <a:p>
            <a:r>
              <a:rPr lang="ru-RU" baseline="0" dirty="0" smtClean="0"/>
              <a:t>За счет отсутствия ОС это быстро и стабильнее (так как гипервизор хоть и походит на ОС, но оптимизирован в первую очередь только для запуска виртуальных систем)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Некоторые из таких гипервизоров базируются на немного переработанном ядре ОС (такие как </a:t>
            </a:r>
            <a:r>
              <a:rPr lang="en-US" baseline="0" dirty="0" err="1" smtClean="0"/>
              <a:t>XenServer</a:t>
            </a:r>
            <a:r>
              <a:rPr lang="en-US" baseline="0" dirty="0" smtClean="0"/>
              <a:t> </a:t>
            </a:r>
            <a:r>
              <a:rPr lang="ru-RU" baseline="0" dirty="0" smtClean="0"/>
              <a:t>и</a:t>
            </a:r>
            <a:r>
              <a:rPr lang="en-US" baseline="0" dirty="0" smtClean="0"/>
              <a:t> Hyper-V), </a:t>
            </a:r>
            <a:r>
              <a:rPr lang="ru-RU" baseline="0" dirty="0" smtClean="0"/>
              <a:t>некоторые – это отдельные наработки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ESXi</a:t>
            </a:r>
            <a:r>
              <a:rPr lang="en-US" baseline="0" dirty="0" smtClean="0"/>
              <a:t>)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Объединяет их то что знать о них неплохо, но как разработчики или </a:t>
            </a:r>
            <a:r>
              <a:rPr lang="ru-RU" baseline="0" dirty="0" err="1" smtClean="0"/>
              <a:t>тестировщики</a:t>
            </a:r>
            <a:r>
              <a:rPr lang="ru-RU" baseline="0" dirty="0" smtClean="0"/>
              <a:t>, вы </a:t>
            </a:r>
            <a:r>
              <a:rPr lang="ru-RU" baseline="0" dirty="0" err="1" smtClean="0"/>
              <a:t>врядли</a:t>
            </a:r>
            <a:r>
              <a:rPr lang="ru-RU" baseline="0" dirty="0" smtClean="0"/>
              <a:t> будете с ними работать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1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рассматривать уровень приложений</a:t>
            </a:r>
            <a:r>
              <a:rPr lang="ru-RU" baseline="0" dirty="0" smtClean="0"/>
              <a:t> </a:t>
            </a:r>
            <a:r>
              <a:rPr lang="ru-RU" dirty="0" smtClean="0"/>
              <a:t>операционной системы, то здесь стоит различать</a:t>
            </a:r>
          </a:p>
          <a:p>
            <a:r>
              <a:rPr lang="ru-RU" dirty="0" smtClean="0"/>
              <a:t>Гипервизоры 2 типа</a:t>
            </a:r>
          </a:p>
          <a:p>
            <a:r>
              <a:rPr lang="ru-RU" dirty="0" smtClean="0"/>
              <a:t>И контейнеры. Контейнеры на самом деле не совсем относятся к виртуализации</a:t>
            </a:r>
            <a:r>
              <a:rPr lang="ru-RU" baseline="0" dirty="0" smtClean="0"/>
              <a:t> систем, но ввиду большой популярности я бы хотел включить их в обзор.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9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 в отличии от первого,</a:t>
            </a:r>
            <a:r>
              <a:rPr lang="ru-RU" baseline="0" dirty="0" smtClean="0"/>
              <a:t> является приложением, которое устанавливается и работает в операционной системе. Таким образом в связке добавляется новый уровень – операционная система, которая в теории безусловно влияет на производительность в худшую сторону.</a:t>
            </a:r>
          </a:p>
          <a:p>
            <a:r>
              <a:rPr lang="ru-RU" baseline="0" dirty="0" smtClean="0"/>
              <a:t>Но именно гипервизоры второго типа наиболее популярны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6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Реализаций</a:t>
            </a:r>
            <a:r>
              <a:rPr lang="ru-RU" baseline="0" dirty="0" smtClean="0"/>
              <a:t> </a:t>
            </a:r>
            <a:r>
              <a:rPr lang="ru-RU" dirty="0" smtClean="0"/>
              <a:t>Гипервизоров</a:t>
            </a:r>
            <a:r>
              <a:rPr lang="ru-RU" baseline="0" dirty="0" smtClean="0"/>
              <a:t> второго типа достаточно много, самыми популярными являются</a:t>
            </a:r>
          </a:p>
          <a:p>
            <a:r>
              <a:rPr lang="en-US" baseline="0" dirty="0" err="1" smtClean="0"/>
              <a:t>Virtualbox</a:t>
            </a:r>
            <a:r>
              <a:rPr lang="en-US" baseline="0" dirty="0" smtClean="0"/>
              <a:t> </a:t>
            </a:r>
            <a:r>
              <a:rPr lang="ru-RU" baseline="0" dirty="0" smtClean="0"/>
              <a:t>(бесплатный) и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Workstation (</a:t>
            </a:r>
            <a:r>
              <a:rPr lang="ru-RU" baseline="0" dirty="0" smtClean="0"/>
              <a:t>платный, хотя есть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Player </a:t>
            </a:r>
            <a:r>
              <a:rPr lang="ru-RU" baseline="0" dirty="0" smtClean="0"/>
              <a:t>который бесплатен и который в принципе большинство вещей может делать)</a:t>
            </a:r>
          </a:p>
          <a:p>
            <a:r>
              <a:rPr lang="ru-RU" baseline="0" dirty="0" smtClean="0"/>
              <a:t>В среде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популярны не только эти два но еще и гипервизор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. </a:t>
            </a:r>
            <a:r>
              <a:rPr lang="ru-RU" baseline="0" dirty="0" smtClean="0"/>
              <a:t>Насколько я слышал, именно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 </a:t>
            </a:r>
            <a:r>
              <a:rPr lang="ru-RU" baseline="0" dirty="0" smtClean="0"/>
              <a:t>в том или ином виде используется в </a:t>
            </a:r>
            <a:r>
              <a:rPr lang="en-US" baseline="0" dirty="0" smtClean="0"/>
              <a:t>Amazon EC2</a:t>
            </a:r>
          </a:p>
          <a:p>
            <a:r>
              <a:rPr lang="ru-RU" baseline="0" dirty="0" smtClean="0"/>
              <a:t>Также я хотел бы обратить внимание на еще два гипервизора </a:t>
            </a:r>
            <a:r>
              <a:rPr lang="en-US" baseline="0" dirty="0" smtClean="0"/>
              <a:t>– Microsoft Hyper-V </a:t>
            </a:r>
            <a:r>
              <a:rPr lang="ru-RU" baseline="0" dirty="0" smtClean="0"/>
              <a:t>и </a:t>
            </a:r>
            <a:r>
              <a:rPr lang="en-US" baseline="0" dirty="0" smtClean="0"/>
              <a:t>KVM – </a:t>
            </a:r>
            <a:r>
              <a:rPr lang="ru-RU" baseline="0" dirty="0" smtClean="0"/>
              <a:t>это гипервизоры для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соответственно и их отличие в том, что они уже есть в поставке системы. Они не ставятся автоматически, но их можно </a:t>
            </a:r>
            <a:r>
              <a:rPr lang="ru-RU" baseline="0" dirty="0" err="1" smtClean="0"/>
              <a:t>доустановить</a:t>
            </a:r>
            <a:r>
              <a:rPr lang="ru-RU" baseline="0" dirty="0" smtClean="0"/>
              <a:t> и дистрибутива достаточно</a:t>
            </a:r>
          </a:p>
          <a:p>
            <a:endParaRPr lang="ru-RU" baseline="0" dirty="0" smtClean="0"/>
          </a:p>
          <a:p>
            <a:r>
              <a:rPr lang="ru-RU" dirty="0" smtClean="0"/>
              <a:t>Какой из них</a:t>
            </a:r>
            <a:r>
              <a:rPr lang="ru-RU" baseline="0" dirty="0" smtClean="0"/>
              <a:t> лучше? </a:t>
            </a:r>
          </a:p>
          <a:p>
            <a:r>
              <a:rPr lang="ru-RU" b="1" baseline="0" dirty="0" smtClean="0"/>
              <a:t>Что вы подразумеваете под лучше?</a:t>
            </a:r>
          </a:p>
          <a:p>
            <a:r>
              <a:rPr lang="ru-RU" baseline="0" dirty="0" smtClean="0"/>
              <a:t>Если быстрее – то н</a:t>
            </a:r>
            <a:r>
              <a:rPr lang="ru-RU" dirty="0" smtClean="0"/>
              <a:t>адо пробовать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49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принцип </a:t>
            </a:r>
            <a:r>
              <a:rPr lang="ru-RU" baseline="0" dirty="0" smtClean="0"/>
              <a:t>работы гипервизоров может различаться. Некоторые гипервизоры могут использовать несколько подходов.</a:t>
            </a:r>
          </a:p>
          <a:p>
            <a:r>
              <a:rPr lang="ru-RU" baseline="0" dirty="0" smtClean="0"/>
              <a:t>Подход, который появился одним из первых и долгое время был самым популярным – бинарная трансляция. Все </a:t>
            </a:r>
            <a:r>
              <a:rPr lang="ru-RU" baseline="0" dirty="0" smtClean="0"/>
              <a:t>проблемные команды </a:t>
            </a:r>
            <a:r>
              <a:rPr lang="ru-RU" baseline="0" dirty="0" smtClean="0"/>
              <a:t>микропроцессору из гостевой ОС (а мы помним что они проходят через гипервизор прежде чем попасть в микропроцессор) оцениваются гипервизором и могут заменяться чтобы гостевая ОС нормально работала. Так может работать </a:t>
            </a:r>
            <a:r>
              <a:rPr lang="ru-RU" baseline="0" dirty="0" err="1" smtClean="0"/>
              <a:t>виртуалбокс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vmware</a:t>
            </a:r>
            <a:endParaRPr lang="ru-RU" baseline="0" dirty="0" smtClean="0"/>
          </a:p>
          <a:p>
            <a:r>
              <a:rPr lang="ru-RU" baseline="0" dirty="0" smtClean="0"/>
              <a:t>Как видим, проблема в том чтобы гостевая ОС выдает команды которые нужно специальным образом обрабатывать. А что если обойти эти команды и вызывать гипервизор напрямую? И это принцип </a:t>
            </a:r>
            <a:r>
              <a:rPr lang="ru-RU" baseline="0" dirty="0" err="1" smtClean="0"/>
              <a:t>паравиртуализации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для </a:t>
            </a:r>
            <a:r>
              <a:rPr lang="ru-RU" baseline="0" dirty="0" err="1" smtClean="0"/>
              <a:t>паравиртуализации</a:t>
            </a:r>
            <a:r>
              <a:rPr lang="ru-RU" baseline="0" dirty="0" smtClean="0"/>
              <a:t> необходимо подготавливать гостевую операционную систему, менять ее ядро. Очевидно что в основном это работает только с ОС с открытым кодом (как </a:t>
            </a:r>
            <a:r>
              <a:rPr lang="ru-RU" baseline="0" dirty="0" err="1" smtClean="0"/>
              <a:t>линукс</a:t>
            </a:r>
            <a:r>
              <a:rPr lang="ru-RU" baseline="0" dirty="0" smtClean="0"/>
              <a:t>)</a:t>
            </a:r>
            <a:r>
              <a:rPr lang="en-US" baseline="0" dirty="0" smtClean="0"/>
              <a:t>. </a:t>
            </a:r>
            <a:r>
              <a:rPr lang="ru-RU" baseline="0" dirty="0" smtClean="0"/>
              <a:t>Так работает </a:t>
            </a:r>
            <a:r>
              <a:rPr lang="en-US" baseline="0" dirty="0" err="1" smtClean="0"/>
              <a:t>Xen</a:t>
            </a:r>
            <a:endParaRPr lang="ru-RU" baseline="0" dirty="0" smtClean="0"/>
          </a:p>
          <a:p>
            <a:r>
              <a:rPr lang="ru-RU" baseline="0" dirty="0" smtClean="0"/>
              <a:t>Подход - </a:t>
            </a:r>
            <a:r>
              <a:rPr lang="ru-RU" baseline="0" dirty="0" smtClean="0"/>
              <a:t>это использование аппаратной поддержки виртуализации. Очевидно, что необходима поддержка железом. Все популярные современные гипервизоры могут использовать</a:t>
            </a:r>
          </a:p>
          <a:p>
            <a:r>
              <a:rPr lang="ru-RU" baseline="0" dirty="0" smtClean="0"/>
              <a:t>Какой быстрее – кто знает? Надо тестировать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88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Контейнеры – это еще один способ</a:t>
            </a:r>
            <a:r>
              <a:rPr lang="ru-RU" baseline="0" dirty="0" smtClean="0"/>
              <a:t> виртуализации.</a:t>
            </a:r>
          </a:p>
          <a:p>
            <a:r>
              <a:rPr lang="ru-RU" baseline="0" dirty="0" smtClean="0"/>
              <a:t>Как и в случае с гипервизором, созданные виртуальные системы (контейнеры) изолированы от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 и друг друга.</a:t>
            </a:r>
          </a:p>
          <a:p>
            <a:r>
              <a:rPr lang="ru-RU" baseline="0" dirty="0" smtClean="0"/>
              <a:t>В отличии от гипервизора, созданные контейнеры работают на реальном оборудовании, и используют одно ядро ОС. по сути, виртуальная система не создается, создается лишь пространство пользователя, которое изолирует работу с памятью, файловой системой, запущенными процессами.</a:t>
            </a:r>
          </a:p>
          <a:p>
            <a:r>
              <a:rPr lang="ru-RU" baseline="0" dirty="0" smtClean="0"/>
              <a:t>За счет этого расходы на виртуализацию меньше чем с гипервизором.</a:t>
            </a:r>
          </a:p>
          <a:p>
            <a:r>
              <a:rPr lang="ru-RU" baseline="0" dirty="0" smtClean="0"/>
              <a:t>Именно за счет этих плюсов, контейнеры получили привлекли внимание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45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Проще всего показать разницу на примере такого сравнения</a:t>
            </a:r>
            <a:r>
              <a:rPr lang="ru-RU" baseline="0" dirty="0" smtClean="0"/>
              <a:t> (на слайде)</a:t>
            </a:r>
          </a:p>
          <a:p>
            <a:r>
              <a:rPr lang="ru-RU" baseline="0" dirty="0" smtClean="0"/>
              <a:t>Слева гипервизор, где у нас 5 слоев, справа – контейнеры. Заметьте что вместо гипервизора мы имеем более быстродействующий слой поддержки контейнеров, а уровень Гостевой ОС отсутствует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51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r>
              <a:rPr lang="ru-RU" baseline="0" dirty="0" smtClean="0"/>
              <a:t> менеджеров контейнеров:</a:t>
            </a:r>
          </a:p>
          <a:p>
            <a:r>
              <a:rPr lang="en-US" baseline="0" dirty="0" err="1" smtClean="0"/>
              <a:t>Virtuozzo</a:t>
            </a:r>
            <a:endParaRPr lang="en-US" baseline="0" dirty="0" smtClean="0"/>
          </a:p>
          <a:p>
            <a:r>
              <a:rPr lang="en-US" baseline="0" dirty="0" err="1" smtClean="0"/>
              <a:t>OpenVZ</a:t>
            </a:r>
            <a:endParaRPr lang="en-US" baseline="0" dirty="0" smtClean="0"/>
          </a:p>
          <a:p>
            <a:r>
              <a:rPr lang="en-US" baseline="0" dirty="0" smtClean="0"/>
              <a:t>LXC</a:t>
            </a:r>
          </a:p>
          <a:p>
            <a:r>
              <a:rPr lang="ru-RU" baseline="0" dirty="0" smtClean="0"/>
              <a:t>Однако самым популярным является докер, который сейчас у всех на слуху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7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(на слайде показан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trends </a:t>
            </a:r>
            <a:r>
              <a:rPr lang="ru-RU" baseline="0" dirty="0" smtClean="0"/>
              <a:t>который показывает сравнительную популярность данных контейнеров)</a:t>
            </a:r>
          </a:p>
          <a:p>
            <a:r>
              <a:rPr lang="ru-RU" dirty="0" smtClean="0"/>
              <a:t>Докер, Почему</a:t>
            </a:r>
            <a:r>
              <a:rPr lang="ru-RU" baseline="0" dirty="0" smtClean="0"/>
              <a:t> он стал популярен </a:t>
            </a:r>
          </a:p>
          <a:p>
            <a:r>
              <a:rPr lang="ru-RU" baseline="0" dirty="0" smtClean="0"/>
              <a:t>Потому что позволяет создавать контейнеры просто и быстро, контейнеры в нем хранятся в переносимом формате, так что можно их копировать на другой компьютер и другую ОС. Также </a:t>
            </a:r>
            <a:r>
              <a:rPr lang="en-US" baseline="0" dirty="0" err="1" smtClean="0"/>
              <a:t>DockerHub</a:t>
            </a:r>
            <a:r>
              <a:rPr lang="en-US" baseline="0" dirty="0" smtClean="0"/>
              <a:t> </a:t>
            </a:r>
            <a:r>
              <a:rPr lang="ru-RU" baseline="0" dirty="0" smtClean="0"/>
              <a:t>сделал для контейнеров примерно то же что управление зависимостей в </a:t>
            </a:r>
            <a:r>
              <a:rPr lang="en-US" baseline="0" dirty="0" smtClean="0"/>
              <a:t>Maven</a:t>
            </a:r>
            <a:r>
              <a:rPr lang="ru-RU" baseline="0" dirty="0" smtClean="0"/>
              <a:t> – для </a:t>
            </a:r>
            <a:r>
              <a:rPr lang="en-US" baseline="0" dirty="0" smtClean="0"/>
              <a:t>java </a:t>
            </a:r>
            <a:r>
              <a:rPr lang="ru-RU" baseline="0" dirty="0" smtClean="0"/>
              <a:t>мира. </a:t>
            </a:r>
            <a:r>
              <a:rPr lang="en-US" baseline="0" dirty="0" err="1" smtClean="0"/>
              <a:t>DockerHub</a:t>
            </a:r>
            <a:r>
              <a:rPr lang="en-US" baseline="0" dirty="0" smtClean="0"/>
              <a:t> – </a:t>
            </a:r>
            <a:r>
              <a:rPr lang="ru-RU" baseline="0" dirty="0" smtClean="0"/>
              <a:t>центральный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образов, которые можно использовать для создания контейнеров. Пользователи могут создавать свои  образы и обмениваться ими – социализация в лучшем виде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4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Используете</a:t>
            </a:r>
            <a:r>
              <a:rPr lang="ru-RU" baseline="0" dirty="0" smtClean="0"/>
              <a:t> ли вы сейчас?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этой презентации мы поговорим о том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Что такое виртуализация? Поскольку тема очень объемная то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Только виртуализация систем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На каких уровнях системы поддерживается виртуализация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Что такое гипервизор и какие они бывают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Маленький </a:t>
            </a:r>
            <a:r>
              <a:rPr lang="ru-RU" baseline="0" dirty="0" err="1" smtClean="0"/>
              <a:t>спойлер</a:t>
            </a:r>
            <a:endParaRPr lang="ru-RU" baseline="0" dirty="0" smtClean="0"/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Кратенько затронем тему контейнеров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А также попробуем рассмотреть почему виртуализация стала популярна и остается популярной до сих пор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50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</a:t>
            </a:r>
            <a:r>
              <a:rPr lang="ru-RU" baseline="0" dirty="0" smtClean="0"/>
              <a:t> можно применять докер?</a:t>
            </a:r>
          </a:p>
          <a:p>
            <a:r>
              <a:rPr lang="ru-RU" baseline="0" dirty="0" smtClean="0"/>
              <a:t>Он хорошо подходит для создания </a:t>
            </a:r>
            <a:r>
              <a:rPr lang="ru-RU" baseline="0" smtClean="0"/>
              <a:t>системы на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 – каждый компонент представляет собой отдельный контейнер который легко масштабировать и развертывать.</a:t>
            </a:r>
          </a:p>
          <a:p>
            <a:r>
              <a:rPr lang="ru-RU" baseline="0" dirty="0" smtClean="0"/>
              <a:t>Докер позволяет выстроить ваш процесс разработки по принципу </a:t>
            </a:r>
            <a:r>
              <a:rPr lang="en-US" baseline="0" dirty="0" smtClean="0"/>
              <a:t>continuous delivery</a:t>
            </a:r>
            <a:r>
              <a:rPr lang="ru-RU" baseline="0" dirty="0" smtClean="0"/>
              <a:t>, когда образ передается от разработчика к </a:t>
            </a:r>
            <a:r>
              <a:rPr lang="ru-RU" baseline="0" dirty="0" err="1" smtClean="0"/>
              <a:t>тестировщику</a:t>
            </a:r>
            <a:r>
              <a:rPr lang="ru-RU" baseline="0" dirty="0" smtClean="0"/>
              <a:t> и потом ставится на </a:t>
            </a:r>
            <a:r>
              <a:rPr lang="ru-RU" baseline="0" dirty="0" err="1" smtClean="0"/>
              <a:t>продакшен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вернемся к виртуализации в целом, почему же она популярно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Потому что это повышает безопасность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Потому что мы можем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Быстро мигрировать виртуальные машины между хостами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Быстрее производить апгрейд (на самом деле у нас на руках уже будет обновленная виртуальная машина, нам нужно просто заменить существующую)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Быстро масштабировать (просто скопировать виртуальную машину на другой хост)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Позволит запустить другую ОС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Удобно использовать для тестирования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Виртуализация позволит </a:t>
            </a:r>
            <a:r>
              <a:rPr lang="ru-RU" baseline="0" dirty="0" err="1" smtClean="0"/>
              <a:t>оптимальнее</a:t>
            </a:r>
            <a:r>
              <a:rPr lang="ru-RU" baseline="0" dirty="0" smtClean="0"/>
              <a:t> распределить ресурсы физической машины между несколькими виртуальными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31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дает виртуализация для разработчика?</a:t>
            </a:r>
          </a:p>
          <a:p>
            <a:r>
              <a:rPr lang="ru-RU" dirty="0" smtClean="0"/>
              <a:t>Она</a:t>
            </a:r>
            <a:r>
              <a:rPr lang="ru-RU" baseline="0" dirty="0" smtClean="0"/>
              <a:t> дает среду разработки. Единожды настроив ОС со средой разработки (и БД, и сервер приложений, и кучу всего всего), вы можете поделиться созданной виртуальной машиной с коллегами и им не придется выполнять всю настройку что вы уже сделали</a:t>
            </a:r>
          </a:p>
          <a:p>
            <a:r>
              <a:rPr lang="ru-RU" baseline="0" dirty="0" smtClean="0"/>
              <a:t>Позволяет протестировать приложение примерно на той же конфигурации что и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(здесь хотелось бы привести знаменитую цитату неизвестного разработчика «А на моей машине работает»)</a:t>
            </a:r>
          </a:p>
          <a:p>
            <a:r>
              <a:rPr lang="ru-RU" dirty="0" smtClean="0"/>
              <a:t>Позволяет экспериментировать</a:t>
            </a:r>
            <a:r>
              <a:rPr lang="ru-RU" baseline="0" dirty="0" smtClean="0"/>
              <a:t> (не страшно испортить виртуальную машину, есть же копия которую быстро запустить)</a:t>
            </a:r>
          </a:p>
          <a:p>
            <a:r>
              <a:rPr lang="ru-RU" baseline="0" dirty="0" smtClean="0"/>
              <a:t>Позволяет быстро </a:t>
            </a:r>
            <a:r>
              <a:rPr lang="ru-RU" baseline="0" dirty="0" err="1" smtClean="0"/>
              <a:t>деплоить</a:t>
            </a:r>
            <a:r>
              <a:rPr lang="ru-RU" baseline="0" dirty="0" smtClean="0"/>
              <a:t> подготовленное приложение вместе с БД, сервером приложений, </a:t>
            </a:r>
            <a:r>
              <a:rPr lang="ru-RU" baseline="0" dirty="0" err="1" smtClean="0"/>
              <a:t>явой</a:t>
            </a:r>
            <a:r>
              <a:rPr lang="ru-RU" baseline="0" dirty="0" smtClean="0"/>
              <a:t> на окружение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3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самом деле виртуализация это словно вселенная, ее тема также огромна и необъятна. Чем больше узнаешь о ней, тем больше направлений для дальнейшего изучения видишь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3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виртуализация</a:t>
            </a:r>
            <a:r>
              <a:rPr lang="ru-RU" baseline="0" dirty="0" smtClean="0"/>
              <a:t> систем?</a:t>
            </a:r>
          </a:p>
          <a:p>
            <a:r>
              <a:rPr lang="ru-RU" baseline="0" dirty="0" smtClean="0"/>
              <a:t>Я думаю многие сталкивались и работали с ней.</a:t>
            </a:r>
          </a:p>
          <a:p>
            <a:r>
              <a:rPr lang="ru-RU" baseline="0" dirty="0" smtClean="0"/>
              <a:t>Выглядит это как правило следующим образом</a:t>
            </a:r>
          </a:p>
          <a:p>
            <a:r>
              <a:rPr lang="ru-RU" baseline="0" dirty="0" smtClean="0"/>
              <a:t>У вас есть компьютер (синий) и внутри этого компьютера, с помощью специальной программы, вы создаете еще один компьютер (зеленый на слайде) который является виртуальной машиной.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2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термины которые используются в виртуализации:</a:t>
            </a:r>
          </a:p>
          <a:p>
            <a:r>
              <a:rPr lang="ru-RU" baseline="0" dirty="0" smtClean="0"/>
              <a:t>Реальный компьютер на котором вы работает называется Хостом, Виртуальный компьютер, который создается специальной программой = гость</a:t>
            </a:r>
          </a:p>
          <a:p>
            <a:r>
              <a:rPr lang="ru-RU" baseline="0" dirty="0" smtClean="0"/>
              <a:t>Специальная программа создает виртуальные компьютеры и передает команды от гостевой ОС к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ОС. Она называется гипервизором или менеджером виртуальных машин</a:t>
            </a:r>
          </a:p>
          <a:p>
            <a:r>
              <a:rPr lang="ru-RU" baseline="0" dirty="0" smtClean="0"/>
              <a:t>Все запросы от гостевой операционной системы, прежде чем выполниться на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ОС, проходят через гипервизор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</a:t>
            </a:r>
            <a:r>
              <a:rPr lang="ru-RU" baseline="0" dirty="0" smtClean="0"/>
              <a:t> наверно уже работали с такой связкой. Один из наиболее частых примеров – работая на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захотели узнать что же такое </a:t>
            </a:r>
            <a:r>
              <a:rPr lang="en-US" baseline="0" dirty="0" smtClean="0"/>
              <a:t>Linux </a:t>
            </a:r>
            <a:r>
              <a:rPr lang="ru-RU" baseline="0" dirty="0" smtClean="0"/>
              <a:t>и чтобы не испортить основную систему, запустили ее через </a:t>
            </a:r>
            <a:r>
              <a:rPr lang="en-US" baseline="0" dirty="0" smtClean="0"/>
              <a:t>Virtual Box </a:t>
            </a:r>
            <a:r>
              <a:rPr lang="ru-RU" baseline="0" dirty="0" smtClean="0"/>
              <a:t>(бесплатную программу)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виртуализация сложна? Не с точки зрения использования (тут как раз все весьма прозрачно), а с точки зрения реализации?</a:t>
            </a:r>
          </a:p>
          <a:p>
            <a:r>
              <a:rPr lang="ru-RU" baseline="0" dirty="0" smtClean="0"/>
              <a:t>Потому что надо будет </a:t>
            </a:r>
            <a:r>
              <a:rPr lang="ru-RU" baseline="0" dirty="0" err="1" smtClean="0"/>
              <a:t>виртуализировать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Процессор (не все команды процессора будут нормально обрабатываться от виртуального компьютера)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Память (виртуальная машины использует только часть реальной памяти, плюс свободная часть еще может разделяться между несколькими виртуальными машинами)</a:t>
            </a:r>
          </a:p>
          <a:p>
            <a:pPr marL="171450" indent="-171450">
              <a:buFontTx/>
              <a:buChar char="-"/>
            </a:pPr>
            <a:r>
              <a:rPr lang="ru-RU" baseline="0" smtClean="0"/>
              <a:t>Устройства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1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смотреть упрощенно, то в системе (в компьютере)</a:t>
            </a:r>
            <a:r>
              <a:rPr lang="ru-RU" baseline="0" dirty="0" smtClean="0"/>
              <a:t> </a:t>
            </a:r>
            <a:r>
              <a:rPr lang="ru-RU" dirty="0" smtClean="0"/>
              <a:t>есть следующие уровни</a:t>
            </a:r>
          </a:p>
          <a:p>
            <a:r>
              <a:rPr lang="ru-RU" dirty="0" smtClean="0"/>
              <a:t>На каких же из</a:t>
            </a:r>
            <a:r>
              <a:rPr lang="ru-RU" baseline="0" dirty="0" smtClean="0"/>
              <a:t> этих</a:t>
            </a:r>
            <a:r>
              <a:rPr lang="ru-RU" dirty="0" smtClean="0"/>
              <a:t> уровней есть</a:t>
            </a:r>
            <a:r>
              <a:rPr lang="ru-RU" baseline="0" dirty="0" smtClean="0"/>
              <a:t> поддержка разного рода виртуализации?</a:t>
            </a:r>
          </a:p>
          <a:p>
            <a:r>
              <a:rPr lang="ru-RU" baseline="0" dirty="0" smtClean="0"/>
              <a:t>Как вы считаете?</a:t>
            </a:r>
          </a:p>
          <a:p>
            <a:r>
              <a:rPr lang="ru-RU" baseline="0" dirty="0" smtClean="0"/>
              <a:t>На самом деле на каждом</a:t>
            </a:r>
          </a:p>
          <a:p>
            <a:r>
              <a:rPr lang="ru-RU" baseline="0" dirty="0" smtClean="0"/>
              <a:t>Но сам сама программа-гипервизор реализуется на 2-3 уровне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4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аппаратном</a:t>
            </a:r>
            <a:r>
              <a:rPr lang="ru-RU" baseline="0" dirty="0" smtClean="0"/>
              <a:t> уровне на текущий момент есть поддержка всех тех подсистем из-за которых виртуализация сложна.</a:t>
            </a:r>
          </a:p>
          <a:p>
            <a:r>
              <a:rPr lang="ru-RU" baseline="0" dirty="0" smtClean="0"/>
              <a:t>И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 </a:t>
            </a:r>
            <a:r>
              <a:rPr lang="ru-RU" baseline="0" dirty="0" smtClean="0"/>
              <a:t>представляет свой набор технологий для аппаратной поддержки. Одной из первых и самых важных технологий была </a:t>
            </a:r>
            <a:r>
              <a:rPr lang="en-US" baseline="0" dirty="0" smtClean="0"/>
              <a:t>VT-x </a:t>
            </a:r>
            <a:r>
              <a:rPr lang="ru-RU" baseline="0" dirty="0" smtClean="0"/>
              <a:t>от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AMD-V</a:t>
            </a:r>
            <a:r>
              <a:rPr lang="ru-RU" baseline="0" dirty="0" smtClean="0"/>
              <a:t> от </a:t>
            </a:r>
            <a:r>
              <a:rPr lang="en-US" baseline="0" dirty="0" smtClean="0"/>
              <a:t>AMD </a:t>
            </a:r>
            <a:r>
              <a:rPr lang="ru-RU" baseline="0" dirty="0" smtClean="0"/>
              <a:t>соответственно для поддержки аппаратной виртуализации процессора. Внедрена сравнительно давно – 2005-2006 год, поэтому найти </a:t>
            </a:r>
            <a:r>
              <a:rPr lang="ru-RU" baseline="0" dirty="0" err="1" smtClean="0"/>
              <a:t>проц</a:t>
            </a:r>
            <a:r>
              <a:rPr lang="ru-RU" baseline="0" dirty="0" smtClean="0"/>
              <a:t> который не поддерживает, будет сложно</a:t>
            </a:r>
          </a:p>
          <a:p>
            <a:r>
              <a:rPr lang="ru-RU" baseline="0" dirty="0" smtClean="0"/>
              <a:t>Так что вероятнее всего у вас она есть и это хорошо. Поможет ли? Не факт, надо пробовать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2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484784"/>
            <a:ext cx="6477000" cy="1828800"/>
          </a:xfrm>
        </p:spPr>
        <p:txBody>
          <a:bodyPr/>
          <a:lstStyle/>
          <a:p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034" y="6228020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83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384176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Аппаратный</a:t>
            </a:r>
            <a:endParaRPr lang="en-US" dirty="0" smtClean="0"/>
          </a:p>
          <a:p>
            <a:pPr lvl="1"/>
            <a:r>
              <a:rPr lang="ru-RU" dirty="0" smtClean="0"/>
              <a:t>Процессор</a:t>
            </a:r>
          </a:p>
          <a:p>
            <a:pPr lvl="2"/>
            <a:r>
              <a:rPr lang="en-US" dirty="0" smtClean="0"/>
              <a:t>AMD-V</a:t>
            </a:r>
            <a:r>
              <a:rPr lang="ru-RU" dirty="0" smtClean="0"/>
              <a:t> </a:t>
            </a:r>
            <a:r>
              <a:rPr lang="en-US" dirty="0" smtClean="0"/>
              <a:t>/ SMV</a:t>
            </a:r>
          </a:p>
          <a:p>
            <a:pPr lvl="2"/>
            <a:r>
              <a:rPr lang="en-US" dirty="0" smtClean="0"/>
              <a:t>VT-x</a:t>
            </a:r>
            <a:endParaRPr lang="ru-RU" dirty="0" smtClean="0"/>
          </a:p>
          <a:p>
            <a:pPr lvl="1"/>
            <a:r>
              <a:rPr lang="ru-RU" dirty="0" smtClean="0"/>
              <a:t>Память</a:t>
            </a:r>
          </a:p>
          <a:p>
            <a:pPr lvl="2"/>
            <a:r>
              <a:rPr lang="en-US" dirty="0" smtClean="0"/>
              <a:t>EPT</a:t>
            </a:r>
          </a:p>
          <a:p>
            <a:pPr lvl="1"/>
            <a:r>
              <a:rPr lang="ru-RU" dirty="0" smtClean="0"/>
              <a:t>Ввод-вывод</a:t>
            </a:r>
          </a:p>
          <a:p>
            <a:pPr lvl="2"/>
            <a:r>
              <a:rPr lang="en-US" dirty="0" smtClean="0"/>
              <a:t>VT-v</a:t>
            </a:r>
          </a:p>
          <a:p>
            <a:r>
              <a:rPr lang="ru-RU" dirty="0" smtClean="0"/>
              <a:t>Хорошо если есть</a:t>
            </a:r>
          </a:p>
          <a:p>
            <a:pPr lvl="1"/>
            <a:r>
              <a:rPr lang="ru-RU" dirty="0" smtClean="0"/>
              <a:t>Но не факт что поможет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Уровень операционной системы</a:t>
            </a:r>
            <a:br>
              <a:rPr lang="ru-RU" dirty="0" smtClean="0"/>
            </a:br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5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0375" y="5517232"/>
            <a:ext cx="8229600" cy="104411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Вряд ли понадобится</a:t>
            </a:r>
          </a:p>
        </p:txBody>
      </p:sp>
      <p:sp>
        <p:nvSpPr>
          <p:cNvPr id="4" name="AutoShape 2" descr="Картинки по запросу esx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2796"/>
            <a:ext cx="2088232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6335"/>
            <a:ext cx="2030710" cy="11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74232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Уровень приложений </a:t>
            </a:r>
            <a:r>
              <a:rPr lang="ru-RU" dirty="0" smtClean="0"/>
              <a:t>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ru-RU" sz="4000" dirty="0" smtClean="0"/>
              <a:t>Гипервизор второго типа</a:t>
            </a:r>
          </a:p>
          <a:p>
            <a:pPr>
              <a:lnSpc>
                <a:spcPct val="300000"/>
              </a:lnSpc>
            </a:pPr>
            <a:r>
              <a:rPr lang="ru-RU" sz="4000" dirty="0" smtClean="0"/>
              <a:t>Контейнеры</a:t>
            </a:r>
            <a:endParaRPr lang="ru-RU" sz="4000" dirty="0"/>
          </a:p>
        </p:txBody>
      </p:sp>
      <p:sp>
        <p:nvSpPr>
          <p:cNvPr id="4" name="AutoShape 2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1647627" cy="164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Картинки по запросу lx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 descr="Картинки по запросу virtual 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0848"/>
            <a:ext cx="2627784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8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8434" y="2420888"/>
            <a:ext cx="7375974" cy="3600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Операционная система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3212976"/>
            <a:ext cx="7119099" cy="273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969060"/>
            <a:ext cx="2088232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969060"/>
            <a:ext cx="2160240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969060"/>
            <a:ext cx="2223864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4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1729144"/>
            <a:ext cx="4515130" cy="193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4437111"/>
            <a:ext cx="4203714" cy="12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 descr="Картинки по запросу vmware workst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-36112" y="3056657"/>
            <a:ext cx="3600000" cy="138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91288" y="1591328"/>
            <a:ext cx="4608512" cy="4357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13" descr="Картинки по запросу virtual box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667528"/>
            <a:ext cx="3730913" cy="9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5" y="4468641"/>
            <a:ext cx="2971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dirty="0"/>
              <a:t>Гипервизор второго </a:t>
            </a:r>
            <a:r>
              <a:rPr lang="ru-RU" dirty="0" smtClean="0"/>
              <a:t>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85192" y="1119155"/>
            <a:ext cx="8229600" cy="4853136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/>
              <a:t>Бинарной </a:t>
            </a:r>
            <a:r>
              <a:rPr lang="ru-RU" dirty="0" smtClean="0"/>
              <a:t>трансляции</a:t>
            </a:r>
            <a:endParaRPr lang="ru-RU" dirty="0"/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 err="1" smtClean="0"/>
              <a:t>Паравиртуализация</a:t>
            </a:r>
            <a:endParaRPr lang="ru-RU" dirty="0" smtClean="0"/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Нужно готовить ядро</a:t>
            </a:r>
          </a:p>
          <a:p>
            <a:pPr lvl="2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en-US" dirty="0" smtClean="0"/>
              <a:t>windows!*</a:t>
            </a:r>
            <a:endParaRPr lang="ru-RU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Аппаратная поддержка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Все современные гипервизоры</a:t>
            </a:r>
            <a:endParaRPr lang="ru-RU" sz="800" dirty="0" smtClean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0418"/>
            <a:ext cx="2406902" cy="6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97" y="2496254"/>
            <a:ext cx="1347467" cy="69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7092280" y="1531344"/>
            <a:ext cx="1944216" cy="74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2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Изоляция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Реальное оборудование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 smtClean="0"/>
              <a:t>Одно ядро ОС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Минимальные расходы на виртуализацию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4077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8331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474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331" y="3897052"/>
            <a:ext cx="3816426" cy="7560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8332" y="4653136"/>
            <a:ext cx="3816424" cy="7560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Гостевая ОС</a:t>
            </a:r>
            <a:endParaRPr lang="ru-RU" sz="4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8335" y="5409220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858812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57955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8812" y="4185084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30" y="3897052"/>
            <a:ext cx="3816426" cy="314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Контейнер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186404" y="1771420"/>
            <a:ext cx="246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Гипервизор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837" y="1772816"/>
            <a:ext cx="229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Контейнер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084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0" y="3861048"/>
            <a:ext cx="160843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9" y="2920019"/>
            <a:ext cx="2868189" cy="72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Картинки по запросу virtuozz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0" y="1601062"/>
            <a:ext cx="3599236" cy="10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9" y="1776360"/>
            <a:ext cx="4439872" cy="38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9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Виталий Квятковский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Lead Software Engineer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8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Почему популярен среди контейнеров?</a:t>
            </a:r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Просто</a:t>
            </a:r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Быстро</a:t>
            </a:r>
            <a:endParaRPr lang="ru-RU" sz="3200" dirty="0"/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Переносимо</a:t>
            </a:r>
          </a:p>
          <a:p>
            <a:pPr lvl="1">
              <a:lnSpc>
                <a:spcPct val="200000"/>
              </a:lnSpc>
            </a:pPr>
            <a:r>
              <a:rPr lang="en-US" sz="3200" dirty="0" err="1" smtClean="0"/>
              <a:t>DockerHub</a:t>
            </a:r>
            <a:endParaRPr lang="en-US" sz="3200" dirty="0" smtClean="0"/>
          </a:p>
          <a:p>
            <a:pPr lvl="1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96855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5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ru-RU" dirty="0" smtClean="0"/>
              <a:t>: 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dirty="0" err="1" smtClean="0"/>
              <a:t>Микросервисы</a:t>
            </a:r>
            <a:endParaRPr lang="en-US" sz="3600" dirty="0"/>
          </a:p>
          <a:p>
            <a:pPr lvl="1">
              <a:lnSpc>
                <a:spcPct val="150000"/>
              </a:lnSpc>
            </a:pPr>
            <a:r>
              <a:rPr lang="ru-RU" sz="3200" dirty="0" smtClean="0"/>
              <a:t>Компоненты и их масштабируемость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Упрощение развертывания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Continuous delivery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/>
              <a:t>dev</a:t>
            </a:r>
            <a:r>
              <a:rPr lang="en-US" sz="3200" dirty="0" smtClean="0"/>
              <a:t> -&gt; test -&gt; prod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060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виртуализация популярна?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Безопасность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Быстро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Мигрировать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Обновлять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Масштабировать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Запуск другой ОС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Тестирование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Оптимальная нагрузка</a:t>
            </a:r>
          </a:p>
          <a:p>
            <a:pPr marL="0" indent="0">
              <a:lnSpc>
                <a:spcPct val="13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разработчика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Среда разработки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!= Prod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ru-RU" dirty="0" smtClean="0"/>
              <a:t>«А на моей машине работает» </a:t>
            </a:r>
            <a:r>
              <a:rPr lang="en-US" dirty="0" smtClean="0"/>
              <a:t>©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Эксперименты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Откат </a:t>
            </a:r>
            <a:r>
              <a:rPr lang="ru-RU" dirty="0" smtClean="0"/>
              <a:t>изменений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Быстрый </a:t>
            </a:r>
            <a:r>
              <a:rPr lang="ru-RU" dirty="0" err="1" smtClean="0"/>
              <a:t>деплой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?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1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Agenda: </a:t>
            </a:r>
            <a:r>
              <a:rPr lang="ru-RU" sz="4000" dirty="0" smtClean="0"/>
              <a:t>Виртуализация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Что это?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Уровни виртуализации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Гипервизор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Первого уровня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Второго уровня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Контейнеры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Почему популярна?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780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90791"/>
            <a:ext cx="597527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Windows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Virtual Box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сложно?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Виртуализация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Процессора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Памяти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Устройств ввода-вывода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виртуализации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0608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Аппаратный (железо)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31276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Операционная Система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41944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Приложения Операционной Системы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09499" y="3120210"/>
            <a:ext cx="2178925" cy="198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Гипер</a:t>
            </a:r>
            <a:r>
              <a:rPr lang="ru-RU" sz="3200" dirty="0" smtClean="0"/>
              <a:t> </a:t>
            </a:r>
            <a:r>
              <a:rPr lang="ru-RU" sz="3200" dirty="0" err="1" smtClean="0"/>
              <a:t>визор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1364</TotalTime>
  <Words>1674</Words>
  <Application>Microsoft Office PowerPoint</Application>
  <PresentationFormat>Экран (4:3)</PresentationFormat>
  <Paragraphs>236</Paragraphs>
  <Slides>25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Обычная</vt:lpstr>
      <vt:lpstr>ВИРТУАЛИЗАЦИЯ</vt:lpstr>
      <vt:lpstr>Кто я</vt:lpstr>
      <vt:lpstr>Agenda: Виртуализация</vt:lpstr>
      <vt:lpstr>Презентация PowerPoint</vt:lpstr>
      <vt:lpstr>Что это?</vt:lpstr>
      <vt:lpstr>Гипервизор</vt:lpstr>
      <vt:lpstr>Гипервизор</vt:lpstr>
      <vt:lpstr>Почему это сложно?</vt:lpstr>
      <vt:lpstr>Уровни виртуализации</vt:lpstr>
      <vt:lpstr>Аппаратная поддержка</vt:lpstr>
      <vt:lpstr>Уровень операционной системы Гипервизор первого типа</vt:lpstr>
      <vt:lpstr>Гипервизор первого типа</vt:lpstr>
      <vt:lpstr>Уровень приложений ОС</vt:lpstr>
      <vt:lpstr>Гипервизор второго типа</vt:lpstr>
      <vt:lpstr>Гипервизор второго типа</vt:lpstr>
      <vt:lpstr>Гипервизор второго типа</vt:lpstr>
      <vt:lpstr>Контейнеры</vt:lpstr>
      <vt:lpstr>Контейнеры</vt:lpstr>
      <vt:lpstr>Контейнеры</vt:lpstr>
      <vt:lpstr>Docker</vt:lpstr>
      <vt:lpstr>Docker: Применение</vt:lpstr>
      <vt:lpstr>Почему виртуализация популярна?</vt:lpstr>
      <vt:lpstr>Для разработчика</vt:lpstr>
      <vt:lpstr>Вопросы и ответы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107</cp:revision>
  <dcterms:created xsi:type="dcterms:W3CDTF">2016-08-22T18:33:07Z</dcterms:created>
  <dcterms:modified xsi:type="dcterms:W3CDTF">2016-09-12T20:55:25Z</dcterms:modified>
</cp:coreProperties>
</file>