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9" r:id="rId3"/>
    <p:sldId id="269" r:id="rId4"/>
    <p:sldId id="277" r:id="rId5"/>
    <p:sldId id="274" r:id="rId6"/>
    <p:sldId id="275" r:id="rId7"/>
    <p:sldId id="273" r:id="rId8"/>
    <p:sldId id="271" r:id="rId9"/>
    <p:sldId id="257" r:id="rId10"/>
    <p:sldId id="276" r:id="rId11"/>
    <p:sldId id="258" r:id="rId12"/>
    <p:sldId id="270" r:id="rId13"/>
    <p:sldId id="281" r:id="rId14"/>
    <p:sldId id="266" r:id="rId15"/>
    <p:sldId id="282" r:id="rId16"/>
    <p:sldId id="278" r:id="rId17"/>
    <p:sldId id="283" r:id="rId18"/>
    <p:sldId id="272" r:id="rId19"/>
    <p:sldId id="284" r:id="rId20"/>
    <p:sldId id="262" r:id="rId21"/>
    <p:sldId id="263" r:id="rId22"/>
    <p:sldId id="264" r:id="rId23"/>
    <p:sldId id="259" r:id="rId24"/>
    <p:sldId id="265" r:id="rId25"/>
    <p:sldId id="285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elt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825" autoAdjust="0"/>
  </p:normalViewPr>
  <p:slideViewPr>
    <p:cSldViewPr>
      <p:cViewPr varScale="1">
        <p:scale>
          <a:sx n="97" d="100"/>
          <a:sy n="97" d="100"/>
        </p:scale>
        <p:origin x="-20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0-07T22:19:58.442" idx="1">
    <p:pos x="10" y="10"/>
    <p:text>Пересмотреть плюсы и минусы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6A4D3-FAF9-48FE-A65C-CE6AA122FD4A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952C0-3E1F-49A2-A869-ED810EA2C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742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Монолитное приложение</a:t>
            </a:r>
            <a:r>
              <a:rPr lang="ru-RU" baseline="0" dirty="0" smtClean="0"/>
              <a:t> – вся логика и код доступа к хранилищам данных внутри одного приложения</a:t>
            </a:r>
          </a:p>
          <a:p>
            <a:r>
              <a:rPr lang="ru-RU" baseline="0" dirty="0" err="1" smtClean="0"/>
              <a:t>Микросервисное</a:t>
            </a:r>
            <a:r>
              <a:rPr lang="ru-RU" baseline="0" dirty="0" smtClean="0"/>
              <a:t> приложение – вся логика разбита на отдельные сервисы, которые взаимодействуют друг с другом по сети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952C0-3E1F-49A2-A869-ED810EA2C68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816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За: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Четко</a:t>
            </a:r>
            <a:r>
              <a:rPr lang="ru-RU" baseline="0" dirty="0" smtClean="0"/>
              <a:t> установленный и оговоренный (а также задокументированный что не менее важно) протокол взаимодействия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Если каждый сервис реализует только одну доменную логику, то в целом он будет гораздо проще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Скорость разработки за счет простоты сервиса будет выше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Сколько? 2 недели?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Из-за того, что протокол взаимодействия четко очерчен, сервис достаточно слабо зависит от других команд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А</a:t>
            </a:r>
            <a:r>
              <a:rPr lang="ru-RU" baseline="0" dirty="0" smtClean="0"/>
              <a:t> из-за того, что протокол как правило легко реализуется на разных платформах, для данного конкретного сервиса можно выбрать практически любой стек технологий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Против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За счет взаимодействия по сети более подвержено ошибкам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Развертывание всей сети сервисов без скриптов автоматизации достаточно сложно и ???небезопасно???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Сложность разработки возрастает за счет необходимости продумывания сценариев отказа, планирования производительности вашего сервиса на раннем этапе. Как результат, возрастает сложность системы в целом</a:t>
            </a:r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952C0-3E1F-49A2-A869-ED810EA2C68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943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952C0-3E1F-49A2-A869-ED810EA2C68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078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952C0-3E1F-49A2-A869-ED810EA2C68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116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 исправлением здесь</a:t>
            </a:r>
            <a:r>
              <a:rPr lang="ru-RU" baseline="0" dirty="0" smtClean="0"/>
              <a:t> подразумеваем разрешение проблемы для конечного пользователя. Если это проблема в приложении, то естественно заводится баг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952C0-3E1F-49A2-A869-ED810EA2C68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178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Документ – например сканирование документа. Пользователь извещается о готовности по </a:t>
            </a:r>
            <a:r>
              <a:rPr lang="ru-RU" dirty="0" err="1" smtClean="0"/>
              <a:t>емейл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952C0-3E1F-49A2-A869-ED810EA2C686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012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Быть готовым к восстановлению данных</a:t>
            </a:r>
            <a:endParaRPr lang="en-US" dirty="0" smtClean="0"/>
          </a:p>
          <a:p>
            <a:r>
              <a:rPr lang="ru-RU" dirty="0" smtClean="0"/>
              <a:t>- Позволяет определить,</a:t>
            </a:r>
            <a:r>
              <a:rPr lang="ru-RU" baseline="0" dirty="0" smtClean="0"/>
              <a:t> что </a:t>
            </a:r>
            <a:r>
              <a:rPr lang="ru-RU" baseline="0" dirty="0" err="1" smtClean="0"/>
              <a:t>логировать</a:t>
            </a:r>
            <a:r>
              <a:rPr lang="ru-RU" baseline="0" dirty="0" smtClean="0"/>
              <a:t>, что сохранять (иногда избыточно), где искать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952C0-3E1F-49A2-A869-ED810EA2C686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534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66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29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1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46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82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78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59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099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12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75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4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389D1-C2F8-40B4-B845-801280EA792C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04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6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Infrastructure Automation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u="sng" dirty="0" smtClean="0"/>
              <a:t>Автоматизация </a:t>
            </a:r>
            <a:r>
              <a:rPr lang="ru-RU" u="sng" dirty="0"/>
              <a:t>инфраструктуры</a:t>
            </a:r>
            <a:endParaRPr lang="en-US" u="sng" dirty="0" smtClean="0"/>
          </a:p>
          <a:p>
            <a:pPr lvl="1"/>
            <a:r>
              <a:rPr lang="en-US" dirty="0" smtClean="0"/>
              <a:t>Continuous Integration</a:t>
            </a:r>
          </a:p>
          <a:p>
            <a:pPr lvl="2"/>
            <a:r>
              <a:rPr lang="en-US" dirty="0" smtClean="0"/>
              <a:t>Jenkins</a:t>
            </a:r>
          </a:p>
          <a:p>
            <a:pPr lvl="2"/>
            <a:r>
              <a:rPr lang="ru-RU" dirty="0" smtClean="0"/>
              <a:t>Выделенное окружение разработчика</a:t>
            </a:r>
            <a:endParaRPr lang="en-US" dirty="0" smtClean="0"/>
          </a:p>
          <a:p>
            <a:pPr lvl="1"/>
            <a:r>
              <a:rPr lang="en-US" dirty="0" smtClean="0"/>
              <a:t>One-button Deployment</a:t>
            </a:r>
          </a:p>
          <a:p>
            <a:pPr lvl="1"/>
            <a:r>
              <a:rPr lang="en-US" dirty="0" smtClean="0"/>
              <a:t>Database Evolution</a:t>
            </a:r>
            <a:endParaRPr lang="ru-RU" dirty="0" smtClean="0"/>
          </a:p>
          <a:p>
            <a:pPr lvl="2"/>
            <a:r>
              <a:rPr lang="ru-RU" dirty="0" smtClean="0"/>
              <a:t>Создание структур БД</a:t>
            </a:r>
            <a:endParaRPr lang="en-US" dirty="0" smtClean="0"/>
          </a:p>
          <a:p>
            <a:pPr lvl="2"/>
            <a:r>
              <a:rPr lang="ru-RU" dirty="0" smtClean="0"/>
              <a:t>Миграция данных</a:t>
            </a:r>
          </a:p>
          <a:p>
            <a:pPr lvl="2"/>
            <a:r>
              <a:rPr lang="ru-RU" dirty="0" smtClean="0"/>
              <a:t>Автоматическое выполнение</a:t>
            </a:r>
            <a:endParaRPr lang="en-US" dirty="0" smtClean="0"/>
          </a:p>
          <a:p>
            <a:pPr lvl="1"/>
            <a:r>
              <a:rPr lang="en-US" dirty="0" smtClean="0"/>
              <a:t>Chef</a:t>
            </a:r>
          </a:p>
        </p:txBody>
      </p:sp>
    </p:spTree>
    <p:extLst>
      <p:ext uri="{BB962C8B-B14F-4D97-AF65-F5344CB8AC3E}">
        <p14:creationId xmlns:p14="http://schemas.microsoft.com/office/powerpoint/2010/main" val="408734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Дизайн </a:t>
            </a:r>
            <a:r>
              <a:rPr lang="ru-RU" dirty="0" err="1" smtClean="0"/>
              <a:t>микросервисов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b="1" u="sng" dirty="0"/>
              <a:t>Децентрализованное управление </a:t>
            </a:r>
            <a:endParaRPr lang="en-US" b="1" u="sng" dirty="0"/>
          </a:p>
          <a:p>
            <a:pPr>
              <a:lnSpc>
                <a:spcPct val="150000"/>
              </a:lnSpc>
            </a:pPr>
            <a:r>
              <a:rPr lang="ru-RU" dirty="0" smtClean="0"/>
              <a:t>Децентрализованные данные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 smtClean="0"/>
              <a:t>Взаимодействие сервисов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/>
              <a:t>Проектирование под отказ</a:t>
            </a:r>
          </a:p>
          <a:p>
            <a:pPr>
              <a:lnSpc>
                <a:spcPct val="150000"/>
              </a:lnSpc>
            </a:pPr>
            <a:r>
              <a:rPr lang="ru-RU" dirty="0"/>
              <a:t>Типы </a:t>
            </a:r>
            <a:r>
              <a:rPr lang="ru-RU" dirty="0" smtClean="0"/>
              <a:t>взаимодействия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376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Decentralized </a:t>
            </a:r>
            <a:r>
              <a:rPr lang="en-US" u="sng" dirty="0" smtClean="0"/>
              <a:t>Governance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u="sng" dirty="0" smtClean="0"/>
              <a:t>Децентрализованное управление</a:t>
            </a:r>
            <a:endParaRPr lang="en-US" u="sng" dirty="0" smtClean="0"/>
          </a:p>
          <a:p>
            <a:r>
              <a:rPr lang="ru-RU" dirty="0" smtClean="0"/>
              <a:t>Разные технологии для разных целей</a:t>
            </a:r>
          </a:p>
          <a:p>
            <a:pPr lvl="1"/>
            <a:r>
              <a:rPr lang="ru-RU" dirty="0" smtClean="0"/>
              <a:t>Фреймворки</a:t>
            </a:r>
          </a:p>
          <a:p>
            <a:pPr lvl="1"/>
            <a:r>
              <a:rPr lang="ru-RU" dirty="0" smtClean="0"/>
              <a:t>Сервера приложений</a:t>
            </a:r>
            <a:endParaRPr lang="en-US" dirty="0" smtClean="0"/>
          </a:p>
          <a:p>
            <a:r>
              <a:rPr lang="ru-RU" dirty="0" smtClean="0"/>
              <a:t>Архитектурные решения</a:t>
            </a:r>
            <a:endParaRPr lang="ru-RU" dirty="0" smtClean="0"/>
          </a:p>
          <a:p>
            <a:r>
              <a:rPr lang="ru-RU" dirty="0" smtClean="0"/>
              <a:t>Но </a:t>
            </a:r>
            <a:r>
              <a:rPr lang="ru-RU" dirty="0" smtClean="0"/>
              <a:t>единая платформа</a:t>
            </a:r>
          </a:p>
          <a:p>
            <a:pPr lvl="1">
              <a:buFontTx/>
              <a:buChar char="-"/>
            </a:pPr>
            <a:r>
              <a:rPr lang="ru-RU" dirty="0" smtClean="0"/>
              <a:t>Система </a:t>
            </a:r>
            <a:r>
              <a:rPr lang="ru-RU" dirty="0" smtClean="0"/>
              <a:t>сборки</a:t>
            </a:r>
          </a:p>
          <a:p>
            <a:pPr lvl="1">
              <a:buFontTx/>
              <a:buChar char="-"/>
            </a:pPr>
            <a:r>
              <a:rPr lang="ru-RU" dirty="0" smtClean="0"/>
              <a:t>Общие библиотеки (</a:t>
            </a:r>
            <a:r>
              <a:rPr lang="en-US" dirty="0" smtClean="0"/>
              <a:t>Guava)</a:t>
            </a:r>
          </a:p>
          <a:p>
            <a:pPr lvl="1">
              <a:buFontTx/>
              <a:buChar char="-"/>
            </a:pPr>
            <a:r>
              <a:rPr lang="ru-RU" dirty="0" smtClean="0"/>
              <a:t>Стандарты кода</a:t>
            </a:r>
          </a:p>
          <a:p>
            <a:pPr lvl="1"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041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Дизайн </a:t>
            </a:r>
            <a:r>
              <a:rPr lang="ru-RU" dirty="0" err="1"/>
              <a:t>микросервисов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Децентрализованное управление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b="1" u="sng" dirty="0" smtClean="0"/>
              <a:t>Децентрализованные данные</a:t>
            </a:r>
            <a:endParaRPr lang="ru-RU" b="1" u="sng" dirty="0"/>
          </a:p>
          <a:p>
            <a:pPr>
              <a:lnSpc>
                <a:spcPct val="150000"/>
              </a:lnSpc>
            </a:pPr>
            <a:r>
              <a:rPr lang="ru-RU" dirty="0" smtClean="0"/>
              <a:t>Взаимодействие сервисов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/>
              <a:t>Проектирование под отказ</a:t>
            </a:r>
          </a:p>
          <a:p>
            <a:pPr>
              <a:lnSpc>
                <a:spcPct val="150000"/>
              </a:lnSpc>
            </a:pPr>
            <a:r>
              <a:rPr lang="ru-RU" dirty="0"/>
              <a:t>Типы </a:t>
            </a:r>
            <a:r>
              <a:rPr lang="ru-RU" dirty="0" smtClean="0"/>
              <a:t>взаимодействия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041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Decentralized </a:t>
            </a:r>
            <a:r>
              <a:rPr lang="en-US" u="sng" dirty="0" smtClean="0"/>
              <a:t>Data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u="sng" dirty="0"/>
              <a:t>Децентрализованные данные </a:t>
            </a:r>
            <a:endParaRPr lang="ru-RU" u="sng" dirty="0" smtClean="0"/>
          </a:p>
          <a:p>
            <a:r>
              <a:rPr lang="ru-RU" dirty="0" smtClean="0"/>
              <a:t>Разные </a:t>
            </a:r>
            <a:r>
              <a:rPr lang="ru-RU" dirty="0"/>
              <a:t>хранилища данных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- polyglot persistence</a:t>
            </a:r>
          </a:p>
          <a:p>
            <a:pPr marL="0" indent="0">
              <a:buNone/>
            </a:pPr>
            <a:r>
              <a:rPr lang="en-US" dirty="0"/>
              <a:t>		- Mongo/</a:t>
            </a:r>
            <a:r>
              <a:rPr lang="en-US" dirty="0" err="1"/>
              <a:t>Postgres</a:t>
            </a:r>
            <a:r>
              <a:rPr lang="en-US" dirty="0"/>
              <a:t>/</a:t>
            </a:r>
            <a:r>
              <a:rPr lang="en-US" dirty="0" err="1"/>
              <a:t>Lucene</a:t>
            </a:r>
            <a:endParaRPr lang="en-US" dirty="0"/>
          </a:p>
          <a:p>
            <a:r>
              <a:rPr lang="ru-RU" dirty="0" smtClean="0"/>
              <a:t>Нет доступа к хранилищам других сервисов</a:t>
            </a:r>
          </a:p>
          <a:p>
            <a:pPr marL="457200" lvl="1" indent="0">
              <a:buNone/>
            </a:pPr>
            <a:endParaRPr lang="ru-RU" dirty="0"/>
          </a:p>
        </p:txBody>
      </p:sp>
      <p:sp>
        <p:nvSpPr>
          <p:cNvPr id="4" name="Блок-схема: магнитный диск 3"/>
          <p:cNvSpPr/>
          <p:nvPr/>
        </p:nvSpPr>
        <p:spPr>
          <a:xfrm>
            <a:off x="2220888" y="5631990"/>
            <a:ext cx="1296144" cy="5760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PostgreSQL</a:t>
            </a:r>
            <a:endParaRPr lang="ru-RU" dirty="0"/>
          </a:p>
        </p:txBody>
      </p:sp>
      <p:sp>
        <p:nvSpPr>
          <p:cNvPr id="5" name="Блок-схема: магнитный диск 4"/>
          <p:cNvSpPr/>
          <p:nvPr/>
        </p:nvSpPr>
        <p:spPr>
          <a:xfrm>
            <a:off x="5148064" y="5661248"/>
            <a:ext cx="1296144" cy="5760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MongoDB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11760" y="4797152"/>
            <a:ext cx="9144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38936" y="4797152"/>
            <a:ext cx="9144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Скидки</a:t>
            </a:r>
            <a:endParaRPr lang="ru-RU" dirty="0"/>
          </a:p>
        </p:txBody>
      </p:sp>
      <p:cxnSp>
        <p:nvCxnSpPr>
          <p:cNvPr id="9" name="Прямая со стрелкой 8"/>
          <p:cNvCxnSpPr>
            <a:endCxn id="6" idx="1"/>
          </p:cNvCxnSpPr>
          <p:nvPr/>
        </p:nvCxnSpPr>
        <p:spPr>
          <a:xfrm>
            <a:off x="1619672" y="508518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6" idx="3"/>
            <a:endCxn id="7" idx="1"/>
          </p:cNvCxnSpPr>
          <p:nvPr/>
        </p:nvCxnSpPr>
        <p:spPr>
          <a:xfrm>
            <a:off x="3326160" y="5085184"/>
            <a:ext cx="20127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95936" y="5085184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cxnSp>
        <p:nvCxnSpPr>
          <p:cNvPr id="15" name="Прямая со стрелкой 14"/>
          <p:cNvCxnSpPr>
            <a:stCxn id="6" idx="2"/>
            <a:endCxn id="4" idx="1"/>
          </p:cNvCxnSpPr>
          <p:nvPr/>
        </p:nvCxnSpPr>
        <p:spPr>
          <a:xfrm>
            <a:off x="2868960" y="5373216"/>
            <a:ext cx="0" cy="258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7" idx="2"/>
            <a:endCxn id="5" idx="1"/>
          </p:cNvCxnSpPr>
          <p:nvPr/>
        </p:nvCxnSpPr>
        <p:spPr>
          <a:xfrm>
            <a:off x="5796136" y="537321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63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Дизайн </a:t>
            </a:r>
            <a:r>
              <a:rPr lang="ru-RU" dirty="0" err="1"/>
              <a:t>микросервисов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Децентрализованное управление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dirty="0" smtClean="0"/>
              <a:t>Децентрализованные данные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b="1" u="sng" dirty="0" smtClean="0"/>
              <a:t>Взаимодействие сервисов</a:t>
            </a:r>
            <a:endParaRPr lang="en-US" b="1" u="sng" dirty="0" smtClean="0"/>
          </a:p>
          <a:p>
            <a:pPr>
              <a:lnSpc>
                <a:spcPct val="150000"/>
              </a:lnSpc>
            </a:pPr>
            <a:r>
              <a:rPr lang="ru-RU" dirty="0"/>
              <a:t>Проектирование под отказ</a:t>
            </a:r>
          </a:p>
          <a:p>
            <a:pPr>
              <a:lnSpc>
                <a:spcPct val="150000"/>
              </a:lnSpc>
            </a:pPr>
            <a:r>
              <a:rPr lang="ru-RU" dirty="0"/>
              <a:t>Типы </a:t>
            </a:r>
            <a:r>
              <a:rPr lang="ru-RU" dirty="0" smtClean="0"/>
              <a:t>взаимодействия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041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сервисов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Протокол взаимодействия</a:t>
            </a:r>
            <a:endParaRPr lang="en-US" dirty="0"/>
          </a:p>
          <a:p>
            <a:pPr lvl="1"/>
            <a:r>
              <a:rPr lang="en-US" dirty="0"/>
              <a:t>REST</a:t>
            </a:r>
          </a:p>
          <a:p>
            <a:pPr lvl="1"/>
            <a:r>
              <a:rPr lang="en-US" dirty="0"/>
              <a:t>Messaging </a:t>
            </a:r>
          </a:p>
          <a:p>
            <a:pPr lvl="2"/>
            <a:r>
              <a:rPr lang="en-US" dirty="0"/>
              <a:t>JMS</a:t>
            </a:r>
          </a:p>
          <a:p>
            <a:r>
              <a:rPr lang="ru-RU" dirty="0" err="1" smtClean="0"/>
              <a:t>Версионирование</a:t>
            </a:r>
            <a:r>
              <a:rPr lang="ru-RU" dirty="0" smtClean="0"/>
              <a:t> (</a:t>
            </a:r>
            <a:r>
              <a:rPr lang="en-US" dirty="0" smtClean="0"/>
              <a:t>X.Y.Z)</a:t>
            </a:r>
          </a:p>
          <a:p>
            <a:r>
              <a:rPr lang="ru-RU" dirty="0" smtClean="0"/>
              <a:t>Без состояния / </a:t>
            </a:r>
            <a:r>
              <a:rPr lang="en-US" dirty="0" smtClean="0"/>
              <a:t>Stateless</a:t>
            </a:r>
            <a:endParaRPr lang="ru-RU" dirty="0" smtClean="0"/>
          </a:p>
          <a:p>
            <a:pPr lvl="1"/>
            <a:r>
              <a:rPr lang="ru-RU" dirty="0" smtClean="0"/>
              <a:t>Позволяет масштабироваться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614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Дизайн </a:t>
            </a:r>
            <a:r>
              <a:rPr lang="ru-RU" dirty="0" err="1" smtClean="0"/>
              <a:t>микросервисов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Децентрализованное управление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dirty="0" smtClean="0"/>
              <a:t>Децентрализованные данные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 smtClean="0"/>
              <a:t>Взаимодействие сервисов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b="1" u="sng" dirty="0"/>
              <a:t>Проектирование под отказ</a:t>
            </a:r>
          </a:p>
          <a:p>
            <a:pPr>
              <a:lnSpc>
                <a:spcPct val="150000"/>
              </a:lnSpc>
            </a:pPr>
            <a:r>
              <a:rPr lang="ru-RU" dirty="0"/>
              <a:t>Типы </a:t>
            </a:r>
            <a:r>
              <a:rPr lang="ru-RU" dirty="0" smtClean="0"/>
              <a:t>взаимодействия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041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550" y="5877272"/>
            <a:ext cx="1652450" cy="980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err="1"/>
              <a:t>Design</a:t>
            </a:r>
            <a:r>
              <a:rPr lang="ru-RU" u="sng" dirty="0"/>
              <a:t> </a:t>
            </a:r>
            <a:r>
              <a:rPr lang="ru-RU" u="sng" dirty="0" err="1"/>
              <a:t>for</a:t>
            </a:r>
            <a:r>
              <a:rPr lang="ru-RU" u="sng" dirty="0"/>
              <a:t> </a:t>
            </a:r>
            <a:r>
              <a:rPr lang="ru-RU" u="sng" dirty="0" err="1"/>
              <a:t>failure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4100" u="sng" dirty="0" smtClean="0"/>
              <a:t>Проектирование </a:t>
            </a:r>
            <a:r>
              <a:rPr lang="ru-RU" sz="4100" u="sng" dirty="0"/>
              <a:t>под </a:t>
            </a:r>
            <a:r>
              <a:rPr lang="ru-RU" sz="4100" u="sng" dirty="0" smtClean="0"/>
              <a:t>отказ</a:t>
            </a:r>
            <a:endParaRPr lang="en-US" sz="4100" u="sng" dirty="0" smtClean="0"/>
          </a:p>
          <a:p>
            <a:r>
              <a:rPr lang="ru-RU" sz="3400" dirty="0" smtClean="0"/>
              <a:t>Найти отказ</a:t>
            </a:r>
            <a:endParaRPr lang="en-US" sz="3400" dirty="0" smtClean="0"/>
          </a:p>
          <a:p>
            <a:pPr lvl="1"/>
            <a:r>
              <a:rPr lang="ru-RU" sz="3000" dirty="0" smtClean="0"/>
              <a:t>Мониторинг</a:t>
            </a:r>
            <a:endParaRPr lang="en-US" sz="3000" dirty="0" smtClean="0"/>
          </a:p>
          <a:p>
            <a:pPr lvl="1"/>
            <a:r>
              <a:rPr lang="ru-RU" sz="3000" dirty="0" smtClean="0"/>
              <a:t>Исчерпывающее </a:t>
            </a:r>
            <a:r>
              <a:rPr lang="ru-RU" sz="3000" dirty="0" err="1" smtClean="0"/>
              <a:t>логирование</a:t>
            </a:r>
            <a:endParaRPr lang="en-US" sz="3000" dirty="0" smtClean="0"/>
          </a:p>
          <a:p>
            <a:r>
              <a:rPr lang="ru-RU" sz="3400" dirty="0" smtClean="0"/>
              <a:t>Быстрое исправление</a:t>
            </a:r>
            <a:endParaRPr lang="en-US" sz="3400" dirty="0" smtClean="0"/>
          </a:p>
          <a:p>
            <a:pPr lvl="1"/>
            <a:r>
              <a:rPr lang="ru-RU" sz="3000" dirty="0" smtClean="0"/>
              <a:t>Ручное</a:t>
            </a:r>
          </a:p>
          <a:p>
            <a:pPr lvl="2"/>
            <a:r>
              <a:rPr lang="ru-RU" sz="2600" dirty="0" smtClean="0"/>
              <a:t>Проверка </a:t>
            </a:r>
            <a:r>
              <a:rPr lang="en-US" sz="2600" dirty="0" smtClean="0"/>
              <a:t>email</a:t>
            </a:r>
          </a:p>
          <a:p>
            <a:pPr lvl="1"/>
            <a:r>
              <a:rPr lang="ru-RU" sz="3000" dirty="0" smtClean="0"/>
              <a:t>Автоматическое</a:t>
            </a:r>
            <a:endParaRPr lang="en-US" sz="3000" dirty="0" smtClean="0"/>
          </a:p>
          <a:p>
            <a:pPr lvl="2"/>
            <a:r>
              <a:rPr lang="en-US" sz="2600" dirty="0" smtClean="0"/>
              <a:t>High Availability (Load balancing)</a:t>
            </a:r>
          </a:p>
          <a:p>
            <a:pPr lvl="2"/>
            <a:r>
              <a:rPr lang="ru-RU" sz="2600" dirty="0" smtClean="0"/>
              <a:t>Автоматическая повторная попытка (</a:t>
            </a:r>
            <a:r>
              <a:rPr lang="en-US" sz="2600" dirty="0" smtClean="0"/>
              <a:t>Redelivery)</a:t>
            </a:r>
          </a:p>
          <a:p>
            <a:endParaRPr lang="ru-RU" sz="3400" u="sng" dirty="0"/>
          </a:p>
        </p:txBody>
      </p:sp>
      <p:sp>
        <p:nvSpPr>
          <p:cNvPr id="4" name="AutoShape 2" descr="Картинки по запросу splun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Картинки по запросу splun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data:image/jpeg;base64,/9j/4AAQSkZJRgABAQAAAQABAAD/2wCEAAkGBw8PDxUQDxIQFBQVEBcVFA8QFxQUFRQYFBUWFhQTGBgYHCggGB0lHBcYITMhJSkrLjExGx8zODMsNygtLisBCgoKDg0OGxAQGzUlHCQsLCw3KzQsLCw3LiwuLCw3LCw3MCwsNy4sLCwtLCwsLC83LCw3LCwsNiwrKywsLCssLP/AABEIAIYBeAMBIgACEQEDEQH/xAAcAAEBAAMBAQEBAAAAAAAAAAAACAUGBwEEAgP/xABLEAABAwICBQgECgcGBwEAAAABAAIDBBEFBgcSITFBEzVRYXF0gbMIIjKRMzRCUnJzobGytBQjU1RigtEVQ5KTwtIWFyWDweHwJP/EABkBAQEAAwEAAAAAAAAAAAAAAAABAgMEBf/EACARAQACAgMBAAMBAAAAAAAAAAABAgMRBBIhMSJBURP/2gAMAwEAAhEDEQA/AO3IiICIiAiIgIiICIiAiIgIiICIiAiIgIiICIiAiIgIiICIiAiIgIiICIiAiIgIiICIiAiIgIiICIiAiIgIiICIiAiIgIiICIiAiIgIiICkzHc44qyrna2vrg1tRIA0TygAB7rADW2BVmFGGYvjtR3mXzHIN90S5oxGoxqminrKuSNxk1o5JpHtdaJ5F2k2O0AqkVK+hfn2l7ZfJkVUIPUREBERAREQEREBERAREQF4vV4gmzStmnEafGqqKCtrI42uj1Y45pGsbeGMmzQ6w2knxWHynm/FJMQpGSV9a5rqyBrmOnlIcDK0FpGttBGyy90yc/Vf04/IjWEyZznR9+p/OYgsVerxeoCIiAiL4a7ERG4Ma3Wdsvvs3WJDb6oJubGwAO4qWtFY3KTOn3IvloK0TNuBYi1xe4s4Xa4HiCOPavqSJiY3CxIiIqCIiAiIgIiICIuEaUNLs4mfR4W/k2xuLJKoAF73AkObHceq0HZrbzw2bw7lPURx/CPY36bg3715BVRyfBvY76Dmu+4qLKiolnkL5HySPcdrnlz3OPadpX0zYXWU4Er4amIDa2RzJI+whxAQWgi4LoUzXjNXWimdKZqZjC6Z1QNd0bQCG6r/AGtYusLEniujaYauWHBKmSGR8bwYbSRuLHC88QNnNNxsJCDdEUb/APFWJ/v1b/nzf7l1HIOkgYfgs01ZLLU1Dq17YIZJHPe60UJ2udctYCdp69m0oO7L5jiEANuWhv0a7L/epQzJnTE8VeRNLI5pOymhu2MDo1G+12uuVrcsTmHVe1zT0OBB9xQW4DcXG7pC9Ud5czbiGHO1qSokYL3MROtG7pux2zx3qiNGekaHGGGJ4EVUxt3xA+q8DYZI78Olu8X470G+BRhmL47Ud5l8xys8KMMxfHajvMvmOQbNoX59pe2XyZFVClfQvz7S9svkyKic/SuZhVY9jnNc2kkLXtJa4ENNiCNoKK2CyKNf+JcQ/fKz/Ol/3LsPo74nUVD6zl5ppdVsOryr3v1bmW9tYm24IjtKLxEHqKXtKOO1sWM1bIqqpYwSizGSyNaPUadgBsFjcnZgrn4lSMfV1Tmuq4Q5rppSCDI24I1to6kFZL1fkqQK7NOJCV4FdWgCRwAE82yzj/EgsFFM+izOU0WI8riFbUGBlPK5wmlke0kM2ANJOs6+4L8530uV9c9zKV76Wn2gMjNpHjg57xtBt8lpsOvegpOesijNpJI2noe5rT9pX7hmY8XY5rh0tIcPsUSvcSSSSSTck7Setf3w/EJ6aQS08kkTxufG4tPvHDqQWuvFyTRFpQkrpBQ4gQZyDyNRYDlbAkscALB1hcHj27+toJV0yc/Vf04/IjWEyZznR9+p/OYs3pk5+q/px+RGsJkznOj79T+cxFWKvUK1jP8AnGDB6QzSetI67YYRve+3HoaN5PhvIRGzopChz1ijKuSsjqpWyyu1n2ILHdALDdtgNgFtgVDaKsy4jidIZ62CNjb2jnYS3lrXueTO4D517E3sEG7rF4jhxe/XaA4HU14ydW/JlxaQf5jfwWTWq5sxueknj5IjVMZLo3C4Prb+keC08i9aU7W+MbzERuWcwmidE27yC4tY3ZwbGCGi9hc7Sd3FfetfwjNlPPZr/wBU8/JcbtJ6nbvfZbArhvS1fwncFZiY8ERFtZCIiAiIgIiIMVmuqfDh9VLH7cdJM9p6HNjcQfeFGpKtuohbIx0bwC17S1zTuIcLEe4qRs+ZTnwmsfBI08mSXQS8JI77Df5w2AjgeqxIb16OcNK6sqHSBpnbC0w61rhuseVc3r9jbvse1UE4Aix2g7wdoKijD62WnlZNA90cjHazJGGxaQqH0caW4K/Vpq4shqdgbJ7MUx3CxPsPPzdx4dCDoOF4LS0hkNNDHEZX68nJiwc4C17bh4dJPErVdNvMFV2w/mIlvK0bTbzBVdsP5iJBLS2LIWVZMWrmUrSWstryyDbqRt9ojrNwB1la6u8+jdhwFPVVWy7pmwjqDG67vfrt9yDqeAYBSYfCIaSJkbQLXA9Z38Tnb3HtXuO4HS18LoKuJkjHC3rD1m9bXb2kdIWSRBIWfsrPwmvfSuJc22vE873xuJ1SevYQesFYrBMUlo6mOpgNpInhzT2b2nqIuD1Fdn9JKhbydJUfKD5IieogOH3FcLQWjgeJx1lNFUxexLG146tYXIPWDceCj7MXx2o7zL5jlRmgaqMmCxtP93PKwdhdr/61OeYvjtR3mXzHINm0L8+0vbL5MiobSJzPW9zl/CVPOhfn2l7ZfJkVDaROZ63ucv4SipDXa/Rp9uu+jB98q4ou2ejT7dd9GD75UR3JERBJ2lrnys+uHlsWNyRzpR98h8xqyWlrnys+uHlsWNyPzpR98h8xqCwioqxD4aT6134irVKirEPhpPrXfiKK9wyhkqZ46eIXklkbGwfxPNhfoG3eqdyhouw3D4268TKiew1552h3rcdRh2MF/HpJXF9B1O2THIS75DJXjtEZA+9VAiMBjWSsMrIzHPSQbRYPY0Me3ra5tiFL2ectPwuvlpHEua0h0ch2a8btrHdvA9YKsBTz6RsQGIwP4upAD/LI+34ig5hhla+nnjnjNnRyNe3htaQR9ytOKQPaHDc5ocOwi4URq0cDP/5IO7x/gagmLTJz9V/Tj8iNYTJnOdH36n85izemXn6r+lH5ES1nAa5tNVwVDgS2KojlLW2uRG9riBfjsQV3mnMNPhtK+qqXWa3Y1o9qRxvqxt6SbfeeClDN+ZqjFKt1VUHadjIx7MbASWxt7L7+JuVkdImd58ZqeUcCyFlxDBf2Rxc7peeJ8OC+zRVkb+2Ko8q4Ngh1XSgEa77n1WNG8XsfW4dqDIaJdHLsUk/SappbRsd1gzuHyG/wji7wG29qVhiaxoYwBrWgBrWiwAAsABwC/FHSxwxtiiY1jGNDWMaLBoGwABf2QFhMxZebWWdrlj2tsDvba97ELNosMmOuSvW0eJMRMalyrFMCqKbbIy7f2jPWb/68V+sJx+optjHXZ+yftb4cR4LqZF9h9y1/FspU813R/qn9LPZPa3+ll5l+Bek9sMue2GY9pJhObKeezX/qn9D/AGSep39bLYLrluK5fqaa5ezWZ+0ju5vjxb4phOP1FNYMdrM/Zv2t8OLfBXHz70nrmgrmmPLw6kixWX8bbWMcQ0tc2wc07Rt3WPHcsqvTpet69q/HRExMbgREWSiIiAsVmTL1LiMBp6uMPYdoO5zHWtrsd8lyyq8BvtHvQS3pD0Z1eEuMrLz0pJtO0HWj6Gygeyf4tx6ty0RW7NE17Sx7Q5rgQ5rgCCDsIIO8KUNKmARYdis0EGyMhsjGfMEg1tTsBvbqsg6JoZ0lySSMw2veXF3q09Q83dcDZE8nfu2Hw6Fumm3mCq7YfzESl+kqHxSMkjNnMe17T0OaQQfeFUGmw/8AQKr/ALH5iJBLSon0c3D+y5hxFc77YorKdl170d8fbDVTUMjgOXaHxX3F8d7tHWWkn+VBQIREQcd9JGYCkpWcTUPd4NZb/UuBLpunzMLKrEm08Tg5lKwscRu5VxvIPCzR2grmkUbnuDWglziA1o3kk2ACCldAEJbgwJ+VUykdg1W/e0qeMxfHajvMvmOVaZJwQYfh9PSbLxxDXI4vcdaQ/wCIlSXmL47Ud5l8xyDZtC/PtL2y+TIqG0icz1vc5fwlT1oX5+pe2XyZFRWe4S/Cqxo3mjl+xhKCPl2z0afbrvowffKuJrrXo6YoyKunpnWBngDmE8XQuJ1R2te4/wAqChERfyq6mOGN0srg1jGlz3u2BrWi5JQSnpa58rPrh+BixuR+dKPvkPmNX8M04r+m109Vawlmc9oO8NJ9QHr1bL++SOdKPvkPmNQWEVFWIfDSfWu/EVapUVYh8NJ9a78RRW96Bue4/qJvwKm1MmgbnuP6ib8CptEFPvpH/Hqbup8wqglPvpHfHqbup8woORq0MC+KQd3i8tqi9WhgXxSDu8XltQTHpl5+q/pR+REsDlKJr8RpGPaHNdWQNcxwuHAytBaQd4IWe0yc/Vf0o/IjWEyZznR9+p/OYgzulXJLsJrDyYJppiXQv36u31oSelv2i3WsFlDMs+F1bKqnO0bHxn2ZGEjWjd1G3gQCqrzjluDFKN9LOBt2xyWuY5ADqSDsvt6QSOKkrHsHmoamSlqG6skbi09B6HNPEEbQetBXmWsdgxGljqqd12PbtabazHfKjdbc4HYsopW0W56fhFVaQudSykCaMbdXgJWj5w49I2dCqSmqGSsbJG4OY9oc17TcODhcEFB/VEX4llawFzyGgb3OIAHiUH7X5lka0FziGgb3OIAHiVq+K50iZdtO3lHfPdcMH/l32LT8RxSeoN5Xl3Q3c0djRsXBm5+OnlfZab56x89bji2c4mXbAOUd887I/wCrv/tq0eqnMjy9waC47mNDR4ALL4Tlapns5w5Jh+U/eR1N3++y3PCcuU1NYtbrv/aSWJ8Bub4Ll/y5HKndvIaut8n34xmQqOWNkjpGOaHFurrC17A3Nt/FbUiL1MOKMdIpH6dNa9Y0IiLayEREGj6YMzyYbhrnQh/KzO5FkjQbRawOs8ncDbYOs9S4lkbSjX4U0RG1RAN0EpILPoP2lvZtHUqgqqdkrHRyta9jhZzHgOa4HgQd65fmLQdh9Q4vpJJKUn5AHKx36g4hw7NayDH1Gn6n5K8dFMZbey97BGD9IC5HgPBcWzFjc2IVUlVUEF8jrkDYGgCzWtHAAABdUdoAqL7K6G3SYng+7WWZwPQNSxuDqyqknAPwUTeRaeou1i4+FkHOdEmUJMSxCN5Yf0eB4kmkO71drIx0lxA2dFyu3abeYarth/MRLbcKwyCkibBTRsijbuYwWHWes9Z2rUdNvMFV2w/mIkEtLL0uE1bKUYnCHcnHU8mZWHbFI0MewnoB1xY9It0XxCob0eYWyYRUMe0Oa6teHMcLhwMMIIIO8IMBlvTxIxjWYhTGVwFjPA4Nc7rMZFr9YI7F+M1adJJonRYfA6EuFv0iVwc9t9+qwCwPWSexZ/MugyknkMlFO6mubmFzeVj/AJfWDm+8rBR6AJ7+tXRAdLYnOPuLh96DjT3lxLnEkk3JO0kneSeK7NoR0ePdIzFKxlmNs6mjdveTumI+aOF9528Bfdcp6IMMoXCWUOqpWm4dMAGNI4iMbP8AFddDQAowzF8dqO8y+Y5WeuU12g2hmlfK6qqgZJHPIAjsC5xcQPV60HLNC/PtL2y+TIqlnibIxzHi7XNLXDpDhYj3Fc9ypoio8NrI6yKoqXujLrMfyeqdZjmG9hf5S6KgjzOWXZcMrZKWUGzXXjef7yMk6j/EfaCsTR1ckEjZYnuY9jg5j2mxaRtBBVfZqypRYpFyVZHrWvqSNOrJGTxa4fcbjqXKq/QAdYmnrhq8GzRbR2ua6x9wQYXD9OuJRsDZoaaVwFuUIcwnrIabX7AFgsyZ+xbHHNpdzXvAbS0zSOUcTsDtpLuwm3Gy3Sj0AP1hy1c0NvtEURJPYXOFvcV0zJ2Q8PwkXpoyZSLOqJTrSHqB3NHU0BBK+O4TLQ1L6WfV5SMgPDTcAloda/G17L7Mkc6UffIfMau9Zl0O0dfVy1clRUtdK7WLGCPVFgBsuL8F8+E6EqKmqIqhlTVF0UrJA1wjsSxwcAfV3bEHUHKKsQ+Gk+td+Iq1iFyafQRQPc5xqqu7nEmwi4m/zUHPdA3Pcf1E34FTa5/k3RTS4VVtq4Z6h7msc3UkDNWzxY7hddBQeKffSO+PU3dT5hVBrSM96N6bGJmTTzTRmOPUDYtSxGsTc6wPSgldWhgXxSDu8XltXMv+QlB+9Vfui/2rqtHTiKJkQJIZG1gJ3kNaACfcglvTJz9V/Tj8iNYTJnOdH36n85i7/mnRBR4jWS1ktRUMfKWksYI9UarGsFri+5q+PCtCNFTVEVQ2pqi6KZkoa4R2JjcHAGzd2xB1MrmumfIn9o036VTtH6VA0mw3yxC5dH2jePEcV0pEEPrruhLSD+jPbhtW/wDUvd+okcfgnuPsE/Ncfce3ZuePaF6Osr31XLPiik9Z9NE0Al5JL3B5Nmg77au+62zL+RMLw+xpqWMOH97JeSTt1n3t4WCDY1o2kN55WIXNuTJtwvrb7Lel/F9JG54kcxpe0Wa87SBv2dC0cjFOXH0idMMle1dOeYTlWons5w5Jnznjaexu/wB9lueE5epqba1us/8AaP2nw4DwWWRYYeHjxe63P9SmKtRERdTYIiICIiAiIgIiIFkREBaLpt5hqu2H8xEt6K0XTbzDVdsP5iJBLSon0cua5+/u8mFTsqJ9HLmufv7vJhQdVXqIgIiICIiAiIgIiIFkREBLIiAlkRAREQERECyIiBZLIiAiIgIiICIiAiIgIiICIiAiIgIiICIiAiIgLXs/ZffieHTUcb2sdJydnvBIGpKx5vbb8my2FEHAP+QVZ++U3+GT+i6dovyfLg9JJTyyskL6gyh0YcAAWRttt4+p9q3FEBERAREQEREBERAREQEREBERAREQEREBERAREQEREBERAREQEREBERAREQEREBERAREQEREBERAREQEREBERAREQEREBERAREQEREBERAREQEREBERAREQEREBERAREQEREBERAREQEREBERB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492896"/>
            <a:ext cx="1512168" cy="46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1" y="2726922"/>
            <a:ext cx="1728192" cy="774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556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Дизайн </a:t>
            </a:r>
            <a:r>
              <a:rPr lang="ru-RU" dirty="0" err="1" smtClean="0"/>
              <a:t>микросервисов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Децентрализованное управление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dirty="0" smtClean="0"/>
              <a:t>Децентрализованные данные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 smtClean="0"/>
              <a:t>Взаимодействие сервисов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/>
              <a:t>Проектирование под отказ</a:t>
            </a:r>
          </a:p>
          <a:p>
            <a:pPr>
              <a:lnSpc>
                <a:spcPct val="150000"/>
              </a:lnSpc>
            </a:pPr>
            <a:r>
              <a:rPr lang="ru-RU" b="1" u="sng" dirty="0"/>
              <a:t>Типы </a:t>
            </a:r>
            <a:r>
              <a:rPr lang="ru-RU" b="1" u="sng" dirty="0" smtClean="0"/>
              <a:t>взаимодействия</a:t>
            </a:r>
            <a:endParaRPr lang="ru-RU" b="1" u="sng" dirty="0"/>
          </a:p>
        </p:txBody>
      </p:sp>
    </p:spTree>
    <p:extLst>
      <p:ext uri="{BB962C8B-B14F-4D97-AF65-F5344CB8AC3E}">
        <p14:creationId xmlns:p14="http://schemas.microsoft.com/office/powerpoint/2010/main" val="346568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4000" dirty="0" smtClean="0"/>
              <a:t>Что такое </a:t>
            </a:r>
            <a:r>
              <a:rPr lang="ru-RU" sz="4000" dirty="0" err="1" smtClean="0"/>
              <a:t>м</a:t>
            </a:r>
            <a:r>
              <a:rPr lang="ru-RU" sz="4000" dirty="0" err="1" smtClean="0"/>
              <a:t>икросервисы</a:t>
            </a:r>
            <a:r>
              <a:rPr lang="ru-RU" sz="4000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ru-RU" sz="4000" dirty="0" smtClean="0"/>
              <a:t>Ориентация на бизнес</a:t>
            </a:r>
          </a:p>
          <a:p>
            <a:pPr>
              <a:lnSpc>
                <a:spcPct val="150000"/>
              </a:lnSpc>
            </a:pPr>
            <a:r>
              <a:rPr lang="ru-RU" sz="4000" dirty="0" smtClean="0"/>
              <a:t>Инфраструктура</a:t>
            </a:r>
          </a:p>
          <a:p>
            <a:pPr>
              <a:lnSpc>
                <a:spcPct val="150000"/>
              </a:lnSpc>
            </a:pPr>
            <a:r>
              <a:rPr lang="ru-RU" sz="4000" b="1" dirty="0" smtClean="0"/>
              <a:t>Дизайн </a:t>
            </a:r>
            <a:r>
              <a:rPr lang="ru-RU" sz="4000" b="1" dirty="0" err="1" smtClean="0"/>
              <a:t>микросервисов</a:t>
            </a:r>
            <a:endParaRPr lang="en-US" sz="4000" b="1" dirty="0" smtClean="0"/>
          </a:p>
          <a:p>
            <a:pPr>
              <a:lnSpc>
                <a:spcPct val="150000"/>
              </a:lnSpc>
            </a:pP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81980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взаимодействия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900" dirty="0" smtClean="0"/>
              <a:t>Взаимодействие между сервисами</a:t>
            </a:r>
            <a:endParaRPr lang="en-US" sz="3900" dirty="0" smtClean="0"/>
          </a:p>
          <a:p>
            <a:pPr lvl="1">
              <a:lnSpc>
                <a:spcPct val="150000"/>
              </a:lnSpc>
            </a:pPr>
            <a:r>
              <a:rPr lang="ru-RU" sz="4000" dirty="0" smtClean="0"/>
              <a:t>Асинхронное</a:t>
            </a:r>
            <a:r>
              <a:rPr lang="en-US" sz="4000" dirty="0" smtClean="0"/>
              <a:t> </a:t>
            </a:r>
            <a:endParaRPr lang="ru-RU" sz="4000" dirty="0" smtClean="0"/>
          </a:p>
          <a:p>
            <a:pPr lvl="2">
              <a:lnSpc>
                <a:spcPct val="150000"/>
              </a:lnSpc>
            </a:pPr>
            <a:r>
              <a:rPr lang="ru-RU" sz="3600" dirty="0" smtClean="0"/>
              <a:t>обычно</a:t>
            </a:r>
            <a:r>
              <a:rPr lang="en-US" sz="3600" dirty="0" smtClean="0"/>
              <a:t> CUD </a:t>
            </a:r>
            <a:r>
              <a:rPr lang="ru-RU" sz="3600" dirty="0" smtClean="0"/>
              <a:t>в</a:t>
            </a:r>
            <a:r>
              <a:rPr lang="en-US" sz="3600" dirty="0" smtClean="0"/>
              <a:t> CRUD</a:t>
            </a:r>
          </a:p>
          <a:p>
            <a:pPr lvl="1">
              <a:lnSpc>
                <a:spcPct val="150000"/>
              </a:lnSpc>
            </a:pPr>
            <a:r>
              <a:rPr lang="ru-RU" sz="4000" dirty="0" smtClean="0"/>
              <a:t>Синхронное</a:t>
            </a:r>
            <a:r>
              <a:rPr lang="en-US" sz="4000" dirty="0" smtClean="0"/>
              <a:t> </a:t>
            </a:r>
            <a:endParaRPr lang="ru-RU" sz="4000" dirty="0" smtClean="0"/>
          </a:p>
          <a:p>
            <a:pPr lvl="2">
              <a:lnSpc>
                <a:spcPct val="150000"/>
              </a:lnSpc>
            </a:pPr>
            <a:r>
              <a:rPr lang="ru-RU" sz="3600" dirty="0" smtClean="0"/>
              <a:t>обычно</a:t>
            </a:r>
            <a:r>
              <a:rPr lang="en-US" sz="3600" dirty="0" smtClean="0"/>
              <a:t> R </a:t>
            </a:r>
            <a:r>
              <a:rPr lang="ru-RU" sz="3600" dirty="0" smtClean="0"/>
              <a:t>в</a:t>
            </a:r>
            <a:r>
              <a:rPr lang="en-US" sz="3600" dirty="0" smtClean="0"/>
              <a:t> CRUD</a:t>
            </a:r>
          </a:p>
          <a:p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876256" y="2790126"/>
            <a:ext cx="1656184" cy="6794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Сканирование документа</a:t>
            </a:r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5796136" y="3140968"/>
            <a:ext cx="108012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21045" y="2608443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асинх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355976" y="2790125"/>
            <a:ext cx="1440160" cy="6794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Заказ документа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876256" y="4365104"/>
            <a:ext cx="1656184" cy="6794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Чтение из БД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5796136" y="4543508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5796136" y="4831540"/>
            <a:ext cx="108012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21045" y="418342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синх</a:t>
            </a:r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355976" y="4365103"/>
            <a:ext cx="1440160" cy="6794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Просмотр заказа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42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Синхронное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Максимально быстро</a:t>
            </a:r>
            <a:endParaRPr lang="en-US" dirty="0" smtClean="0"/>
          </a:p>
          <a:p>
            <a:pPr lvl="1"/>
            <a:r>
              <a:rPr lang="ru-RU" dirty="0" smtClean="0"/>
              <a:t>Все что требует внимания пользователя</a:t>
            </a:r>
          </a:p>
          <a:p>
            <a:pPr lvl="2"/>
            <a:r>
              <a:rPr lang="ru-RU" dirty="0" smtClean="0"/>
              <a:t>Иначе асинхронное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Использовать кэш</a:t>
            </a:r>
            <a:endParaRPr lang="en-US" dirty="0" smtClean="0"/>
          </a:p>
          <a:p>
            <a:pPr lvl="1"/>
            <a:r>
              <a:rPr lang="ru-RU" dirty="0" err="1" smtClean="0"/>
              <a:t>Внутрипроцессный</a:t>
            </a:r>
            <a:r>
              <a:rPr lang="ru-RU" dirty="0" smtClean="0"/>
              <a:t> кэш </a:t>
            </a:r>
            <a:r>
              <a:rPr lang="en-US" dirty="0" smtClean="0"/>
              <a:t>Guava</a:t>
            </a:r>
          </a:p>
          <a:p>
            <a:pPr lvl="2"/>
            <a:r>
              <a:rPr lang="ru-RU" dirty="0" smtClean="0"/>
              <a:t>Для небольших данных</a:t>
            </a:r>
            <a:endParaRPr lang="ru-RU" dirty="0"/>
          </a:p>
          <a:p>
            <a:pPr lvl="2"/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75656" y="3469603"/>
            <a:ext cx="1440160" cy="6794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Сохранение заказа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995936" y="3469603"/>
            <a:ext cx="1584176" cy="6794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Снятие денег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660232" y="3452479"/>
            <a:ext cx="1368152" cy="696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Создание лицензии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2915816" y="3645024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2915816" y="3933056"/>
            <a:ext cx="108012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40725" y="328493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синх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395536" y="3648007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395536" y="3936039"/>
            <a:ext cx="108012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0445" y="328792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синх</a:t>
            </a:r>
            <a:endParaRPr lang="ru-RU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5580112" y="3789040"/>
            <a:ext cx="108012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05021" y="326617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а</a:t>
            </a:r>
            <a:r>
              <a:rPr lang="ru-RU" dirty="0" err="1" smtClean="0"/>
              <a:t>синх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1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Асинхронное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Отложенная обработка</a:t>
            </a:r>
            <a:endParaRPr lang="en-US" dirty="0" smtClean="0"/>
          </a:p>
          <a:p>
            <a:pPr lvl="1"/>
            <a:r>
              <a:rPr lang="ru-RU" dirty="0" smtClean="0"/>
              <a:t>Возвращаем </a:t>
            </a:r>
            <a:r>
              <a:rPr lang="en-US" dirty="0" smtClean="0"/>
              <a:t>ID, </a:t>
            </a:r>
            <a:r>
              <a:rPr lang="ru-RU" dirty="0" smtClean="0"/>
              <a:t>работа в фоне</a:t>
            </a:r>
            <a:endParaRPr lang="en-US" dirty="0" smtClean="0"/>
          </a:p>
          <a:p>
            <a:pPr lvl="2"/>
            <a:r>
              <a:rPr lang="ru-RU" dirty="0" smtClean="0"/>
              <a:t>Нужно хранилище</a:t>
            </a:r>
            <a:endParaRPr lang="en-US" dirty="0" smtClean="0"/>
          </a:p>
          <a:p>
            <a:pPr lvl="2"/>
            <a:r>
              <a:rPr lang="ru-RU" dirty="0" smtClean="0"/>
              <a:t>Хранение входных и выходных данных</a:t>
            </a:r>
          </a:p>
          <a:p>
            <a:pPr lvl="3"/>
            <a:r>
              <a:rPr lang="ru-RU" dirty="0" err="1" smtClean="0"/>
              <a:t>Дупликаты</a:t>
            </a:r>
            <a:r>
              <a:rPr lang="ru-RU" dirty="0" smtClean="0"/>
              <a:t>, но необходимы для диагностики</a:t>
            </a:r>
            <a:endParaRPr lang="en-US" dirty="0" smtClean="0"/>
          </a:p>
          <a:p>
            <a:pPr lvl="1"/>
            <a:r>
              <a:rPr lang="ru-RU" dirty="0" smtClean="0"/>
              <a:t>Получение статуса</a:t>
            </a:r>
            <a:endParaRPr lang="en-US" dirty="0" smtClean="0"/>
          </a:p>
          <a:p>
            <a:pPr lvl="2"/>
            <a:r>
              <a:rPr lang="en-US" dirty="0" smtClean="0"/>
              <a:t>Get Status REST</a:t>
            </a:r>
          </a:p>
          <a:p>
            <a:pPr lvl="2"/>
            <a:r>
              <a:rPr lang="ru-RU" dirty="0" smtClean="0"/>
              <a:t>Асинхронное извещение по завершению обработки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512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Отказы (</a:t>
            </a:r>
            <a:r>
              <a:rPr lang="en-US" dirty="0" smtClean="0"/>
              <a:t>Failures)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Быть готовым к отказу</a:t>
            </a:r>
            <a:endParaRPr lang="en-US" dirty="0" smtClean="0"/>
          </a:p>
          <a:p>
            <a:r>
              <a:rPr lang="ru-RU" dirty="0" smtClean="0"/>
              <a:t>Быть готовым к восстановлению данных</a:t>
            </a:r>
            <a:endParaRPr lang="en-US" dirty="0" smtClean="0"/>
          </a:p>
          <a:p>
            <a:r>
              <a:rPr lang="ru-RU" dirty="0" smtClean="0"/>
              <a:t>Найти точки отказа</a:t>
            </a:r>
            <a:endParaRPr lang="en-US" dirty="0" smtClean="0"/>
          </a:p>
          <a:p>
            <a:pPr lvl="1"/>
            <a:r>
              <a:rPr lang="en-US" u="sng" dirty="0" smtClean="0"/>
              <a:t>Show on our application</a:t>
            </a:r>
          </a:p>
          <a:p>
            <a:r>
              <a:rPr lang="ru-RU" dirty="0" smtClean="0"/>
              <a:t>Определить как восстанавливать данные</a:t>
            </a:r>
            <a:endParaRPr lang="en-US" dirty="0" smtClean="0"/>
          </a:p>
          <a:p>
            <a:pPr lvl="1"/>
            <a:r>
              <a:rPr lang="ru-RU" dirty="0" smtClean="0"/>
              <a:t>Синхронное</a:t>
            </a:r>
            <a:r>
              <a:rPr lang="en-US" dirty="0" smtClean="0"/>
              <a:t>- </a:t>
            </a:r>
            <a:r>
              <a:rPr lang="ru-RU" dirty="0" smtClean="0"/>
              <a:t>на стороне клиента</a:t>
            </a:r>
            <a:endParaRPr lang="en-US" dirty="0" smtClean="0"/>
          </a:p>
          <a:p>
            <a:pPr lvl="2"/>
            <a:r>
              <a:rPr lang="ru-RU" dirty="0" smtClean="0"/>
              <a:t>ответственный</a:t>
            </a:r>
            <a:r>
              <a:rPr lang="en-US" dirty="0" smtClean="0"/>
              <a:t>: </a:t>
            </a:r>
            <a:r>
              <a:rPr lang="ru-RU" dirty="0" smtClean="0"/>
              <a:t>пользователь</a:t>
            </a:r>
            <a:endParaRPr lang="en-US" dirty="0" smtClean="0"/>
          </a:p>
          <a:p>
            <a:pPr lvl="1"/>
            <a:r>
              <a:rPr lang="ru-RU" dirty="0" smtClean="0"/>
              <a:t>Асинхронное</a:t>
            </a:r>
            <a:r>
              <a:rPr lang="en-US" dirty="0" smtClean="0"/>
              <a:t>- </a:t>
            </a:r>
            <a:r>
              <a:rPr lang="ru-RU" dirty="0" smtClean="0"/>
              <a:t>на стороне сервера</a:t>
            </a:r>
            <a:endParaRPr lang="en-US" dirty="0" smtClean="0"/>
          </a:p>
          <a:p>
            <a:pPr lvl="2"/>
            <a:r>
              <a:rPr lang="ru-RU" dirty="0" smtClean="0"/>
              <a:t>ответственный</a:t>
            </a:r>
            <a:r>
              <a:rPr lang="en-US" dirty="0" smtClean="0"/>
              <a:t>: </a:t>
            </a:r>
            <a:r>
              <a:rPr lang="ru-RU" dirty="0" smtClean="0"/>
              <a:t>разработчик</a:t>
            </a:r>
            <a:endParaRPr lang="en-US" dirty="0" smtClean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98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236" y="1484784"/>
            <a:ext cx="1652450" cy="980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Отказы</a:t>
            </a:r>
            <a:r>
              <a:rPr lang="en-US" dirty="0" smtClean="0"/>
              <a:t>: </a:t>
            </a:r>
            <a:r>
              <a:rPr lang="ru-RU" dirty="0" smtClean="0"/>
              <a:t>Асинхронное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Повторная доставка </a:t>
            </a:r>
            <a:r>
              <a:rPr lang="en-US" dirty="0" smtClean="0"/>
              <a:t>(redelivery)</a:t>
            </a:r>
            <a:endParaRPr lang="ru-RU" dirty="0" smtClean="0"/>
          </a:p>
          <a:p>
            <a:pPr lvl="1"/>
            <a:r>
              <a:rPr lang="ru-RU" dirty="0"/>
              <a:t>Автоматическая</a:t>
            </a:r>
            <a:endParaRPr lang="en-US" dirty="0"/>
          </a:p>
          <a:p>
            <a:pPr lvl="1"/>
            <a:r>
              <a:rPr lang="ru-RU" dirty="0" smtClean="0"/>
              <a:t>Исправляет </a:t>
            </a:r>
            <a:r>
              <a:rPr lang="ru-RU" dirty="0" smtClean="0"/>
              <a:t>единовременные отказы</a:t>
            </a:r>
          </a:p>
          <a:p>
            <a:pPr lvl="2"/>
            <a:r>
              <a:rPr lang="ru-RU" dirty="0" smtClean="0"/>
              <a:t>Сети</a:t>
            </a:r>
          </a:p>
          <a:p>
            <a:pPr lvl="2"/>
            <a:r>
              <a:rPr lang="ru-RU" dirty="0" smtClean="0"/>
              <a:t>БД</a:t>
            </a:r>
          </a:p>
          <a:p>
            <a:r>
              <a:rPr lang="ru-RU" dirty="0" smtClean="0"/>
              <a:t>Сохранение </a:t>
            </a:r>
            <a:r>
              <a:rPr lang="ru-RU" dirty="0" smtClean="0"/>
              <a:t>состояния</a:t>
            </a:r>
          </a:p>
          <a:p>
            <a:pPr lvl="1"/>
            <a:r>
              <a:rPr lang="en-US" dirty="0"/>
              <a:t>DLQ</a:t>
            </a:r>
            <a:r>
              <a:rPr lang="ru-RU" dirty="0"/>
              <a:t> (</a:t>
            </a:r>
            <a:r>
              <a:rPr lang="en-US" dirty="0"/>
              <a:t>Dead Letter Queue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Ручное исправление</a:t>
            </a:r>
          </a:p>
        </p:txBody>
      </p:sp>
    </p:spTree>
    <p:extLst>
      <p:ext uri="{BB962C8B-B14F-4D97-AF65-F5344CB8AC3E}">
        <p14:creationId xmlns:p14="http://schemas.microsoft.com/office/powerpoint/2010/main" val="329081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611560" y="1484784"/>
            <a:ext cx="2340260" cy="3600400"/>
          </a:xfrm>
          <a:prstGeom prst="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Redelivery &amp; DLQ</a:t>
            </a:r>
            <a:endParaRPr lang="ru-RU" dirty="0"/>
          </a:p>
        </p:txBody>
      </p:sp>
      <p:sp>
        <p:nvSpPr>
          <p:cNvPr id="4" name="Блок-схема: магнитный диск 3"/>
          <p:cNvSpPr/>
          <p:nvPr/>
        </p:nvSpPr>
        <p:spPr>
          <a:xfrm>
            <a:off x="1115616" y="2276872"/>
            <a:ext cx="1080120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 1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72000" y="2402596"/>
            <a:ext cx="1512168" cy="540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4" idx="4"/>
            <a:endCxn id="5" idx="1"/>
          </p:cNvCxnSpPr>
          <p:nvPr/>
        </p:nvCxnSpPr>
        <p:spPr>
          <a:xfrm>
            <a:off x="2195736" y="2672916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кругленная соединительная линия 9"/>
          <p:cNvCxnSpPr>
            <a:stCxn id="5" idx="3"/>
            <a:endCxn id="5" idx="2"/>
          </p:cNvCxnSpPr>
          <p:nvPr/>
        </p:nvCxnSpPr>
        <p:spPr>
          <a:xfrm flipH="1">
            <a:off x="53280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32241" y="2808076"/>
            <a:ext cx="151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Повторная доставка </a:t>
            </a:r>
          </a:p>
          <a:p>
            <a:r>
              <a:rPr lang="ru-RU" dirty="0" smtClean="0"/>
              <a:t>(</a:t>
            </a:r>
            <a:r>
              <a:rPr lang="en-US" dirty="0" smtClean="0"/>
              <a:t>X </a:t>
            </a:r>
            <a:r>
              <a:rPr lang="ru-RU" dirty="0" smtClean="0"/>
              <a:t>попыток)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347864" y="2276872"/>
            <a:ext cx="86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</a:t>
            </a:r>
            <a:r>
              <a:rPr lang="ru-RU" dirty="0" smtClean="0"/>
              <a:t>тение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11560" y="1484784"/>
            <a:ext cx="2340260" cy="648072"/>
          </a:xfrm>
          <a:prstGeom prst="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Брокер</a:t>
            </a:r>
          </a:p>
          <a:p>
            <a:pPr algn="ctr"/>
            <a:r>
              <a:rPr lang="en-US" dirty="0" err="1" smtClean="0"/>
              <a:t>ActiveMQ</a:t>
            </a:r>
            <a:endParaRPr lang="ru-RU" dirty="0"/>
          </a:p>
        </p:txBody>
      </p:sp>
      <p:sp>
        <p:nvSpPr>
          <p:cNvPr id="18" name="Блок-схема: магнитный диск 17"/>
          <p:cNvSpPr/>
          <p:nvPr/>
        </p:nvSpPr>
        <p:spPr>
          <a:xfrm>
            <a:off x="1148541" y="3731406"/>
            <a:ext cx="1080120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DLQ</a:t>
            </a:r>
            <a:endParaRPr lang="ru-RU" dirty="0"/>
          </a:p>
        </p:txBody>
      </p:sp>
      <p:cxnSp>
        <p:nvCxnSpPr>
          <p:cNvPr id="20" name="Прямая со стрелкой 19"/>
          <p:cNvCxnSpPr>
            <a:endCxn id="18" idx="4"/>
          </p:cNvCxnSpPr>
          <p:nvPr/>
        </p:nvCxnSpPr>
        <p:spPr>
          <a:xfrm flipH="1">
            <a:off x="2228661" y="3284984"/>
            <a:ext cx="3207435" cy="842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51851" y="3573016"/>
            <a:ext cx="157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перемещение</a:t>
            </a:r>
            <a:endParaRPr lang="ru-RU" dirty="0"/>
          </a:p>
        </p:txBody>
      </p:sp>
      <p:grpSp>
        <p:nvGrpSpPr>
          <p:cNvPr id="32" name="Группа 31"/>
          <p:cNvGrpSpPr/>
          <p:nvPr/>
        </p:nvGrpSpPr>
        <p:grpSpPr>
          <a:xfrm>
            <a:off x="4612614" y="4725144"/>
            <a:ext cx="558062" cy="1142836"/>
            <a:chOff x="4427984" y="3942348"/>
            <a:chExt cx="792088" cy="1718900"/>
          </a:xfrm>
        </p:grpSpPr>
        <p:cxnSp>
          <p:nvCxnSpPr>
            <p:cNvPr id="24" name="Прямая соединительная линия 23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283968" y="5877272"/>
            <a:ext cx="1307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Служба</a:t>
            </a:r>
          </a:p>
          <a:p>
            <a:pPr algn="ctr"/>
            <a:r>
              <a:rPr lang="ru-RU" dirty="0" smtClean="0"/>
              <a:t>поддержки</a:t>
            </a:r>
            <a:endParaRPr lang="ru-RU" dirty="0"/>
          </a:p>
        </p:txBody>
      </p:sp>
      <p:cxnSp>
        <p:nvCxnSpPr>
          <p:cNvPr id="39" name="Скругленная соединительная линия 38"/>
          <p:cNvCxnSpPr>
            <a:stCxn id="18" idx="3"/>
          </p:cNvCxnSpPr>
          <p:nvPr/>
        </p:nvCxnSpPr>
        <p:spPr>
          <a:xfrm rot="16200000" flipH="1">
            <a:off x="2669435" y="3542659"/>
            <a:ext cx="921730" cy="288339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71800" y="5278376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просмотр</a:t>
            </a:r>
            <a:endParaRPr lang="ru-RU" dirty="0"/>
          </a:p>
        </p:txBody>
      </p:sp>
      <p:cxnSp>
        <p:nvCxnSpPr>
          <p:cNvPr id="42" name="Скругленная соединительная линия 41"/>
          <p:cNvCxnSpPr>
            <a:endCxn id="4" idx="2"/>
          </p:cNvCxnSpPr>
          <p:nvPr/>
        </p:nvCxnSpPr>
        <p:spPr>
          <a:xfrm rot="16200000" flipV="1">
            <a:off x="8815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771800" y="6109243"/>
            <a:ext cx="146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исправление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766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Архитектуры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696" y="2848863"/>
            <a:ext cx="1440160" cy="147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296" y="2787295"/>
            <a:ext cx="72008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620" y="2998388"/>
            <a:ext cx="650556" cy="65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861" y="3759787"/>
            <a:ext cx="690040" cy="69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13631" y="1807623"/>
            <a:ext cx="25922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Монолитное приложение</a:t>
            </a:r>
            <a:endParaRPr lang="ru-R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538581" y="1807621"/>
            <a:ext cx="290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err="1" smtClean="0"/>
              <a:t>Микросервисное</a:t>
            </a:r>
            <a:r>
              <a:rPr lang="ru-RU" sz="2800" dirty="0" smtClean="0"/>
              <a:t> </a:t>
            </a:r>
          </a:p>
          <a:p>
            <a:pPr algn="ctr"/>
            <a:r>
              <a:rPr lang="ru-RU" sz="2800" dirty="0" smtClean="0"/>
              <a:t>приложение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3871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 и Против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556792"/>
            <a:ext cx="3816424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/>
              <a:t>+ Протокол</a:t>
            </a:r>
          </a:p>
          <a:p>
            <a:pPr>
              <a:lnSpc>
                <a:spcPct val="150000"/>
              </a:lnSpc>
            </a:pPr>
            <a:r>
              <a:rPr lang="ru-RU" sz="2800" dirty="0" smtClean="0"/>
              <a:t>+ Простота модуля</a:t>
            </a:r>
          </a:p>
          <a:p>
            <a:pPr>
              <a:lnSpc>
                <a:spcPct val="150000"/>
              </a:lnSpc>
            </a:pPr>
            <a:r>
              <a:rPr lang="ru-RU" sz="2800" dirty="0" smtClean="0"/>
              <a:t>+ Скорость разработки</a:t>
            </a:r>
          </a:p>
          <a:p>
            <a:pPr>
              <a:lnSpc>
                <a:spcPct val="150000"/>
              </a:lnSpc>
            </a:pPr>
            <a:r>
              <a:rPr lang="ru-RU" sz="2800" dirty="0" smtClean="0"/>
              <a:t>+ Независимость</a:t>
            </a:r>
          </a:p>
          <a:p>
            <a:pPr>
              <a:lnSpc>
                <a:spcPct val="150000"/>
              </a:lnSpc>
            </a:pPr>
            <a:r>
              <a:rPr lang="ru-RU" sz="2800" dirty="0"/>
              <a:t> </a:t>
            </a:r>
            <a:r>
              <a:rPr lang="ru-RU" sz="2800" dirty="0" smtClean="0"/>
              <a:t>      команд</a:t>
            </a:r>
          </a:p>
          <a:p>
            <a:pPr>
              <a:lnSpc>
                <a:spcPct val="150000"/>
              </a:lnSpc>
            </a:pPr>
            <a:r>
              <a:rPr lang="ru-RU" sz="2800" dirty="0" smtClean="0"/>
              <a:t>       технологий</a:t>
            </a:r>
          </a:p>
          <a:p>
            <a:pPr>
              <a:lnSpc>
                <a:spcPct val="150000"/>
              </a:lnSpc>
            </a:pPr>
            <a:endParaRPr lang="ru-R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427984" y="1556792"/>
            <a:ext cx="44644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/>
              <a:t>- Подверженность ошибкам</a:t>
            </a:r>
          </a:p>
          <a:p>
            <a:pPr>
              <a:lnSpc>
                <a:spcPct val="150000"/>
              </a:lnSpc>
            </a:pPr>
            <a:r>
              <a:rPr lang="ru-RU" sz="2800" dirty="0" smtClean="0"/>
              <a:t>- Практики </a:t>
            </a:r>
            <a:r>
              <a:rPr lang="en-US" sz="2800" dirty="0" err="1" smtClean="0"/>
              <a:t>DevOps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ru-RU" sz="2800" dirty="0" smtClean="0"/>
              <a:t>- Сложность 	разработки</a:t>
            </a:r>
          </a:p>
          <a:p>
            <a:pPr lvl="1">
              <a:lnSpc>
                <a:spcPct val="150000"/>
              </a:lnSpc>
            </a:pPr>
            <a:r>
              <a:rPr lang="ru-RU" sz="2800" dirty="0"/>
              <a:t>	</a:t>
            </a:r>
            <a:r>
              <a:rPr lang="ru-RU" sz="2800" dirty="0" smtClean="0"/>
              <a:t>системы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3820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55776" y="1844824"/>
            <a:ext cx="3960440" cy="3240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 smtClean="0"/>
              <a:t>ROA</a:t>
            </a:r>
            <a:endParaRPr lang="ru-RU" sz="40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196" y="260648"/>
            <a:ext cx="8229600" cy="1143000"/>
          </a:xfrm>
        </p:spPr>
        <p:txBody>
          <a:bodyPr/>
          <a:lstStyle/>
          <a:p>
            <a:r>
              <a:rPr lang="ru-RU" dirty="0" smtClean="0"/>
              <a:t>Монолит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87824" y="2127349"/>
            <a:ext cx="1503784" cy="67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Налоги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72000" y="2127348"/>
            <a:ext cx="1440160" cy="67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Emailing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71999" y="3755913"/>
            <a:ext cx="1440161" cy="66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Отчеты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987824" y="3768097"/>
            <a:ext cx="1503784" cy="65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Кредитки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571998" y="2891817"/>
            <a:ext cx="1440162" cy="77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Скидки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987824" y="2891817"/>
            <a:ext cx="1503784" cy="77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Справочники Издателей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206773" y="5847950"/>
            <a:ext cx="4669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u="sng" dirty="0" err="1" smtClean="0"/>
              <a:t>R</a:t>
            </a:r>
            <a:r>
              <a:rPr lang="en-US" sz="3200" b="1" dirty="0" err="1" smtClean="0"/>
              <a:t>ightslink</a:t>
            </a:r>
            <a:r>
              <a:rPr lang="en-US" sz="3200" b="1" dirty="0" smtClean="0"/>
              <a:t> for </a:t>
            </a:r>
            <a:r>
              <a:rPr lang="en-US" sz="3200" b="1" i="1" u="sng" dirty="0" smtClean="0"/>
              <a:t>O</a:t>
            </a:r>
            <a:r>
              <a:rPr lang="en-US" sz="3200" b="1" dirty="0" smtClean="0"/>
              <a:t>pen </a:t>
            </a:r>
            <a:r>
              <a:rPr lang="en-US" sz="3200" b="1" i="1" u="sng" dirty="0" smtClean="0"/>
              <a:t>A</a:t>
            </a:r>
            <a:r>
              <a:rPr lang="en-US" sz="3200" b="1" dirty="0" smtClean="0"/>
              <a:t>ccess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0680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727500" y="1241140"/>
            <a:ext cx="7732931" cy="45641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 smtClean="0"/>
              <a:t>copyright.com</a:t>
            </a:r>
            <a:endParaRPr lang="ru-RU" sz="40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СуперМонолит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932040" y="1336163"/>
            <a:ext cx="3312368" cy="14436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sz="4000" dirty="0" smtClean="0"/>
              <a:t>Приложение 1</a:t>
            </a:r>
            <a:endParaRPr lang="ru-RU" sz="40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27584" y="1345527"/>
            <a:ext cx="3960440" cy="3240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 smtClean="0"/>
              <a:t>ROA</a:t>
            </a:r>
            <a:endParaRPr lang="ru-RU" sz="40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259632" y="1628052"/>
            <a:ext cx="1503784" cy="67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Налоги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2843808" y="1628051"/>
            <a:ext cx="1440160" cy="67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Emailing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43807" y="3256616"/>
            <a:ext cx="1440161" cy="66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Отчеты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259632" y="3268800"/>
            <a:ext cx="1503784" cy="65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Кредитки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843806" y="2392520"/>
            <a:ext cx="1440162" cy="77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Скидки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259632" y="2392520"/>
            <a:ext cx="1503784" cy="77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Справочники Издателей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932040" y="3137483"/>
            <a:ext cx="3312368" cy="14436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sz="4000" dirty="0" smtClean="0"/>
              <a:t>Приложение </a:t>
            </a:r>
          </a:p>
          <a:p>
            <a:pPr algn="ctr"/>
            <a:r>
              <a:rPr lang="ru-RU" sz="4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671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Микросервисы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11867" y="1986945"/>
            <a:ext cx="108012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Налоги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99419" y="2329550"/>
            <a:ext cx="1152128" cy="66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Emailing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156176" y="3717032"/>
            <a:ext cx="10081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Отчеты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477485" y="3109587"/>
            <a:ext cx="1080120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423479" y="4715437"/>
            <a:ext cx="118813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Кредитки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508104" y="5057965"/>
            <a:ext cx="1008112" cy="62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Скидки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713899" y="1772816"/>
            <a:ext cx="15037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Справочники Издателей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8" idx="0"/>
            <a:endCxn id="11" idx="2"/>
          </p:cNvCxnSpPr>
          <p:nvPr/>
        </p:nvCxnSpPr>
        <p:spPr>
          <a:xfrm flipV="1">
            <a:off x="4017545" y="2492896"/>
            <a:ext cx="448246" cy="616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8" idx="3"/>
            <a:endCxn id="7" idx="1"/>
          </p:cNvCxnSpPr>
          <p:nvPr/>
        </p:nvCxnSpPr>
        <p:spPr>
          <a:xfrm>
            <a:off x="4557605" y="3469627"/>
            <a:ext cx="1598571" cy="571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8" idx="2"/>
            <a:endCxn id="9" idx="0"/>
          </p:cNvCxnSpPr>
          <p:nvPr/>
        </p:nvCxnSpPr>
        <p:spPr>
          <a:xfrm>
            <a:off x="4017545" y="3829667"/>
            <a:ext cx="0" cy="88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8" idx="0"/>
            <a:endCxn id="5" idx="1"/>
          </p:cNvCxnSpPr>
          <p:nvPr/>
        </p:nvCxnSpPr>
        <p:spPr>
          <a:xfrm flipV="1">
            <a:off x="4017545" y="2661970"/>
            <a:ext cx="2181874" cy="447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8" idx="0"/>
            <a:endCxn id="4" idx="3"/>
          </p:cNvCxnSpPr>
          <p:nvPr/>
        </p:nvCxnSpPr>
        <p:spPr>
          <a:xfrm flipH="1" flipV="1">
            <a:off x="2291987" y="2346985"/>
            <a:ext cx="1725558" cy="762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8" idx="2"/>
            <a:endCxn id="10" idx="0"/>
          </p:cNvCxnSpPr>
          <p:nvPr/>
        </p:nvCxnSpPr>
        <p:spPr>
          <a:xfrm>
            <a:off x="4017545" y="3829667"/>
            <a:ext cx="1994615" cy="1228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7" idx="2"/>
            <a:endCxn id="10" idx="0"/>
          </p:cNvCxnSpPr>
          <p:nvPr/>
        </p:nvCxnSpPr>
        <p:spPr>
          <a:xfrm flipH="1">
            <a:off x="6012160" y="4365104"/>
            <a:ext cx="648072" cy="6928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4" idx="3"/>
            <a:endCxn id="11" idx="1"/>
          </p:cNvCxnSpPr>
          <p:nvPr/>
        </p:nvCxnSpPr>
        <p:spPr>
          <a:xfrm flipV="1">
            <a:off x="2291987" y="2132856"/>
            <a:ext cx="1421912" cy="214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Блок-схема: магнитный диск 2"/>
          <p:cNvSpPr/>
          <p:nvPr/>
        </p:nvSpPr>
        <p:spPr>
          <a:xfrm>
            <a:off x="1211867" y="3080977"/>
            <a:ext cx="914400" cy="960091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PostgreSQL</a:t>
            </a:r>
            <a:endParaRPr lang="ru-RU" dirty="0"/>
          </a:p>
        </p:txBody>
      </p:sp>
      <p:sp>
        <p:nvSpPr>
          <p:cNvPr id="19" name="Блок-схема: магнитный диск 18"/>
          <p:cNvSpPr/>
          <p:nvPr/>
        </p:nvSpPr>
        <p:spPr>
          <a:xfrm>
            <a:off x="1211867" y="4231488"/>
            <a:ext cx="914400" cy="960091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stCxn id="8" idx="1"/>
            <a:endCxn id="3" idx="4"/>
          </p:cNvCxnSpPr>
          <p:nvPr/>
        </p:nvCxnSpPr>
        <p:spPr>
          <a:xfrm flipH="1">
            <a:off x="2126267" y="3469627"/>
            <a:ext cx="1351218" cy="91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8" idx="1"/>
            <a:endCxn id="19" idx="4"/>
          </p:cNvCxnSpPr>
          <p:nvPr/>
        </p:nvCxnSpPr>
        <p:spPr>
          <a:xfrm flipH="1">
            <a:off x="2126267" y="3469627"/>
            <a:ext cx="1351218" cy="12419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21176517">
            <a:off x="2684906" y="192450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 rot="21176517">
            <a:off x="4827289" y="2477303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 rot="1570002">
            <a:off x="3023224" y="2477303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 rot="1256069">
            <a:off x="5038854" y="3390271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 rot="1915235">
            <a:off x="5014146" y="4287585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361193" y="4087885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 rot="18861470">
            <a:off x="6356477" y="4530770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64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err="1"/>
              <a:t>Business</a:t>
            </a:r>
            <a:r>
              <a:rPr lang="ru-RU" u="sng" dirty="0"/>
              <a:t> </a:t>
            </a:r>
            <a:r>
              <a:rPr lang="ru-RU" u="sng" dirty="0" err="1"/>
              <a:t>Capabilities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u="sng" dirty="0" smtClean="0"/>
              <a:t>Организация </a:t>
            </a:r>
            <a:r>
              <a:rPr lang="ru-RU" u="sng" dirty="0"/>
              <a:t>вокруг </a:t>
            </a:r>
            <a:r>
              <a:rPr lang="ru-RU" u="sng" dirty="0" smtClean="0"/>
              <a:t>потребностей бизнеса</a:t>
            </a:r>
            <a:endParaRPr lang="en-US" u="sng" dirty="0" smtClean="0"/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ru-RU" dirty="0" smtClean="0"/>
              <a:t>Разные компоненты под разные нужды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ru-RU" dirty="0" smtClean="0"/>
              <a:t>отчеты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ru-RU" dirty="0" smtClean="0"/>
              <a:t>кредитки</a:t>
            </a:r>
          </a:p>
          <a:p>
            <a:pPr>
              <a:buFontTx/>
              <a:buChar char="-"/>
            </a:pPr>
            <a:r>
              <a:rPr lang="ru-RU" dirty="0" smtClean="0"/>
              <a:t>Отдельные команды</a:t>
            </a:r>
          </a:p>
          <a:p>
            <a:pPr lvl="1">
              <a:buFontTx/>
              <a:buChar char="-"/>
            </a:pPr>
            <a:r>
              <a:rPr lang="ru-RU" dirty="0" smtClean="0"/>
              <a:t>Поддержка на </a:t>
            </a:r>
            <a:r>
              <a:rPr lang="ru-RU" dirty="0" err="1" smtClean="0"/>
              <a:t>продакшене</a:t>
            </a:r>
            <a:endParaRPr lang="ru-RU" dirty="0" smtClean="0"/>
          </a:p>
          <a:p>
            <a:pPr lvl="2">
              <a:buFontTx/>
              <a:buChar char="-"/>
            </a:pPr>
            <a:r>
              <a:rPr lang="ru-RU" dirty="0" smtClean="0"/>
              <a:t>Создание вспомогательных утилит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82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Абстрагироваться от инфраструктуры</a:t>
            </a:r>
          </a:p>
          <a:p>
            <a:r>
              <a:rPr lang="ru-RU" dirty="0" smtClean="0"/>
              <a:t>Выровнять инфраструктуру окружений</a:t>
            </a:r>
            <a:endParaRPr lang="en-US" dirty="0"/>
          </a:p>
          <a:p>
            <a:pPr lvl="1"/>
            <a:r>
              <a:rPr lang="ru-RU" dirty="0" smtClean="0"/>
              <a:t>Отдельные окружения (</a:t>
            </a:r>
            <a:r>
              <a:rPr lang="en-US" dirty="0" smtClean="0"/>
              <a:t>DEV/QA/PS/PROD)</a:t>
            </a:r>
            <a:endParaRPr lang="ru-RU" dirty="0" smtClean="0"/>
          </a:p>
          <a:p>
            <a:r>
              <a:rPr lang="ru-RU" dirty="0" smtClean="0"/>
              <a:t>Автоматизация</a:t>
            </a:r>
            <a:endParaRPr lang="en-US" dirty="0" smtClean="0"/>
          </a:p>
          <a:p>
            <a:pPr lvl="1"/>
            <a:r>
              <a:rPr lang="en-US" dirty="0" smtClean="0"/>
              <a:t>Continuous Integration</a:t>
            </a:r>
          </a:p>
          <a:p>
            <a:pPr lvl="1"/>
            <a:r>
              <a:rPr lang="en-US" dirty="0" smtClean="0"/>
              <a:t>One-button Deployment</a:t>
            </a:r>
          </a:p>
          <a:p>
            <a:pPr lvl="1"/>
            <a:r>
              <a:rPr lang="en-US" dirty="0" smtClean="0"/>
              <a:t>Database Evolution</a:t>
            </a:r>
          </a:p>
          <a:p>
            <a:pPr lvl="1"/>
            <a:r>
              <a:rPr lang="en-US" dirty="0" smtClean="0"/>
              <a:t>Chef</a:t>
            </a:r>
          </a:p>
        </p:txBody>
      </p:sp>
    </p:spTree>
    <p:extLst>
      <p:ext uri="{BB962C8B-B14F-4D97-AF65-F5344CB8AC3E}">
        <p14:creationId xmlns:p14="http://schemas.microsoft.com/office/powerpoint/2010/main" val="122144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684</Words>
  <Application>Microsoft Office PowerPoint</Application>
  <PresentationFormat>Экран (4:3)</PresentationFormat>
  <Paragraphs>249</Paragraphs>
  <Slides>25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Презентация PowerPoint</vt:lpstr>
      <vt:lpstr>Agenda</vt:lpstr>
      <vt:lpstr>Тип Архитектуры</vt:lpstr>
      <vt:lpstr>За и Против</vt:lpstr>
      <vt:lpstr>Монолит</vt:lpstr>
      <vt:lpstr>СуперМонолит</vt:lpstr>
      <vt:lpstr>Микросервисы</vt:lpstr>
      <vt:lpstr>Business Capabilities</vt:lpstr>
      <vt:lpstr>Infrastructure</vt:lpstr>
      <vt:lpstr>Infrastructure Automation</vt:lpstr>
      <vt:lpstr>Дизайн микросервисов</vt:lpstr>
      <vt:lpstr>Decentralized Governance</vt:lpstr>
      <vt:lpstr>Дизайн микросервисов</vt:lpstr>
      <vt:lpstr>Decentralized Data</vt:lpstr>
      <vt:lpstr>Дизайн микросервисов</vt:lpstr>
      <vt:lpstr>Взаимодействие сервисов</vt:lpstr>
      <vt:lpstr>Дизайн микросервисов</vt:lpstr>
      <vt:lpstr>Design for failure</vt:lpstr>
      <vt:lpstr>Дизайн микросервисов</vt:lpstr>
      <vt:lpstr>Типы взаимодействия</vt:lpstr>
      <vt:lpstr>Синхронное</vt:lpstr>
      <vt:lpstr>Асинхронное</vt:lpstr>
      <vt:lpstr>Отказы (Failures)</vt:lpstr>
      <vt:lpstr>Отказы: Асинхронное</vt:lpstr>
      <vt:lpstr>Redelivery &amp; DLQ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kelt</dc:creator>
  <cp:lastModifiedBy>kelt</cp:lastModifiedBy>
  <cp:revision>64</cp:revision>
  <dcterms:created xsi:type="dcterms:W3CDTF">2015-09-29T19:34:19Z</dcterms:created>
  <dcterms:modified xsi:type="dcterms:W3CDTF">2015-10-18T19:05:55Z</dcterms:modified>
</cp:coreProperties>
</file>