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6.xml"/>
  <Override ContentType="application/vnd.openxmlformats-officedocument.presentationml.slide+xml" PartName="/ppt/slides/slide21.xml"/>
  <Override ContentType="application/vnd.openxmlformats-officedocument.presentationml.slide+xml" PartName="/ppt/slides/slide2.xml"/>
  <Override ContentType="application/vnd.openxmlformats-officedocument.presentationml.slide+xml" PartName="/ppt/slides/slide26.xml"/>
  <Override ContentType="application/vnd.openxmlformats-officedocument.presentationml.slide+xml" PartName="/ppt/slides/slide25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33.xml"/>
  <Override ContentType="application/vnd.openxmlformats-officedocument.presentationml.slide+xml" PartName="/ppt/slides/slide35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9.xml"/>
  <Override ContentType="application/vnd.openxmlformats-officedocument.presentationml.slide+xml" PartName="/ppt/slides/slide9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0.xml"/>
  <Override ContentType="application/vnd.openxmlformats-officedocument.presentationml.slide+xml" PartName="/ppt/slides/slide8.xml"/>
  <Override ContentType="application/vnd.openxmlformats-officedocument.presentationml.slide+xml" PartName="/ppt/slides/slide27.xml"/>
  <Override ContentType="application/vnd.openxmlformats-officedocument.presentationml.slide+xml" PartName="/ppt/slides/slide19.xml"/>
  <Override ContentType="application/vnd.openxmlformats-officedocument.presentationml.slide+xml" PartName="/ppt/slides/slide28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19" Type="http://schemas.openxmlformats.org/officeDocument/2006/relationships/slide" Target="slides/slide14.xml"/><Relationship Id="rId36" Type="http://schemas.openxmlformats.org/officeDocument/2006/relationships/slide" Target="slides/slide3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12" Type="http://schemas.openxmlformats.org/officeDocument/2006/relationships/slide" Target="slides/slide7.xml"/><Relationship Id="rId31" Type="http://schemas.openxmlformats.org/officeDocument/2006/relationships/slide" Target="slides/slide26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40" Type="http://schemas.openxmlformats.org/officeDocument/2006/relationships/slide" Target="slides/slide35.xml"/><Relationship Id="rId1" Type="http://schemas.openxmlformats.org/officeDocument/2006/relationships/theme" Target="theme/theme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Relationship Id="rId3" Type="http://schemas.openxmlformats.org/officeDocument/2006/relationships/image" Target="../media/image03.jpg"/><Relationship Id="rId5" Type="http://schemas.openxmlformats.org/officeDocument/2006/relationships/hyperlink" Target="http://stackoverflow.com/questions/1642028/what-is-the-name-of-the-operator" TargetMode="Externa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5.png"/><Relationship Id="rId6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3.jpg"/><Relationship Id="rId8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7.png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7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oovy-lang.org/" TargetMode="External"/><Relationship Id="rId3" Type="http://schemas.openxmlformats.org/officeDocument/2006/relationships/hyperlink" Target="http://www.groovy-lang.org/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Relationship Id="rId3" Type="http://schemas.openxmlformats.org/officeDocument/2006/relationships/image" Target="../media/image28.png"/><Relationship Id="rId6" Type="http://schemas.openxmlformats.org/officeDocument/2006/relationships/image" Target="../media/image22.png"/><Relationship Id="rId5" Type="http://schemas.openxmlformats.org/officeDocument/2006/relationships/image" Target="../media/image59.jpg"/><Relationship Id="rId7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25.png"/><Relationship Id="rId6" Type="http://schemas.openxmlformats.org/officeDocument/2006/relationships/image" Target="../media/image27.gif"/><Relationship Id="rId5" Type="http://schemas.openxmlformats.org/officeDocument/2006/relationships/image" Target="../media/image29.png"/><Relationship Id="rId8" Type="http://schemas.openxmlformats.org/officeDocument/2006/relationships/image" Target="../media/image30.png"/><Relationship Id="rId7" Type="http://schemas.openxmlformats.org/officeDocument/2006/relationships/hyperlink" Target="https://github.com/yermilov/groovy-dsl" TargetMode="Externa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36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" TargetMode="Externa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a.linkedin.com/pub/yaroslav-yermilov/58/682/506" TargetMode="External"/><Relationship Id="rId3" Type="http://schemas.openxmlformats.org/officeDocument/2006/relationships/image" Target="../media/image02.png"/><Relationship Id="rId9" Type="http://schemas.openxmlformats.org/officeDocument/2006/relationships/image" Target="../media/image41.png"/><Relationship Id="rId6" Type="http://schemas.openxmlformats.org/officeDocument/2006/relationships/hyperlink" Target="https://twitter.com/yermilov17" TargetMode="External"/><Relationship Id="rId5" Type="http://schemas.openxmlformats.org/officeDocument/2006/relationships/hyperlink" Target="https://www.facebook.com/yaroslav.yermilov" TargetMode="External"/><Relationship Id="rId8" Type="http://schemas.openxmlformats.org/officeDocument/2006/relationships/hyperlink" Target="http://megamozg.ru/post/7256/" TargetMode="External"/><Relationship Id="rId7" Type="http://schemas.openxmlformats.org/officeDocument/2006/relationships/image" Target="../media/image08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Relationship Id="rId3" Type="http://schemas.openxmlformats.org/officeDocument/2006/relationships/image" Target="../media/image31.png"/><Relationship Id="rId5" Type="http://schemas.openxmlformats.org/officeDocument/2006/relationships/hyperlink" Target="https://github.com/yermilov/groovy-dsl" TargetMode="External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32.png"/><Relationship Id="rId5" Type="http://schemas.openxmlformats.org/officeDocument/2006/relationships/hyperlink" Target="https://github.com/yermilov/groovy-dsl" TargetMode="External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33.png"/><Relationship Id="rId5" Type="http://schemas.openxmlformats.org/officeDocument/2006/relationships/hyperlink" Target="https://github.com/yermilov/groovy-dsl" TargetMode="External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37.png"/><Relationship Id="rId5" Type="http://schemas.openxmlformats.org/officeDocument/2006/relationships/hyperlink" Target="https://github.com/yermilov/groovy-dsl" TargetMode="External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38.png"/><Relationship Id="rId5" Type="http://schemas.openxmlformats.org/officeDocument/2006/relationships/hyperlink" Target="https://github.com/yermilov/groovy-dsl" TargetMode="External"/></Relationships>
</file>

<file path=ppt/slides/_rels/slide2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Relationship Id="rId3" Type="http://schemas.openxmlformats.org/officeDocument/2006/relationships/image" Target="../media/image39.png"/><Relationship Id="rId5" Type="http://schemas.openxmlformats.org/officeDocument/2006/relationships/hyperlink" Target="https://github.com/yermilov/groovy-dsl" TargetMode="External"/></Relationships>
</file>

<file path=ppt/slides/_rels/slide2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40.png"/><Relationship Id="rId5" Type="http://schemas.openxmlformats.org/officeDocument/2006/relationships/hyperlink" Target="https://github.com/yermilov/groovy-dsl" TargetMode="External"/></Relationships>
</file>

<file path=ppt/slides/_rels/slide2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42.png"/><Relationship Id="rId5" Type="http://schemas.openxmlformats.org/officeDocument/2006/relationships/hyperlink" Target="https://github.com/yermilov/groovy-dsl" TargetMode="External"/></Relationships>
</file>

<file path=ppt/slides/_rels/slide2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5" Type="http://schemas.openxmlformats.org/officeDocument/2006/relationships/hyperlink" Target="https://github.com/yermilov/groovy-dsl" TargetMode="External"/></Relationships>
</file>

<file path=ppt/slides/_rels/slide2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5" Type="http://schemas.openxmlformats.org/officeDocument/2006/relationships/hyperlink" Target="https://github.com/yermilov/groovy-dsl" TargetMode="Externa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0.jpg"/><Relationship Id="rId5" Type="http://schemas.openxmlformats.org/officeDocument/2006/relationships/hyperlink" Target="http://en.wikipedia.org/wiki/Domain-specific_language" TargetMode="External"/></Relationships>
</file>

<file path=ppt/slides/_rels/slide3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/tree/develop/examples/existing-dsls" TargetMode="Externa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/tree/develop/examples/existing-dsls" TargetMode="External"/><Relationship Id="rId3" Type="http://schemas.openxmlformats.org/officeDocument/2006/relationships/image" Target="../media/image50.png"/></Relationships>
</file>

<file path=ppt/slides/_rels/slide3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/tree/develop/examples/existing-dsls" TargetMode="External"/><Relationship Id="rId3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ermilov/groovy-dsl/tree/develop/examples/existing-dsls" TargetMode="External"/><Relationship Id="rId3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roovy-lang.org/dsls.html" TargetMode="External"/><Relationship Id="rId3" Type="http://schemas.openxmlformats.org/officeDocument/2006/relationships/image" Target="../media/image53.png"/><Relationship Id="rId6" Type="http://schemas.openxmlformats.org/officeDocument/2006/relationships/hyperlink" Target="http://www.groovy-lang.org/" TargetMode="External"/><Relationship Id="rId5" Type="http://schemas.openxmlformats.org/officeDocument/2006/relationships/image" Target="../media/image57.png"/><Relationship Id="rId7" Type="http://schemas.openxmlformats.org/officeDocument/2006/relationships/image" Target="../media/image58.jpg"/></Relationships>
</file>

<file path=ppt/slides/_rels/slide3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5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hyperlink" Target="https://github.com/yermilov/groovy-dsl/tree/develop/examples/dsl-or-not-a-dsl" TargetMode="External"/><Relationship Id="rId5" Type="http://schemas.openxmlformats.org/officeDocument/2006/relationships/image" Target="../media/image0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110300"/>
            <a:ext cx="7772400" cy="1632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Building domain-specific languages with Groovy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3609223"/>
            <a:ext cx="7772400" cy="113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Yaroslav Yermilov</a:t>
            </a:r>
          </a:p>
          <a:p>
            <a:pPr lvl="0" algn="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Senior Software Engineer, EPAM Systems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32" name="Shape 1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Shape 133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34" name="Shape 134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35" name="Shape 135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36" name="Shape 136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37" name="Shape 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87" y="2294950"/>
            <a:ext cx="8197826" cy="20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43" name="Shape 143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44" name="Shape 14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Shape 145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48" name="Shape 148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7425" y="1162050"/>
            <a:ext cx="28098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Shape 154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55" name="Shape 1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Shape 156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59" name="Shape 159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380650"/>
            <a:ext cx="57531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3725525" y="4581650"/>
            <a:ext cx="50994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http://stackoverflow.com/questions/1642028/what-is-the-name-of-the-operator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00" y="1078350"/>
            <a:ext cx="2689624" cy="366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78350"/>
            <a:ext cx="2779824" cy="356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Shape 168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69" name="Shape 16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Shape 170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71" name="Shape 171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72" name="Shape 172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https://github.com/yermilov/groovy-dsl/tree/develop/examples/dsl-or-not-a-dsl</a:t>
            </a:r>
          </a:p>
        </p:txBody>
      </p:sp>
      <p:sp>
        <p:nvSpPr>
          <p:cNvPr id="174" name="Shape 174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75" name="Shape 1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0975" y="2382862"/>
            <a:ext cx="3864389" cy="1988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Shape 176"/>
          <p:cNvGrpSpPr/>
          <p:nvPr/>
        </p:nvGrpSpPr>
        <p:grpSpPr>
          <a:xfrm>
            <a:off x="6353037" y="326350"/>
            <a:ext cx="2476500" cy="1847850"/>
            <a:chOff x="6353037" y="326350"/>
            <a:chExt cx="2476500" cy="1847850"/>
          </a:xfrm>
        </p:grpSpPr>
        <p:grpSp>
          <p:nvGrpSpPr>
            <p:cNvPr id="177" name="Shape 177"/>
            <p:cNvGrpSpPr/>
            <p:nvPr/>
          </p:nvGrpSpPr>
          <p:grpSpPr>
            <a:xfrm>
              <a:off x="6357787" y="326350"/>
              <a:ext cx="2466975" cy="1847850"/>
              <a:chOff x="6219812" y="1063375"/>
              <a:chExt cx="2466975" cy="1847850"/>
            </a:xfrm>
          </p:grpSpPr>
          <p:pic>
            <p:nvPicPr>
              <p:cNvPr id="178" name="Shape 17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219812" y="1063375"/>
                <a:ext cx="2466975" cy="18478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9" name="Shape 179"/>
              <p:cNvSpPr txBox="1"/>
              <p:nvPr/>
            </p:nvSpPr>
            <p:spPr>
              <a:xfrm>
                <a:off x="6509737" y="2192175"/>
                <a:ext cx="1958100" cy="2270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>
                    <a:solidFill>
                      <a:srgbClr val="FFFFFF"/>
                    </a:solidFill>
                  </a:rPr>
                  <a:t>DSL or not a DSL?</a:t>
                </a:r>
              </a:p>
            </p:txBody>
          </p:sp>
          <p:sp>
            <p:nvSpPr>
              <p:cNvPr id="180" name="Shape 180"/>
              <p:cNvSpPr txBox="1"/>
              <p:nvPr/>
            </p:nvSpPr>
            <p:spPr>
              <a:xfrm>
                <a:off x="6413850" y="2541500"/>
                <a:ext cx="843900" cy="1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DSL</a:t>
                </a:r>
              </a:p>
            </p:txBody>
          </p:sp>
          <p:sp>
            <p:nvSpPr>
              <p:cNvPr id="181" name="Shape 181"/>
              <p:cNvSpPr txBox="1"/>
              <p:nvPr/>
            </p:nvSpPr>
            <p:spPr>
              <a:xfrm>
                <a:off x="7658800" y="2764600"/>
                <a:ext cx="843900" cy="13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 rtl="0" algn="ctr">
                  <a:spcBef>
                    <a:spcPts val="0"/>
                  </a:spcBef>
                  <a:buNone/>
                </a:pPr>
                <a:r>
                  <a:rPr lang="en" sz="1000">
                    <a:solidFill>
                      <a:srgbClr val="FFFFFF"/>
                    </a:solidFill>
                  </a:rPr>
                  <a:t>NO</a:t>
                </a:r>
              </a:p>
            </p:txBody>
          </p:sp>
        </p:grpSp>
        <p:pic>
          <p:nvPicPr>
            <p:cNvPr id="182" name="Shape 18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53037" y="326350"/>
              <a:ext cx="2476500" cy="1047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to build DSL?</a:t>
            </a:r>
          </a:p>
        </p:txBody>
      </p:sp>
      <p:grpSp>
        <p:nvGrpSpPr>
          <p:cNvPr id="188" name="Shape 188"/>
          <p:cNvGrpSpPr/>
          <p:nvPr/>
        </p:nvGrpSpPr>
        <p:grpSpPr>
          <a:xfrm>
            <a:off x="457200" y="1064614"/>
            <a:ext cx="2686050" cy="4002587"/>
            <a:chOff x="3228975" y="1390525"/>
            <a:chExt cx="2686050" cy="3594600"/>
          </a:xfrm>
        </p:grpSpPr>
        <p:pic>
          <p:nvPicPr>
            <p:cNvPr id="189" name="Shape 189"/>
            <p:cNvPicPr preferRelativeResize="0"/>
            <p:nvPr/>
          </p:nvPicPr>
          <p:blipFill rotWithShape="1">
            <a:blip r:embed="rId3">
              <a:alphaModFix/>
            </a:blip>
            <a:srcRect b="0" l="0" r="0" t="16694"/>
            <a:stretch/>
          </p:blipFill>
          <p:spPr>
            <a:xfrm>
              <a:off x="3228975" y="1390525"/>
              <a:ext cx="2686050" cy="359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Shape 19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09325" y="1489325"/>
              <a:ext cx="1756025" cy="1559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Shape 191"/>
          <p:cNvPicPr preferRelativeResize="0"/>
          <p:nvPr/>
        </p:nvPicPr>
        <p:blipFill rotWithShape="1">
          <a:blip r:embed="rId5">
            <a:alphaModFix/>
          </a:blip>
          <a:srcRect b="0" l="0" r="0" t="2912"/>
          <a:stretch/>
        </p:blipFill>
        <p:spPr>
          <a:xfrm>
            <a:off x="3248025" y="1063375"/>
            <a:ext cx="2647950" cy="40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7975" y="1148500"/>
            <a:ext cx="1448025" cy="20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7">
            <a:alphaModFix/>
          </a:blip>
          <a:srcRect b="1864" l="0" r="0" t="10592"/>
          <a:stretch/>
        </p:blipFill>
        <p:spPr>
          <a:xfrm>
            <a:off x="6000750" y="1063400"/>
            <a:ext cx="2724150" cy="40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/>
        </p:nvSpPr>
        <p:spPr>
          <a:xfrm>
            <a:off x="457200" y="1200150"/>
            <a:ext cx="8229600" cy="11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222222"/>
                </a:solidFill>
              </a:rPr>
              <a:t>Groovy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is a </a:t>
            </a:r>
            <a:r>
              <a:rPr b="1" lang="en" sz="1100">
                <a:solidFill>
                  <a:srgbClr val="222222"/>
                </a:solidFill>
              </a:rPr>
              <a:t>powerful</a:t>
            </a:r>
            <a:r>
              <a:rPr lang="en" sz="1100">
                <a:solidFill>
                  <a:srgbClr val="222222"/>
                </a:solidFill>
              </a:rPr>
              <a:t>, </a:t>
            </a:r>
            <a:r>
              <a:rPr b="1" lang="en" sz="1100">
                <a:solidFill>
                  <a:srgbClr val="222222"/>
                </a:solidFill>
              </a:rPr>
              <a:t>optionally typed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and </a:t>
            </a:r>
            <a:r>
              <a:rPr b="1" lang="en" sz="1100">
                <a:solidFill>
                  <a:srgbClr val="222222"/>
                </a:solidFill>
              </a:rPr>
              <a:t>dynamic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language, with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b="1" lang="en" sz="1100">
                <a:solidFill>
                  <a:srgbClr val="222222"/>
                </a:solidFill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capabilities, for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the Java platform aimed at multiplying developers’ productivity thanks to a concise, </a:t>
            </a:r>
            <a:r>
              <a:rPr b="1" lang="en" sz="1100">
                <a:solidFill>
                  <a:srgbClr val="222222"/>
                </a:solidFill>
              </a:rPr>
              <a:t>familiar and easy to learn syntax</a:t>
            </a:r>
            <a:r>
              <a:rPr lang="en" sz="1100">
                <a:solidFill>
                  <a:srgbClr val="FFFFFF"/>
                </a:solidFill>
              </a:rPr>
              <a:t>.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It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capabilities, </a:t>
            </a:r>
            <a:r>
              <a:rPr b="1" lang="en" sz="1100">
                <a:solidFill>
                  <a:srgbClr val="222222"/>
                </a:solidFill>
              </a:rPr>
              <a:t>Domain-Specific Language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authoring, runtime and compile-time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b="1" lang="en" sz="1100">
                <a:solidFill>
                  <a:srgbClr val="222222"/>
                </a:solidFill>
              </a:rPr>
              <a:t>meta-programming</a:t>
            </a:r>
            <a:r>
              <a:rPr lang="en" sz="1100">
                <a:solidFill>
                  <a:srgbClr val="222222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and </a:t>
            </a:r>
            <a:r>
              <a:rPr b="1" lang="en" sz="1100">
                <a:solidFill>
                  <a:srgbClr val="222222"/>
                </a:solidFill>
              </a:rPr>
              <a:t>functional</a:t>
            </a:r>
            <a:br>
              <a:rPr b="1" lang="en" sz="1100">
                <a:solidFill>
                  <a:srgbClr val="FFFFFF"/>
                </a:solidFill>
              </a:rPr>
            </a:br>
            <a:r>
              <a:rPr lang="en" sz="1100">
                <a:solidFill>
                  <a:srgbClr val="FFFFFF"/>
                </a:solidFill>
              </a:rPr>
              <a:t>programming.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457200" y="1232150"/>
            <a:ext cx="8229600" cy="117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Groovy</a:t>
            </a:r>
            <a:r>
              <a:rPr lang="en" sz="11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a </a:t>
            </a:r>
            <a:r>
              <a:rPr b="1" lang="en" sz="11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powerful</a:t>
            </a:r>
            <a:r>
              <a:rPr lang="en" sz="11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lang="en" sz="11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optionally typed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1" lang="en" sz="11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dynamic</a:t>
            </a:r>
            <a:r>
              <a:rPr lang="en" sz="110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language, with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1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capabilities, for</a:t>
            </a:r>
            <a:b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Java platform aimed at multiplying developers’ productivity thanks to a concise,</a:t>
            </a:r>
            <a:r>
              <a:rPr lang="en" sz="11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1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familiar and easy to learn syntax</a:t>
            </a:r>
            <a:r>
              <a:rPr lang="en" sz="1100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It</a:t>
            </a:r>
            <a:b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capabilities, </a:t>
            </a:r>
            <a:r>
              <a:rPr b="1" lang="en" sz="11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Domain-Specific Language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authoring, runtime and compile-time</a:t>
            </a:r>
            <a:r>
              <a:rPr lang="en" sz="1100">
                <a:solidFill>
                  <a:srgbClr val="22222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meta-programming</a:t>
            </a:r>
            <a:r>
              <a:rPr lang="en" sz="1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b="1" lang="en" sz="1100">
                <a:solidFill>
                  <a:srgbClr val="99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functional</a:t>
            </a:r>
            <a:br>
              <a:rPr b="1"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1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programming.</a:t>
            </a:r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457200" y="1200150"/>
            <a:ext cx="8229600" cy="1316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100">
                <a:solidFill>
                  <a:srgbClr val="222222"/>
                </a:solidFill>
              </a:rPr>
              <a:t>Groovy</a:t>
            </a:r>
            <a:r>
              <a:rPr lang="en" sz="1100">
                <a:solidFill>
                  <a:srgbClr val="222222"/>
                </a:solidFill>
              </a:rPr>
              <a:t> is a </a:t>
            </a:r>
            <a:r>
              <a:rPr b="1" lang="en" sz="1100">
                <a:solidFill>
                  <a:srgbClr val="222222"/>
                </a:solidFill>
              </a:rPr>
              <a:t>powerful</a:t>
            </a:r>
            <a:r>
              <a:rPr lang="en" sz="1100">
                <a:solidFill>
                  <a:srgbClr val="222222"/>
                </a:solidFill>
              </a:rPr>
              <a:t>, </a:t>
            </a:r>
            <a:r>
              <a:rPr b="1" lang="en" sz="1100">
                <a:solidFill>
                  <a:srgbClr val="222222"/>
                </a:solidFill>
              </a:rPr>
              <a:t>optionally typed</a:t>
            </a:r>
            <a:r>
              <a:rPr lang="en" sz="1100">
                <a:solidFill>
                  <a:srgbClr val="222222"/>
                </a:solidFill>
              </a:rPr>
              <a:t> and </a:t>
            </a:r>
            <a:r>
              <a:rPr b="1" lang="en" sz="1100">
                <a:solidFill>
                  <a:srgbClr val="222222"/>
                </a:solidFill>
              </a:rPr>
              <a:t>dynamic</a:t>
            </a:r>
            <a:r>
              <a:rPr lang="en" sz="1100">
                <a:solidFill>
                  <a:srgbClr val="222222"/>
                </a:solidFill>
              </a:rPr>
              <a:t> language, with </a:t>
            </a:r>
            <a:r>
              <a:rPr b="1" lang="en" sz="1100">
                <a:solidFill>
                  <a:srgbClr val="222222"/>
                </a:solidFill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</a:rPr>
              <a:t> capabilities, for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666666"/>
                </a:solidFill>
              </a:rPr>
              <a:t>the Java platform aimed at multiplying developers’ productivity thanks to a concise, </a:t>
            </a:r>
            <a:r>
              <a:rPr b="1" lang="en" sz="1100">
                <a:solidFill>
                  <a:srgbClr val="666666"/>
                </a:solidFill>
              </a:rPr>
              <a:t>familiar and easy to learn syntax</a:t>
            </a:r>
            <a:r>
              <a:rPr lang="en" sz="1100">
                <a:solidFill>
                  <a:srgbClr val="666666"/>
                </a:solidFill>
              </a:rPr>
              <a:t>. It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B7B7B7"/>
                </a:solidFill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D9D9D9"/>
                </a:solidFill>
              </a:rPr>
              <a:t>capabilities, </a:t>
            </a:r>
            <a:r>
              <a:rPr b="1" lang="en" sz="1100">
                <a:solidFill>
                  <a:srgbClr val="D9D9D9"/>
                </a:solidFill>
              </a:rPr>
              <a:t>Domain-Specific Language</a:t>
            </a:r>
            <a:r>
              <a:rPr lang="en" sz="1100">
                <a:solidFill>
                  <a:srgbClr val="D9D9D9"/>
                </a:solidFill>
              </a:rPr>
              <a:t> authoring, runtime and compile-time </a:t>
            </a:r>
            <a:r>
              <a:rPr b="1" lang="en" sz="1100">
                <a:solidFill>
                  <a:srgbClr val="D9D9D9"/>
                </a:solidFill>
              </a:rPr>
              <a:t>meta-programming</a:t>
            </a:r>
            <a:r>
              <a:rPr lang="en" sz="1100">
                <a:solidFill>
                  <a:srgbClr val="D9D9D9"/>
                </a:solidFill>
              </a:rPr>
              <a:t> and </a:t>
            </a:r>
            <a:r>
              <a:rPr b="1" lang="en" sz="1100">
                <a:solidFill>
                  <a:srgbClr val="D9D9D9"/>
                </a:solidFill>
              </a:rPr>
              <a:t>functional</a:t>
            </a:r>
            <a:br>
              <a:rPr b="1"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F3F3F3"/>
                </a:solidFill>
              </a:rPr>
              <a:t>programming.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http://www.groovy-lang.org/</a:t>
            </a:r>
          </a:p>
        </p:txBody>
      </p:sp>
      <p:sp>
        <p:nvSpPr>
          <p:cNvPr id="201" name="Shape 201"/>
          <p:cNvSpPr txBox="1"/>
          <p:nvPr>
            <p:ph idx="2" type="body"/>
          </p:nvPr>
        </p:nvSpPr>
        <p:spPr>
          <a:xfrm>
            <a:off x="457200" y="1200150"/>
            <a:ext cx="8229600" cy="16158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100">
                <a:solidFill>
                  <a:srgbClr val="222222"/>
                </a:solidFill>
              </a:rPr>
              <a:t>Groovy</a:t>
            </a:r>
            <a:r>
              <a:rPr lang="en" sz="1100">
                <a:solidFill>
                  <a:srgbClr val="222222"/>
                </a:solidFill>
              </a:rPr>
              <a:t> is a </a:t>
            </a:r>
            <a:r>
              <a:rPr b="1" lang="en" sz="1100">
                <a:solidFill>
                  <a:srgbClr val="222222"/>
                </a:solidFill>
              </a:rPr>
              <a:t>powerful</a:t>
            </a:r>
            <a:r>
              <a:rPr lang="en" sz="1100">
                <a:solidFill>
                  <a:srgbClr val="222222"/>
                </a:solidFill>
              </a:rPr>
              <a:t>, </a:t>
            </a:r>
            <a:r>
              <a:rPr b="1" lang="en" sz="1100">
                <a:solidFill>
                  <a:srgbClr val="222222"/>
                </a:solidFill>
              </a:rPr>
              <a:t>optionally typed</a:t>
            </a:r>
            <a:r>
              <a:rPr lang="en" sz="1100">
                <a:solidFill>
                  <a:srgbClr val="222222"/>
                </a:solidFill>
              </a:rPr>
              <a:t> and </a:t>
            </a:r>
            <a:r>
              <a:rPr b="1" lang="en" sz="1100">
                <a:solidFill>
                  <a:srgbClr val="222222"/>
                </a:solidFill>
              </a:rPr>
              <a:t>dynamic</a:t>
            </a:r>
            <a:r>
              <a:rPr lang="en" sz="1100">
                <a:solidFill>
                  <a:srgbClr val="222222"/>
                </a:solidFill>
              </a:rPr>
              <a:t> language, with </a:t>
            </a:r>
            <a:r>
              <a:rPr b="1" lang="en" sz="1100">
                <a:solidFill>
                  <a:srgbClr val="222222"/>
                </a:solidFill>
              </a:rPr>
              <a:t>static-typing and static compilation</a:t>
            </a:r>
            <a:r>
              <a:rPr lang="en" sz="1100">
                <a:solidFill>
                  <a:srgbClr val="222222"/>
                </a:solidFill>
              </a:rPr>
              <a:t> capabilities, for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the Java platform aimed at multiplying developers’ productivity thanks to a concise, </a:t>
            </a:r>
            <a:r>
              <a:rPr b="1" lang="en" sz="1100">
                <a:solidFill>
                  <a:srgbClr val="222222"/>
                </a:solidFill>
              </a:rPr>
              <a:t>familiar and easy to learn syntax</a:t>
            </a:r>
            <a:r>
              <a:rPr lang="en" sz="1100">
                <a:solidFill>
                  <a:srgbClr val="222222"/>
                </a:solidFill>
              </a:rPr>
              <a:t>. It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integrates smoothly with any Java program, and immediately delivers to your application powerful features, including scripting</a:t>
            </a:r>
            <a:br>
              <a:rPr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capabilities, </a:t>
            </a:r>
            <a:r>
              <a:rPr b="1" lang="en" sz="1100">
                <a:solidFill>
                  <a:srgbClr val="222222"/>
                </a:solidFill>
              </a:rPr>
              <a:t>Domain-Specific Language</a:t>
            </a:r>
            <a:r>
              <a:rPr lang="en" sz="1100">
                <a:solidFill>
                  <a:srgbClr val="222222"/>
                </a:solidFill>
              </a:rPr>
              <a:t> authoring, runtime and compile-time </a:t>
            </a:r>
            <a:r>
              <a:rPr b="1" lang="en" sz="1100">
                <a:solidFill>
                  <a:srgbClr val="222222"/>
                </a:solidFill>
              </a:rPr>
              <a:t>meta-programming</a:t>
            </a:r>
            <a:r>
              <a:rPr lang="en" sz="1100">
                <a:solidFill>
                  <a:srgbClr val="222222"/>
                </a:solidFill>
              </a:rPr>
              <a:t> and </a:t>
            </a:r>
            <a:r>
              <a:rPr b="1" lang="en" sz="1100">
                <a:solidFill>
                  <a:srgbClr val="222222"/>
                </a:solidFill>
              </a:rPr>
              <a:t>functional</a:t>
            </a:r>
            <a:br>
              <a:rPr b="1" lang="en" sz="1100">
                <a:solidFill>
                  <a:srgbClr val="222222"/>
                </a:solidFill>
              </a:rPr>
            </a:br>
            <a:r>
              <a:rPr lang="en" sz="1100">
                <a:solidFill>
                  <a:srgbClr val="222222"/>
                </a:solidFill>
              </a:rPr>
              <a:t>programming.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http://www.groovy-lang.org/</a:t>
            </a:r>
          </a:p>
        </p:txBody>
      </p:sp>
      <p:sp>
        <p:nvSpPr>
          <p:cNvPr id="202" name="Shape 2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Groovy?</a:t>
            </a:r>
          </a:p>
        </p:txBody>
      </p:sp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64025"/>
            <a:ext cx="1050725" cy="187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0300" y="1898100"/>
            <a:ext cx="755328" cy="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425" y="227774"/>
            <a:ext cx="3305911" cy="46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2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Groovy</a:t>
            </a:r>
          </a:p>
        </p:txBody>
      </p:sp>
      <p:pic>
        <p:nvPicPr>
          <p:cNvPr id="211" name="Shape 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745750"/>
            <a:ext cx="2300874" cy="230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874" y="1745749"/>
            <a:ext cx="3402902" cy="230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Shape 2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600" y="1282775"/>
            <a:ext cx="2324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7">
            <a:alphaModFix/>
          </a:blip>
          <a:srcRect b="0" l="0" r="25261" t="0"/>
          <a:stretch/>
        </p:blipFill>
        <p:spPr>
          <a:xfrm>
            <a:off x="5104875" y="1222600"/>
            <a:ext cx="3402899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24" y="1819774"/>
            <a:ext cx="3543798" cy="17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312" y="849800"/>
            <a:ext cx="2689624" cy="366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8225" y="1819775"/>
            <a:ext cx="3543799" cy="172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Shape 2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869" y="547669"/>
            <a:ext cx="2479775" cy="19739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055550" y="457962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https://github.com/yermilov/groovy-dsl</a:t>
            </a:r>
          </a:p>
        </p:txBody>
      </p:sp>
      <p:pic>
        <p:nvPicPr>
          <p:cNvPr id="224" name="Shape 2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950" y="464988"/>
            <a:ext cx="4960350" cy="411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375" y="183800"/>
            <a:ext cx="3412374" cy="341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2427312" y="3531550"/>
            <a:ext cx="44145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Notes: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concentrate more on possibilities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concentrate less on technical details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something is unclear - ask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want to discuss - you are welcome after the talk</a:t>
            </a:r>
          </a:p>
          <a:p>
            <a:pPr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000" y="2015562"/>
            <a:ext cx="2609975" cy="111237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About me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063375"/>
            <a:ext cx="3268200" cy="75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Yaroslav Yermilov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Senior Software Engineer, student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25" y="1266375"/>
            <a:ext cx="12192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Shape 39"/>
          <p:cNvSpPr txBox="1"/>
          <p:nvPr>
            <p:ph idx="2" type="body"/>
          </p:nvPr>
        </p:nvSpPr>
        <p:spPr>
          <a:xfrm>
            <a:off x="5663875" y="1063375"/>
            <a:ext cx="3022799" cy="75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https://ua.linkedin.com/pub/yaroslav-yermilov/58/682/506</a:t>
            </a:r>
          </a:p>
          <a:p>
            <a:pPr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https://www.facebook.com/yaroslav.yermilov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800" u="sng">
                <a:solidFill>
                  <a:schemeClr val="hlink"/>
                </a:solidFill>
                <a:hlinkClick r:id="rId6"/>
              </a:rPr>
              <a:t>https://twitter.com/yermilov17</a:t>
            </a:r>
          </a:p>
        </p:txBody>
      </p:sp>
      <p:grpSp>
        <p:nvGrpSpPr>
          <p:cNvPr id="40" name="Shape 40"/>
          <p:cNvGrpSpPr/>
          <p:nvPr/>
        </p:nvGrpSpPr>
        <p:grpSpPr>
          <a:xfrm>
            <a:off x="474075" y="2799162"/>
            <a:ext cx="8195849" cy="1899887"/>
            <a:chOff x="474075" y="2799162"/>
            <a:chExt cx="8195849" cy="1899887"/>
          </a:xfrm>
        </p:grpSpPr>
        <p:pic>
          <p:nvPicPr>
            <p:cNvPr id="41" name="Shape 41"/>
            <p:cNvPicPr preferRelativeResize="0"/>
            <p:nvPr/>
          </p:nvPicPr>
          <p:blipFill rotWithShape="1">
            <a:blip r:embed="rId7">
              <a:alphaModFix/>
            </a:blip>
            <a:srcRect b="31206" l="0" r="0" t="43314"/>
            <a:stretch/>
          </p:blipFill>
          <p:spPr>
            <a:xfrm>
              <a:off x="474075" y="2799162"/>
              <a:ext cx="8195849" cy="1655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Shape 42"/>
            <p:cNvSpPr txBox="1"/>
            <p:nvPr/>
          </p:nvSpPr>
          <p:spPr>
            <a:xfrm>
              <a:off x="3072000" y="4454550"/>
              <a:ext cx="30000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u="sng">
                  <a:solidFill>
                    <a:schemeClr val="hlink"/>
                  </a:solidFill>
                  <a:hlinkClick r:id="rId8"/>
                </a:rPr>
                <a:t>http://megamozg.ru/post/7256/</a:t>
              </a:r>
            </a:p>
          </p:txBody>
        </p:sp>
      </p:grpSp>
      <p:sp>
        <p:nvSpPr>
          <p:cNvPr id="43" name="Shape 43"/>
          <p:cNvSpPr txBox="1"/>
          <p:nvPr>
            <p:ph idx="3" type="body"/>
          </p:nvPr>
        </p:nvSpPr>
        <p:spPr>
          <a:xfrm>
            <a:off x="457200" y="1898000"/>
            <a:ext cx="8144399" cy="756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fond of Java, complete code, big data, data science, Groovy</a:t>
            </a:r>
          </a:p>
        </p:txBody>
      </p:sp>
      <p:pic>
        <p:nvPicPr>
          <p:cNvPr id="44" name="Shape 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01875" y="1099687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50" y="1935625"/>
            <a:ext cx="6052824" cy="12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0675" y="1966900"/>
            <a:ext cx="147637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87" y="1832750"/>
            <a:ext cx="5911999" cy="14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675" y="1985962"/>
            <a:ext cx="14954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737" y="1799258"/>
            <a:ext cx="3917149" cy="154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8837" y="1985962"/>
            <a:ext cx="14954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Shape 257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862" y="1858700"/>
            <a:ext cx="4030300" cy="14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3700" y="1985950"/>
            <a:ext cx="1495425" cy="11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Shape 2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937" y="1260075"/>
            <a:ext cx="3951225" cy="262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8475" y="1981200"/>
            <a:ext cx="15525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Shape 271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Shape 2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00" y="1594512"/>
            <a:ext cx="5944850" cy="19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312" y="1981200"/>
            <a:ext cx="15525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62" y="1918900"/>
            <a:ext cx="5522950" cy="130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7900" y="1995487"/>
            <a:ext cx="15335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437" y="1734962"/>
            <a:ext cx="4673925" cy="167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9037" y="1995487"/>
            <a:ext cx="15335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Shape 292"/>
          <p:cNvSpPr txBox="1"/>
          <p:nvPr/>
        </p:nvSpPr>
        <p:spPr>
          <a:xfrm>
            <a:off x="2909850" y="423387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298" name="Shape 2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00" y="1063375"/>
            <a:ext cx="32385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Shape 2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63375"/>
            <a:ext cx="4899047" cy="36991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3055550" y="4579625"/>
            <a:ext cx="3324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063375"/>
            <a:ext cx="38100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Shape 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063375"/>
            <a:ext cx="4753175" cy="39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6273875" y="4538875"/>
            <a:ext cx="25941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https://github.com/yermilov/groovy-dsl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DSL?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00" y="1443750"/>
            <a:ext cx="323850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0" y="3781587"/>
            <a:ext cx="152400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" type="body"/>
          </p:nvPr>
        </p:nvSpPr>
        <p:spPr>
          <a:xfrm>
            <a:off x="381000" y="1200150"/>
            <a:ext cx="5551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 domain-specific language (DSL)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434343"/>
                </a:solidFill>
              </a:rPr>
              <a:t>is a computer language specialized to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666666"/>
                </a:solidFill>
              </a:rPr>
              <a:t>a particular application domain. This</a:t>
            </a:r>
            <a:r>
              <a:rPr lang="en" sz="2400">
                <a:solidFill>
                  <a:srgbClr val="434343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999999"/>
                </a:solidFill>
              </a:rPr>
              <a:t>is in contrast to a general-purpose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B7B7B7"/>
                </a:solidFill>
              </a:rPr>
              <a:t>language (GPL), which is broadly</a:t>
            </a:r>
            <a:r>
              <a:rPr lang="en" sz="2400">
                <a:solidFill>
                  <a:srgbClr val="999999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" sz="2400">
                <a:solidFill>
                  <a:srgbClr val="CCCCCC"/>
                </a:solidFill>
              </a:rPr>
              <a:t>applicable across domains, and </a:t>
            </a: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rgbClr val="EFEFEF"/>
                </a:solidFill>
              </a:rPr>
              <a:t>lacks specialized features for a </a:t>
            </a:r>
            <a:r>
              <a:rPr lang="en" sz="2400">
                <a:solidFill>
                  <a:srgbClr val="F3F3F3"/>
                </a:solidFill>
              </a:rPr>
              <a:t>particular domain.</a:t>
            </a:r>
          </a:p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381000" y="1200150"/>
            <a:ext cx="5551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 domain-specific language (DSL)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is a computer language specialized to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 particular application domain. This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is in contrast to a general-purpose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language (GPL), which is broadly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applicable across domains, and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lacks specialized features for a particular domain.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5610300" y="4682250"/>
            <a:ext cx="32384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http://en.wikipedia.org/wiki/Domain-specific_language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314" name="Shape 3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400" y="1404600"/>
            <a:ext cx="5839199" cy="317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Shape 315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https://github.com/yermilov/groovy-dsl/tree/develop/examples/existing-dsls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7762" y="1245528"/>
            <a:ext cx="6228474" cy="32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https://github.com/yermilov/groovy-dsl/tree/develop/examples/existing-dsls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750" y="936400"/>
            <a:ext cx="3210200" cy="427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>
            <p:ph idx="1" type="body"/>
          </p:nvPr>
        </p:nvSpPr>
        <p:spPr>
          <a:xfrm>
            <a:off x="4608425" y="4597225"/>
            <a:ext cx="40785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https://github.com/yermilov/groovy-dsl/tree/develop/examples/existing-dsls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Groovy existing DSLs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450" y="1103375"/>
            <a:ext cx="4771096" cy="39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>
            <p:ph idx="1" type="body"/>
          </p:nvPr>
        </p:nvSpPr>
        <p:spPr>
          <a:xfrm>
            <a:off x="4608300" y="4523650"/>
            <a:ext cx="40785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https://github.com/yermilov/groovy-dsl/tree/develop/examples/existing-dsls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Looking further</a:t>
            </a:r>
          </a:p>
        </p:txBody>
      </p:sp>
      <p:grpSp>
        <p:nvGrpSpPr>
          <p:cNvPr id="342" name="Shape 342"/>
          <p:cNvGrpSpPr/>
          <p:nvPr/>
        </p:nvGrpSpPr>
        <p:grpSpPr>
          <a:xfrm>
            <a:off x="5553875" y="2334849"/>
            <a:ext cx="3395400" cy="2634175"/>
            <a:chOff x="2874300" y="2348199"/>
            <a:chExt cx="3395400" cy="2634175"/>
          </a:xfrm>
        </p:grpSpPr>
        <p:pic>
          <p:nvPicPr>
            <p:cNvPr id="343" name="Shape 3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53000" y="2348199"/>
              <a:ext cx="3237998" cy="2410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Shape 344"/>
            <p:cNvSpPr txBox="1"/>
            <p:nvPr/>
          </p:nvSpPr>
          <p:spPr>
            <a:xfrm>
              <a:off x="2874300" y="4758875"/>
              <a:ext cx="3395400" cy="22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u="sng">
                  <a:solidFill>
                    <a:schemeClr val="hlink"/>
                  </a:solidFill>
                  <a:hlinkClick r:id="rId4"/>
                </a:rPr>
                <a:t>http://www.groovy-lang.org/dsls.html</a:t>
              </a:r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457200" y="1063366"/>
            <a:ext cx="3395524" cy="1792629"/>
            <a:chOff x="563874" y="1063372"/>
            <a:chExt cx="4705550" cy="2683577"/>
          </a:xfrm>
        </p:grpSpPr>
        <p:pic>
          <p:nvPicPr>
            <p:cNvPr id="346" name="Shape 3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3874" y="1063372"/>
              <a:ext cx="4705550" cy="2349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Shape 347"/>
            <p:cNvSpPr txBox="1"/>
            <p:nvPr/>
          </p:nvSpPr>
          <p:spPr>
            <a:xfrm>
              <a:off x="563875" y="3412450"/>
              <a:ext cx="4705500" cy="334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u="sng">
                  <a:solidFill>
                    <a:schemeClr val="hlink"/>
                  </a:solidFill>
                  <a:hlinkClick r:id="rId6"/>
                </a:rPr>
                <a:t>http://www.groovy-lang.org/</a:t>
              </a:r>
            </a:p>
          </p:txBody>
        </p:sp>
      </p:grpSp>
      <p:pic>
        <p:nvPicPr>
          <p:cNvPr id="348" name="Shape 3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2100" y="1464700"/>
            <a:ext cx="2179800" cy="282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Shape 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675"/>
            <a:ext cx="9144000" cy="519284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Shape 35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Thanks!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60" name="Shape 60"/>
          <p:cNvGrpSpPr/>
          <p:nvPr/>
        </p:nvGrpSpPr>
        <p:grpSpPr>
          <a:xfrm>
            <a:off x="2736562" y="1090212"/>
            <a:ext cx="3671352" cy="2963027"/>
            <a:chOff x="6219812" y="1063375"/>
            <a:chExt cx="2466975" cy="1847850"/>
          </a:xfrm>
        </p:grpSpPr>
        <p:pic>
          <p:nvPicPr>
            <p:cNvPr id="61" name="Shape 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Shape 62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63" name="Shape 63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65" name="Shape 65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71" name="Shape 71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72" name="Shape 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Shape 73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75" name="Shape 75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110150"/>
            <a:ext cx="5573800" cy="348707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83" name="Shape 83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84" name="Shape 8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Shape 85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86" name="Shape 86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89" name="Shape 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514875"/>
            <a:ext cx="7924800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95" name="Shape 95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96" name="Shape 9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Shape 97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00" name="Shape 100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300" y="2578700"/>
            <a:ext cx="50101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07" name="Shape 107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08" name="Shape 10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Shape 109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12" name="Shape 112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9075" y="2209800"/>
            <a:ext cx="381000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457200" y="4597225"/>
            <a:ext cx="8229600" cy="3284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https://github.com/yermilov/groovy-dsl/tree/develop/examples/dsl-or-not-a-dsl</a:t>
            </a:r>
          </a:p>
        </p:txBody>
      </p:sp>
      <p:grpSp>
        <p:nvGrpSpPr>
          <p:cNvPr id="119" name="Shape 119"/>
          <p:cNvGrpSpPr/>
          <p:nvPr/>
        </p:nvGrpSpPr>
        <p:grpSpPr>
          <a:xfrm>
            <a:off x="6357787" y="326350"/>
            <a:ext cx="2466975" cy="1847850"/>
            <a:chOff x="6219812" y="1063375"/>
            <a:chExt cx="2466975" cy="1847850"/>
          </a:xfrm>
        </p:grpSpPr>
        <p:pic>
          <p:nvPicPr>
            <p:cNvPr id="120" name="Shape 1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9812" y="1063375"/>
              <a:ext cx="2466975" cy="184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6509737" y="2192175"/>
              <a:ext cx="1958100" cy="2270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>
                  <a:solidFill>
                    <a:srgbClr val="FFFFFF"/>
                  </a:solidFill>
                </a:rPr>
                <a:t>DSL or not a DSL?</a:t>
              </a: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6413850" y="25415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DSL</a:t>
              </a: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7658800" y="2764600"/>
              <a:ext cx="843900" cy="1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" sz="1000">
                  <a:solidFill>
                    <a:srgbClr val="FFFFFF"/>
                  </a:solidFill>
                </a:rPr>
                <a:t>NO</a:t>
              </a:r>
            </a:p>
          </p:txBody>
        </p:sp>
      </p:grpSp>
      <p:sp>
        <p:nvSpPr>
          <p:cNvPr id="124" name="Shape 124"/>
          <p:cNvSpPr txBox="1"/>
          <p:nvPr>
            <p:ph type="title"/>
          </p:nvPr>
        </p:nvSpPr>
        <p:spPr>
          <a:xfrm>
            <a:off x="457200" y="1847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Quiz!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00" y="2387150"/>
            <a:ext cx="88963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