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Relationship Id="rId3" Type="http://schemas.openxmlformats.org/officeDocument/2006/relationships/hyperlink" Target="https://github.com/yermilov/groovy-dsl/tree/develop/examples/dsl-or-not-a-dsl" TargetMode="External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Relationship Id="rId3" Type="http://schemas.openxmlformats.org/officeDocument/2006/relationships/hyperlink" Target="https://github.com/yermilov/groovy-dsl/tree/develop/examples/dsl-or-not-a-dsl" TargetMode="External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Relationship Id="rId3" Type="http://schemas.openxmlformats.org/officeDocument/2006/relationships/image" Target="../media/image11.jpg"/><Relationship Id="rId5" Type="http://schemas.openxmlformats.org/officeDocument/2006/relationships/hyperlink" Target="http://stackoverflow.com/questions/1642028/what-is-the-name-of-the-operator" TargetMode="Externa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/tree/develop/examples/dsl-or-not-a-dsl" TargetMode="External"/><Relationship Id="rId3" Type="http://schemas.openxmlformats.org/officeDocument/2006/relationships/image" Target="../media/image11.jpg"/><Relationship Id="rId6" Type="http://schemas.openxmlformats.org/officeDocument/2006/relationships/image" Target="../media/image32.png"/><Relationship Id="rId5" Type="http://schemas.openxmlformats.org/officeDocument/2006/relationships/image" Target="../media/image14.png"/><Relationship Id="rId7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2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7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roovy-lang.org/" TargetMode="External"/><Relationship Id="rId3" Type="http://schemas.openxmlformats.org/officeDocument/2006/relationships/image" Target="../media/image18.png"/><Relationship Id="rId6" Type="http://schemas.openxmlformats.org/officeDocument/2006/relationships/image" Target="../media/image25.png"/><Relationship Id="rId5" Type="http://schemas.openxmlformats.org/officeDocument/2006/relationships/hyperlink" Target="http://www.groovy-lang.org/" TargetMode="Externa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Relationship Id="rId3" Type="http://schemas.openxmlformats.org/officeDocument/2006/relationships/image" Target="../media/image19.png"/><Relationship Id="rId6" Type="http://schemas.openxmlformats.org/officeDocument/2006/relationships/image" Target="../media/image22.png"/><Relationship Id="rId5" Type="http://schemas.openxmlformats.org/officeDocument/2006/relationships/image" Target="../media/image57.jpg"/><Relationship Id="rId7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41.png"/><Relationship Id="rId6" Type="http://schemas.openxmlformats.org/officeDocument/2006/relationships/hyperlink" Target="https://github.com/yermilov/groovy-dsl" TargetMode="External"/><Relationship Id="rId5" Type="http://schemas.openxmlformats.org/officeDocument/2006/relationships/image" Target="../media/image24.gif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7.jp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" TargetMode="Externa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a.linkedin.com/pub/yaroslav-yermilov/58/682/506" TargetMode="External"/><Relationship Id="rId3" Type="http://schemas.openxmlformats.org/officeDocument/2006/relationships/image" Target="../media/image00.png"/><Relationship Id="rId9" Type="http://schemas.openxmlformats.org/officeDocument/2006/relationships/image" Target="../media/image01.png"/><Relationship Id="rId6" Type="http://schemas.openxmlformats.org/officeDocument/2006/relationships/hyperlink" Target="https://twitter.com/yermilov17" TargetMode="External"/><Relationship Id="rId5" Type="http://schemas.openxmlformats.org/officeDocument/2006/relationships/hyperlink" Target="https://www.facebook.com/yaroslav.yermilov" TargetMode="External"/><Relationship Id="rId8" Type="http://schemas.openxmlformats.org/officeDocument/2006/relationships/hyperlink" Target="http://megamozg.ru/post/7256/" TargetMode="External"/><Relationship Id="rId7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" TargetMode="External"/><Relationship Id="rId3" Type="http://schemas.openxmlformats.org/officeDocument/2006/relationships/image" Target="../media/image29.png"/><Relationship Id="rId5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" TargetMode="External"/><Relationship Id="rId3" Type="http://schemas.openxmlformats.org/officeDocument/2006/relationships/image" Target="../media/image28.png"/><Relationship Id="rId5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" TargetMode="External"/><Relationship Id="rId3" Type="http://schemas.openxmlformats.org/officeDocument/2006/relationships/image" Target="../media/image28.png"/><Relationship Id="rId5" Type="http://schemas.openxmlformats.org/officeDocument/2006/relationships/image" Target="../media/image54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" TargetMode="External"/><Relationship Id="rId3" Type="http://schemas.openxmlformats.org/officeDocument/2006/relationships/image" Target="../media/image28.png"/><Relationship Id="rId5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" TargetMode="External"/><Relationship Id="rId3" Type="http://schemas.openxmlformats.org/officeDocument/2006/relationships/image" Target="../media/image31.png"/><Relationship Id="rId5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" TargetMode="External"/><Relationship Id="rId3" Type="http://schemas.openxmlformats.org/officeDocument/2006/relationships/image" Target="../media/image31.png"/><Relationship Id="rId5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" TargetMode="External"/><Relationship Id="rId3" Type="http://schemas.openxmlformats.org/officeDocument/2006/relationships/image" Target="../media/image36.png"/><Relationship Id="rId5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" TargetMode="External"/><Relationship Id="rId3" Type="http://schemas.openxmlformats.org/officeDocument/2006/relationships/image" Target="../media/image36.png"/><Relationship Id="rId5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" TargetMode="External"/><Relationship Id="rId3" Type="http://schemas.openxmlformats.org/officeDocument/2006/relationships/image" Target="../media/image39.png"/><Relationship Id="rId5" Type="http://schemas.openxmlformats.org/officeDocument/2006/relationships/image" Target="../media/image56.pn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" TargetMode="External"/><Relationship Id="rId3" Type="http://schemas.openxmlformats.org/officeDocument/2006/relationships/image" Target="../media/image40.png"/><Relationship Id="rId5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jpg"/><Relationship Id="rId5" Type="http://schemas.openxmlformats.org/officeDocument/2006/relationships/hyperlink" Target="http://en.wikipedia.org/wiki/Domain-specific_language" TargetMode="Externa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3" Type="http://schemas.openxmlformats.org/officeDocument/2006/relationships/hyperlink" Target="https://github.com/yermilov/groovy-dsl/tree/develop/examples/existing-dsls" TargetMode="Externa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hyperlink" Target="https://github.com/yermilov/groovy-dsl/tree/develop/examples/existing-dsls" TargetMode="Externa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/tree/develop/examples/existing-dsls" TargetMode="External"/><Relationship Id="rId3" Type="http://schemas.openxmlformats.org/officeDocument/2006/relationships/image" Target="../media/image53.png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/tree/develop/examples/existing-dsls" TargetMode="External"/><Relationship Id="rId3" Type="http://schemas.openxmlformats.org/officeDocument/2006/relationships/image" Target="../media/image55.png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roovy-lang.org/dsls.html" TargetMode="External"/><Relationship Id="rId3" Type="http://schemas.openxmlformats.org/officeDocument/2006/relationships/image" Target="../media/image47.png"/><Relationship Id="rId6" Type="http://schemas.openxmlformats.org/officeDocument/2006/relationships/hyperlink" Target="http://www.groovy-lang.org/" TargetMode="External"/><Relationship Id="rId5" Type="http://schemas.openxmlformats.org/officeDocument/2006/relationships/image" Target="../media/image48.png"/><Relationship Id="rId7" Type="http://schemas.openxmlformats.org/officeDocument/2006/relationships/image" Target="../media/image51.jpg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Relationship Id="rId3" Type="http://schemas.openxmlformats.org/officeDocument/2006/relationships/hyperlink" Target="https://github.com/yermilov/groovy-dsl/tree/develop/examples/dsl-or-not-a-dsl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Relationship Id="rId3" Type="http://schemas.openxmlformats.org/officeDocument/2006/relationships/hyperlink" Target="https://github.com/yermilov/groovy-dsl/tree/develop/examples/dsl-or-not-a-dsl" TargetMode="External"/><Relationship Id="rId5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Relationship Id="rId3" Type="http://schemas.openxmlformats.org/officeDocument/2006/relationships/hyperlink" Target="https://github.com/yermilov/groovy-dsl/tree/develop/examples/dsl-or-not-a-dsl" TargetMode="External"/><Relationship Id="rId5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Relationship Id="rId3" Type="http://schemas.openxmlformats.org/officeDocument/2006/relationships/hyperlink" Target="https://github.com/yermilov/groovy-dsl/tree/develop/examples/dsl-or-not-a-dsl" TargetMode="External"/><Relationship Id="rId5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Relationship Id="rId3" Type="http://schemas.openxmlformats.org/officeDocument/2006/relationships/hyperlink" Target="https://github.com/yermilov/groovy-dsl/tree/develop/examples/dsl-or-not-a-dsl" TargetMode="External"/><Relationship Id="rId5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Relationship Id="rId3" Type="http://schemas.openxmlformats.org/officeDocument/2006/relationships/hyperlink" Target="https://github.com/yermilov/groovy-dsl/tree/develop/examples/dsl-or-not-a-dsl" TargetMode="External"/><Relationship Id="rId5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110300"/>
            <a:ext cx="7772400" cy="163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Building domain-specific languages with Groovy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3609223"/>
            <a:ext cx="7772400" cy="113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Yaroslav Yermilov</a:t>
            </a:r>
          </a:p>
          <a:p>
            <a:pPr lvl="0" algn="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Senior Software Engineer, EPAM Systems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https://github.com/yermilov/groovy-dsl/tree/develop/examples/dsl-or-not-a-dsl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132" name="Shape 1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Shape 133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136" name="Shape 136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460250"/>
            <a:ext cx="8367574" cy="1384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https://github.com/yermilov/groovy-dsl/tree/develop/examples/dsl-or-not-a-dsl</a:t>
            </a:r>
          </a:p>
        </p:txBody>
      </p:sp>
      <p:grpSp>
        <p:nvGrpSpPr>
          <p:cNvPr id="143" name="Shape 143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144" name="Shape 1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148" name="Shape 148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450" y="1571625"/>
            <a:ext cx="19431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Shape 154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155" name="Shape 1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Shape 156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159" name="Shape 159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80650"/>
            <a:ext cx="575310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3725525" y="4581650"/>
            <a:ext cx="50994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http://stackoverflow.com/questions/1642028/what-is-the-name-of-the-operator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167" name="Shape 1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Shape 168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https://github.com/yermilov/groovy-dsl/tree/develop/examples/dsl-or-not-a-dsl</a:t>
            </a: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6353037" y="326350"/>
            <a:ext cx="2476500" cy="1847850"/>
            <a:chOff x="6353037" y="326350"/>
            <a:chExt cx="2476500" cy="1847850"/>
          </a:xfrm>
        </p:grpSpPr>
        <p:grpSp>
          <p:nvGrpSpPr>
            <p:cNvPr id="174" name="Shape 174"/>
            <p:cNvGrpSpPr/>
            <p:nvPr/>
          </p:nvGrpSpPr>
          <p:grpSpPr>
            <a:xfrm>
              <a:off x="6357787" y="326350"/>
              <a:ext cx="2466975" cy="1847850"/>
              <a:chOff x="6219812" y="1063375"/>
              <a:chExt cx="2466975" cy="1847850"/>
            </a:xfrm>
          </p:grpSpPr>
          <p:pic>
            <p:nvPicPr>
              <p:cNvPr id="175" name="Shape 17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219812" y="1063375"/>
                <a:ext cx="2466975" cy="18478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6" name="Shape 176"/>
              <p:cNvSpPr txBox="1"/>
              <p:nvPr/>
            </p:nvSpPr>
            <p:spPr>
              <a:xfrm>
                <a:off x="6509737" y="2192175"/>
                <a:ext cx="1958100" cy="22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DSL or not a DSL?</a:t>
                </a:r>
              </a:p>
            </p:txBody>
          </p:sp>
          <p:sp>
            <p:nvSpPr>
              <p:cNvPr id="177" name="Shape 177"/>
              <p:cNvSpPr txBox="1"/>
              <p:nvPr/>
            </p:nvSpPr>
            <p:spPr>
              <a:xfrm>
                <a:off x="6413850" y="2541500"/>
                <a:ext cx="843900" cy="13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000">
                    <a:solidFill>
                      <a:srgbClr val="FFFFFF"/>
                    </a:solidFill>
                  </a:rPr>
                  <a:t>DSL</a:t>
                </a:r>
              </a:p>
            </p:txBody>
          </p:sp>
          <p:sp>
            <p:nvSpPr>
              <p:cNvPr id="178" name="Shape 178"/>
              <p:cNvSpPr txBox="1"/>
              <p:nvPr/>
            </p:nvSpPr>
            <p:spPr>
              <a:xfrm>
                <a:off x="7658800" y="2764600"/>
                <a:ext cx="843900" cy="13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000">
                    <a:solidFill>
                      <a:srgbClr val="FFFFFF"/>
                    </a:solidFill>
                  </a:rPr>
                  <a:t>NO</a:t>
                </a:r>
              </a:p>
            </p:txBody>
          </p:sp>
        </p:grpSp>
        <p:pic>
          <p:nvPicPr>
            <p:cNvPr id="179" name="Shape 17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3037" y="326350"/>
              <a:ext cx="2476500" cy="1047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0" name="Shape 1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1042100"/>
            <a:ext cx="2476500" cy="329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6525" y="2208250"/>
            <a:ext cx="3730549" cy="212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421375" y="1638700"/>
            <a:ext cx="1049999" cy="5750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build DSL?</a:t>
            </a:r>
          </a:p>
        </p:txBody>
      </p:sp>
      <p:grpSp>
        <p:nvGrpSpPr>
          <p:cNvPr id="188" name="Shape 188"/>
          <p:cNvGrpSpPr/>
          <p:nvPr/>
        </p:nvGrpSpPr>
        <p:grpSpPr>
          <a:xfrm>
            <a:off x="457200" y="1064614"/>
            <a:ext cx="2686050" cy="4002587"/>
            <a:chOff x="3228975" y="1390525"/>
            <a:chExt cx="2686050" cy="3594600"/>
          </a:xfrm>
        </p:grpSpPr>
        <p:pic>
          <p:nvPicPr>
            <p:cNvPr id="189" name="Shape 189"/>
            <p:cNvPicPr preferRelativeResize="0"/>
            <p:nvPr/>
          </p:nvPicPr>
          <p:blipFill rotWithShape="1">
            <a:blip r:embed="rId3">
              <a:alphaModFix/>
            </a:blip>
            <a:srcRect b="0" l="0" r="0" t="16694"/>
            <a:stretch/>
          </p:blipFill>
          <p:spPr>
            <a:xfrm>
              <a:off x="3228975" y="1390525"/>
              <a:ext cx="2686050" cy="359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Shape 1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09325" y="1489325"/>
              <a:ext cx="1756025" cy="1559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1" name="Shape 191"/>
          <p:cNvPicPr preferRelativeResize="0"/>
          <p:nvPr/>
        </p:nvPicPr>
        <p:blipFill rotWithShape="1">
          <a:blip r:embed="rId5">
            <a:alphaModFix/>
          </a:blip>
          <a:srcRect b="0" l="0" r="0" t="2912"/>
          <a:stretch/>
        </p:blipFill>
        <p:spPr>
          <a:xfrm>
            <a:off x="3248025" y="1063375"/>
            <a:ext cx="2647950" cy="40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7975" y="1148500"/>
            <a:ext cx="1448025" cy="202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7">
            <a:alphaModFix/>
          </a:blip>
          <a:srcRect b="1864" l="0" r="0" t="10592"/>
          <a:stretch/>
        </p:blipFill>
        <p:spPr>
          <a:xfrm>
            <a:off x="6000750" y="1063400"/>
            <a:ext cx="2724150" cy="400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300" y="1898100"/>
            <a:ext cx="755328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0150"/>
            <a:ext cx="8229600" cy="131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222222"/>
                </a:solidFill>
              </a:rPr>
              <a:t>Groovy</a:t>
            </a:r>
            <a:r>
              <a:rPr lang="en" sz="1100">
                <a:solidFill>
                  <a:srgbClr val="222222"/>
                </a:solidFill>
              </a:rPr>
              <a:t> is a </a:t>
            </a:r>
            <a:r>
              <a:rPr b="1" lang="en" sz="1100">
                <a:solidFill>
                  <a:srgbClr val="222222"/>
                </a:solidFill>
              </a:rPr>
              <a:t>powerful</a:t>
            </a:r>
            <a:r>
              <a:rPr lang="en" sz="1100">
                <a:solidFill>
                  <a:srgbClr val="222222"/>
                </a:solidFill>
              </a:rPr>
              <a:t>, </a:t>
            </a:r>
            <a:r>
              <a:rPr b="1" lang="en" sz="1100">
                <a:solidFill>
                  <a:srgbClr val="222222"/>
                </a:solidFill>
              </a:rPr>
              <a:t>optionally typed</a:t>
            </a:r>
            <a:r>
              <a:rPr lang="en" sz="1100">
                <a:solidFill>
                  <a:srgbClr val="222222"/>
                </a:solidFill>
              </a:rPr>
              <a:t> and </a:t>
            </a:r>
            <a:r>
              <a:rPr b="1" lang="en" sz="1100">
                <a:solidFill>
                  <a:srgbClr val="222222"/>
                </a:solidFill>
              </a:rPr>
              <a:t>dynamic</a:t>
            </a:r>
            <a:r>
              <a:rPr lang="en" sz="1100">
                <a:solidFill>
                  <a:srgbClr val="222222"/>
                </a:solidFill>
              </a:rPr>
              <a:t> language, with </a:t>
            </a:r>
            <a:r>
              <a:rPr b="1" lang="en" sz="1100">
                <a:solidFill>
                  <a:srgbClr val="222222"/>
                </a:solidFill>
              </a:rPr>
              <a:t>static-typing and static compilation</a:t>
            </a:r>
            <a:r>
              <a:rPr lang="en" sz="1100">
                <a:solidFill>
                  <a:srgbClr val="222222"/>
                </a:solidFill>
              </a:rPr>
              <a:t> capabilities, for</a:t>
            </a:r>
            <a:br>
              <a:rPr lang="en" sz="1100">
                <a:solidFill>
                  <a:srgbClr val="222222"/>
                </a:solidFill>
              </a:rPr>
            </a:br>
            <a:r>
              <a:rPr lang="en" sz="1100">
                <a:solidFill>
                  <a:srgbClr val="666666"/>
                </a:solidFill>
              </a:rPr>
              <a:t>the Java platform aimed at multiplying developers’ productivity thanks to a concise, </a:t>
            </a:r>
            <a:r>
              <a:rPr b="1" lang="en" sz="1100">
                <a:solidFill>
                  <a:srgbClr val="666666"/>
                </a:solidFill>
              </a:rPr>
              <a:t>familiar and easy to learn syntax</a:t>
            </a:r>
            <a:r>
              <a:rPr lang="en" sz="1100">
                <a:solidFill>
                  <a:srgbClr val="666666"/>
                </a:solidFill>
              </a:rPr>
              <a:t>. It</a:t>
            </a:r>
            <a:br>
              <a:rPr lang="en" sz="1100">
                <a:solidFill>
                  <a:srgbClr val="222222"/>
                </a:solidFill>
              </a:rPr>
            </a:br>
            <a:r>
              <a:rPr lang="en" sz="1100">
                <a:solidFill>
                  <a:srgbClr val="B7B7B7"/>
                </a:solidFill>
              </a:rPr>
              <a:t>integrates smoothly with any Java program, and immediately delivers to your application powerful features, including scripting</a:t>
            </a:r>
            <a:br>
              <a:rPr lang="en" sz="1100">
                <a:solidFill>
                  <a:srgbClr val="222222"/>
                </a:solidFill>
              </a:rPr>
            </a:br>
            <a:r>
              <a:rPr lang="en" sz="1100">
                <a:solidFill>
                  <a:srgbClr val="D9D9D9"/>
                </a:solidFill>
              </a:rPr>
              <a:t>capabilities, </a:t>
            </a:r>
            <a:r>
              <a:rPr b="1" lang="en" sz="1100">
                <a:solidFill>
                  <a:srgbClr val="D9D9D9"/>
                </a:solidFill>
              </a:rPr>
              <a:t>Domain-Specific Language</a:t>
            </a:r>
            <a:r>
              <a:rPr lang="en" sz="1100">
                <a:solidFill>
                  <a:srgbClr val="D9D9D9"/>
                </a:solidFill>
              </a:rPr>
              <a:t> authoring, runtime and compile-time </a:t>
            </a:r>
            <a:r>
              <a:rPr b="1" lang="en" sz="1100">
                <a:solidFill>
                  <a:srgbClr val="D9D9D9"/>
                </a:solidFill>
              </a:rPr>
              <a:t>meta-programming</a:t>
            </a:r>
            <a:r>
              <a:rPr lang="en" sz="1100">
                <a:solidFill>
                  <a:srgbClr val="D9D9D9"/>
                </a:solidFill>
              </a:rPr>
              <a:t> and </a:t>
            </a:r>
            <a:r>
              <a:rPr b="1" lang="en" sz="1100">
                <a:solidFill>
                  <a:srgbClr val="D9D9D9"/>
                </a:solidFill>
              </a:rPr>
              <a:t>functional</a:t>
            </a:r>
            <a:br>
              <a:rPr b="1" lang="en" sz="1100">
                <a:solidFill>
                  <a:srgbClr val="222222"/>
                </a:solidFill>
              </a:rPr>
            </a:br>
            <a:r>
              <a:rPr lang="en" sz="1100">
                <a:solidFill>
                  <a:srgbClr val="F3F3F3"/>
                </a:solidFill>
              </a:rPr>
              <a:t>programming.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http://www.groovy-lang.org/</a:t>
            </a:r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457200" y="1200150"/>
            <a:ext cx="8229600" cy="1615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100">
                <a:solidFill>
                  <a:srgbClr val="222222"/>
                </a:solidFill>
              </a:rPr>
              <a:t>Groovy</a:t>
            </a:r>
            <a:r>
              <a:rPr lang="en" sz="1100">
                <a:solidFill>
                  <a:srgbClr val="222222"/>
                </a:solidFill>
              </a:rPr>
              <a:t> is a </a:t>
            </a:r>
            <a:r>
              <a:rPr b="1" lang="en" sz="1100">
                <a:solidFill>
                  <a:srgbClr val="222222"/>
                </a:solidFill>
              </a:rPr>
              <a:t>powerful</a:t>
            </a:r>
            <a:r>
              <a:rPr lang="en" sz="1100">
                <a:solidFill>
                  <a:srgbClr val="222222"/>
                </a:solidFill>
              </a:rPr>
              <a:t>, </a:t>
            </a:r>
            <a:r>
              <a:rPr b="1" lang="en" sz="1100">
                <a:solidFill>
                  <a:srgbClr val="222222"/>
                </a:solidFill>
              </a:rPr>
              <a:t>optionally typed</a:t>
            </a:r>
            <a:r>
              <a:rPr lang="en" sz="1100">
                <a:solidFill>
                  <a:srgbClr val="222222"/>
                </a:solidFill>
              </a:rPr>
              <a:t> and </a:t>
            </a:r>
            <a:r>
              <a:rPr b="1" lang="en" sz="1100">
                <a:solidFill>
                  <a:srgbClr val="222222"/>
                </a:solidFill>
              </a:rPr>
              <a:t>dynamic</a:t>
            </a:r>
            <a:r>
              <a:rPr lang="en" sz="1100">
                <a:solidFill>
                  <a:srgbClr val="222222"/>
                </a:solidFill>
              </a:rPr>
              <a:t> language, with </a:t>
            </a:r>
            <a:r>
              <a:rPr b="1" lang="en" sz="1100">
                <a:solidFill>
                  <a:srgbClr val="222222"/>
                </a:solidFill>
              </a:rPr>
              <a:t>static-typing and static compilation</a:t>
            </a:r>
            <a:r>
              <a:rPr lang="en" sz="1100">
                <a:solidFill>
                  <a:srgbClr val="222222"/>
                </a:solidFill>
              </a:rPr>
              <a:t> capabilities, for</a:t>
            </a:r>
            <a:br>
              <a:rPr lang="en" sz="1100">
                <a:solidFill>
                  <a:srgbClr val="222222"/>
                </a:solidFill>
              </a:rPr>
            </a:br>
            <a:r>
              <a:rPr lang="en" sz="1100">
                <a:solidFill>
                  <a:srgbClr val="222222"/>
                </a:solidFill>
              </a:rPr>
              <a:t>the Java platform aimed at multiplying developers’ productivity thanks to a concise, </a:t>
            </a:r>
            <a:r>
              <a:rPr b="1" lang="en" sz="1100">
                <a:solidFill>
                  <a:srgbClr val="222222"/>
                </a:solidFill>
              </a:rPr>
              <a:t>familiar and easy to learn syntax</a:t>
            </a:r>
            <a:r>
              <a:rPr lang="en" sz="1100">
                <a:solidFill>
                  <a:srgbClr val="222222"/>
                </a:solidFill>
              </a:rPr>
              <a:t>. It</a:t>
            </a:r>
            <a:br>
              <a:rPr lang="en" sz="1100">
                <a:solidFill>
                  <a:srgbClr val="222222"/>
                </a:solidFill>
              </a:rPr>
            </a:br>
            <a:r>
              <a:rPr lang="en" sz="1100">
                <a:solidFill>
                  <a:srgbClr val="222222"/>
                </a:solidFill>
              </a:rPr>
              <a:t>integrates smoothly with any Java program, and immediately delivers to your application powerful features, including scripting</a:t>
            </a:r>
            <a:br>
              <a:rPr lang="en" sz="1100">
                <a:solidFill>
                  <a:srgbClr val="222222"/>
                </a:solidFill>
              </a:rPr>
            </a:br>
            <a:r>
              <a:rPr lang="en" sz="1100">
                <a:solidFill>
                  <a:srgbClr val="222222"/>
                </a:solidFill>
              </a:rPr>
              <a:t>capabilities, </a:t>
            </a:r>
            <a:r>
              <a:rPr b="1" lang="en" sz="1100">
                <a:solidFill>
                  <a:srgbClr val="222222"/>
                </a:solidFill>
              </a:rPr>
              <a:t>Domain-Specific Language</a:t>
            </a:r>
            <a:r>
              <a:rPr lang="en" sz="1100">
                <a:solidFill>
                  <a:srgbClr val="222222"/>
                </a:solidFill>
              </a:rPr>
              <a:t> authoring, runtime and compile-time </a:t>
            </a:r>
            <a:r>
              <a:rPr b="1" lang="en" sz="1100">
                <a:solidFill>
                  <a:srgbClr val="222222"/>
                </a:solidFill>
              </a:rPr>
              <a:t>meta-programming</a:t>
            </a:r>
            <a:r>
              <a:rPr lang="en" sz="1100">
                <a:solidFill>
                  <a:srgbClr val="222222"/>
                </a:solidFill>
              </a:rPr>
              <a:t> and </a:t>
            </a:r>
            <a:r>
              <a:rPr b="1" lang="en" sz="1100">
                <a:solidFill>
                  <a:srgbClr val="222222"/>
                </a:solidFill>
              </a:rPr>
              <a:t>functional</a:t>
            </a:r>
            <a:br>
              <a:rPr b="1" lang="en" sz="1100">
                <a:solidFill>
                  <a:srgbClr val="222222"/>
                </a:solidFill>
              </a:rPr>
            </a:br>
            <a:r>
              <a:rPr lang="en" sz="1100">
                <a:solidFill>
                  <a:srgbClr val="222222"/>
                </a:solidFill>
              </a:rPr>
              <a:t>programming.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2222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http://www.groovy-lang.org/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57200" y="1200150"/>
            <a:ext cx="8229600" cy="117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222222"/>
                </a:solidFill>
              </a:rPr>
              <a:t>Groovy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is a </a:t>
            </a:r>
            <a:r>
              <a:rPr b="1" lang="en" sz="1100">
                <a:solidFill>
                  <a:srgbClr val="222222"/>
                </a:solidFill>
              </a:rPr>
              <a:t>powerful</a:t>
            </a:r>
            <a:r>
              <a:rPr lang="en" sz="1100">
                <a:solidFill>
                  <a:srgbClr val="222222"/>
                </a:solidFill>
              </a:rPr>
              <a:t>, </a:t>
            </a:r>
            <a:r>
              <a:rPr b="1" lang="en" sz="1100">
                <a:solidFill>
                  <a:srgbClr val="222222"/>
                </a:solidFill>
              </a:rPr>
              <a:t>optionally typed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and </a:t>
            </a:r>
            <a:r>
              <a:rPr b="1" lang="en" sz="1100">
                <a:solidFill>
                  <a:srgbClr val="222222"/>
                </a:solidFill>
              </a:rPr>
              <a:t>dynamic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language, with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b="1" lang="en" sz="1100">
                <a:solidFill>
                  <a:srgbClr val="222222"/>
                </a:solidFill>
              </a:rPr>
              <a:t>static-typing and static compilation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capabilities, for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the Java platform aimed at multiplying developers’ productivity thanks to a concise, </a:t>
            </a:r>
            <a:r>
              <a:rPr b="1" lang="en" sz="1100">
                <a:solidFill>
                  <a:srgbClr val="222222"/>
                </a:solidFill>
              </a:rPr>
              <a:t>familiar and easy to learn syntax</a:t>
            </a:r>
            <a:r>
              <a:rPr lang="en" sz="1100">
                <a:solidFill>
                  <a:srgbClr val="FFFFFF"/>
                </a:solidFill>
              </a:rPr>
              <a:t>.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It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integrates smoothly with any Java program, and immediately delivers to your application powerful features, including scripting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capabilities, </a:t>
            </a:r>
            <a:r>
              <a:rPr b="1" lang="en" sz="1100">
                <a:solidFill>
                  <a:srgbClr val="222222"/>
                </a:solidFill>
              </a:rPr>
              <a:t>Domain-Specific Language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authoring, runtime and compile-time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b="1" lang="en" sz="1100">
                <a:solidFill>
                  <a:srgbClr val="222222"/>
                </a:solidFill>
              </a:rPr>
              <a:t>meta-programming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and </a:t>
            </a:r>
            <a:r>
              <a:rPr b="1" lang="en" sz="1100">
                <a:solidFill>
                  <a:srgbClr val="222222"/>
                </a:solidFill>
              </a:rPr>
              <a:t>functional</a:t>
            </a:r>
            <a:br>
              <a:rPr b="1"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programming.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57200" y="1232150"/>
            <a:ext cx="8229600" cy="1170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Groovy</a:t>
            </a:r>
            <a:r>
              <a:rPr lang="en" sz="11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</a:t>
            </a:r>
            <a:r>
              <a:rPr b="1" lang="en" sz="11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powerful</a:t>
            </a:r>
            <a:r>
              <a:rPr lang="en" sz="11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b="1" lang="en" sz="11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optionally typed</a:t>
            </a:r>
            <a:r>
              <a:rPr lang="en" sz="1100">
                <a:solidFill>
                  <a:srgbClr val="22222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r>
              <a:rPr b="1" lang="en" sz="11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dynamic</a:t>
            </a:r>
            <a:r>
              <a:rPr lang="en" sz="11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language, with</a:t>
            </a:r>
            <a:r>
              <a:rPr lang="en" sz="1100">
                <a:solidFill>
                  <a:srgbClr val="22222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1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static-typing and static compilation</a:t>
            </a:r>
            <a:r>
              <a:rPr lang="en" sz="1100">
                <a:solidFill>
                  <a:srgbClr val="22222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capabilities, for</a:t>
            </a:r>
            <a:b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Java platform aimed at multiplying developers’ productivity thanks to a concise,</a:t>
            </a:r>
            <a:r>
              <a:rPr lang="en" sz="11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1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familiar and easy to learn syntax</a:t>
            </a:r>
            <a:r>
              <a:rPr lang="en" sz="11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" sz="1100">
                <a:solidFill>
                  <a:srgbClr val="22222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It</a:t>
            </a:r>
            <a:b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integrates smoothly with any Java program, and immediately delivers to your application powerful features, including scripting</a:t>
            </a:r>
            <a:b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capabilities, </a:t>
            </a:r>
            <a:r>
              <a:rPr b="1" lang="en" sz="1100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Domain-Specific Language</a:t>
            </a:r>
            <a:r>
              <a:rPr lang="en" sz="1100">
                <a:solidFill>
                  <a:srgbClr val="22222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authoring, runtime and compile-time</a:t>
            </a:r>
            <a:r>
              <a:rPr lang="en" sz="1100">
                <a:solidFill>
                  <a:srgbClr val="22222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1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meta-programming</a:t>
            </a:r>
            <a:r>
              <a:rPr lang="en" sz="11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r>
              <a:rPr b="1" lang="en" sz="11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functional</a:t>
            </a:r>
            <a:br>
              <a:rPr b="1"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programming.</a:t>
            </a: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Groovy?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264025"/>
            <a:ext cx="1050725" cy="187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425" y="227774"/>
            <a:ext cx="3305911" cy="46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Groovy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745750"/>
            <a:ext cx="2300874" cy="230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4874" y="1745749"/>
            <a:ext cx="3402902" cy="23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600" y="1282775"/>
            <a:ext cx="2324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7">
            <a:alphaModFix/>
          </a:blip>
          <a:srcRect b="0" l="0" r="25261" t="0"/>
          <a:stretch/>
        </p:blipFill>
        <p:spPr>
          <a:xfrm>
            <a:off x="5104875" y="1222600"/>
            <a:ext cx="3402899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25" y="862825"/>
            <a:ext cx="5245374" cy="34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175" y="2955176"/>
            <a:ext cx="4221748" cy="132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1869" y="547669"/>
            <a:ext cx="2479775" cy="1973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3055550" y="457962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https://github.com/yermilov/groovy-dsl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375" y="183800"/>
            <a:ext cx="3412374" cy="341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427312" y="3531550"/>
            <a:ext cx="44145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Notes: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concentrate more on possibilities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concentrate less on technical details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something is unclear - ask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want to discuss - you are welcome after the talk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000" y="2015562"/>
            <a:ext cx="2609975" cy="111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https://github.com/yermilov/groovy-dsl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063375"/>
            <a:ext cx="3268200" cy="75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Yaroslav Yermilov</a:t>
            </a:r>
          </a:p>
          <a:p>
            <a:pPr>
              <a:spcBef>
                <a:spcPts val="0"/>
              </a:spcBef>
              <a:buNone/>
            </a:pPr>
            <a:r>
              <a:rPr lang="en" sz="1400"/>
              <a:t>Senior Software Engineer, student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725" y="1266375"/>
            <a:ext cx="12192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idx="2" type="body"/>
          </p:nvPr>
        </p:nvSpPr>
        <p:spPr>
          <a:xfrm>
            <a:off x="5663875" y="1063375"/>
            <a:ext cx="3022799" cy="75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https://ua.linkedin.com/pub/yaroslav-yermilov/58/682/506</a:t>
            </a:r>
          </a:p>
          <a:p>
            <a:pPr rtl="0"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https://www.facebook.com/yaroslav.yermilov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https://twitter.com/yermilov17</a:t>
            </a:r>
          </a:p>
        </p:txBody>
      </p:sp>
      <p:grpSp>
        <p:nvGrpSpPr>
          <p:cNvPr id="40" name="Shape 40"/>
          <p:cNvGrpSpPr/>
          <p:nvPr/>
        </p:nvGrpSpPr>
        <p:grpSpPr>
          <a:xfrm>
            <a:off x="474075" y="2799162"/>
            <a:ext cx="8195849" cy="1899887"/>
            <a:chOff x="474075" y="2799162"/>
            <a:chExt cx="8195849" cy="1899887"/>
          </a:xfrm>
        </p:grpSpPr>
        <p:pic>
          <p:nvPicPr>
            <p:cNvPr id="41" name="Shape 41"/>
            <p:cNvPicPr preferRelativeResize="0"/>
            <p:nvPr/>
          </p:nvPicPr>
          <p:blipFill rotWithShape="1">
            <a:blip r:embed="rId7">
              <a:alphaModFix/>
            </a:blip>
            <a:srcRect b="31206" l="0" r="0" t="43314"/>
            <a:stretch/>
          </p:blipFill>
          <p:spPr>
            <a:xfrm>
              <a:off x="474075" y="2799162"/>
              <a:ext cx="8195849" cy="1655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Shape 42"/>
            <p:cNvSpPr txBox="1"/>
            <p:nvPr/>
          </p:nvSpPr>
          <p:spPr>
            <a:xfrm>
              <a:off x="3072000" y="4454550"/>
              <a:ext cx="30000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u="sng">
                  <a:solidFill>
                    <a:schemeClr val="hlink"/>
                  </a:solidFill>
                  <a:hlinkClick r:id="rId8"/>
                </a:rPr>
                <a:t>http://megamozg.ru/post/7256/</a:t>
              </a:r>
            </a:p>
          </p:txBody>
        </p:sp>
      </p:grpSp>
      <p:sp>
        <p:nvSpPr>
          <p:cNvPr id="43" name="Shape 43"/>
          <p:cNvSpPr txBox="1"/>
          <p:nvPr>
            <p:ph idx="3" type="body"/>
          </p:nvPr>
        </p:nvSpPr>
        <p:spPr>
          <a:xfrm>
            <a:off x="457200" y="1898000"/>
            <a:ext cx="8144399" cy="75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fond of Java, complete code, big data, data science, Groovy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01875" y="1099687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675" y="1966900"/>
            <a:ext cx="14763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https://github.com/yermilov/groovy-dsl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625" y="2418775"/>
            <a:ext cx="6469274" cy="30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675" y="1985962"/>
            <a:ext cx="14954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https://github.com/yermilov/groovy-dsl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600" y="2404500"/>
            <a:ext cx="6367660" cy="33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837" y="1985962"/>
            <a:ext cx="14954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https://github.com/yermilov/groovy-dsl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775" y="2290762"/>
            <a:ext cx="52673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700" y="1985950"/>
            <a:ext cx="14954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https://github.com/yermilov/groovy-dsl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175" y="2309800"/>
            <a:ext cx="53816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475" y="1981200"/>
            <a:ext cx="15525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https://github.com/yermilov/groovy-dsl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450" y="1528762"/>
            <a:ext cx="52673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312" y="1981200"/>
            <a:ext cx="15525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https://github.com/yermilov/groovy-dsl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225" y="2036875"/>
            <a:ext cx="6583498" cy="10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900" y="1995487"/>
            <a:ext cx="153352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https://github.com/yermilov/groovy-dsl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475" y="2404500"/>
            <a:ext cx="6563632" cy="33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037" y="1995487"/>
            <a:ext cx="153352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https://github.com/yermilov/groovy-dsl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500" y="2315225"/>
            <a:ext cx="6201725" cy="5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Groovy existing DSLs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300" y="1063375"/>
            <a:ext cx="32385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3055550" y="457962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https://github.com/yermilov/groovy-dsl</a:t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550" y="1103562"/>
            <a:ext cx="4989901" cy="29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Groovy existing DSLs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10633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6273875" y="4538875"/>
            <a:ext cx="2594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https://github.com/yermilov/groovy-dsl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476725"/>
            <a:ext cx="5289450" cy="28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81000" y="1200150"/>
            <a:ext cx="5551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 domain-specific language (DSL)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is a computer language specialized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 particular application domain. This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is in contrast to a general-purpose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language (GPL), which is broadly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applicable across domains, and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lacks specialized features for a particular domain.</a:t>
            </a: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DSL?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300" y="1443750"/>
            <a:ext cx="32385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0" y="3781587"/>
            <a:ext cx="15240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idx="2" type="body"/>
          </p:nvPr>
        </p:nvSpPr>
        <p:spPr>
          <a:xfrm>
            <a:off x="381000" y="1200150"/>
            <a:ext cx="5551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 domain-specific language (DSL)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is a computer language specialized to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a particular application domain. This</a:t>
            </a:r>
            <a:r>
              <a:rPr lang="en" sz="2400">
                <a:solidFill>
                  <a:srgbClr val="434343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</a:rPr>
              <a:t>is in contrast to a general-purpose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language (GPL), which is broadly</a:t>
            </a:r>
            <a:r>
              <a:rPr lang="en" sz="2400">
                <a:solidFill>
                  <a:srgbClr val="999999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applicable across domains, and 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lacks specialized features for a </a:t>
            </a:r>
            <a:r>
              <a:rPr lang="en" sz="2400">
                <a:solidFill>
                  <a:srgbClr val="F3F3F3"/>
                </a:solidFill>
              </a:rPr>
              <a:t>particular domain.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5610300" y="4682250"/>
            <a:ext cx="3238499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http://en.wikipedia.org/wiki/Domain-specific_language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Groovy existing DSLs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https://github.com/yermilov/groovy-dsl/tree/develop/examples/existing-dsls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62" y="1032662"/>
            <a:ext cx="8271074" cy="307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Groovy existing DSLs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https://github.com/yermilov/groovy-dsl/tree/develop/examples/existing-dsls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452" y="1203200"/>
            <a:ext cx="7811097" cy="2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700" y="1063375"/>
            <a:ext cx="3614591" cy="38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Groovy existing DSLs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608425" y="4597225"/>
            <a:ext cx="4078500" cy="32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https://github.com/yermilov/groovy-dsl/tree/develop/examples/existing-dsls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Groovy existing DSLs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450" y="1063375"/>
            <a:ext cx="6247098" cy="37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>
            <p:ph idx="1" type="body"/>
          </p:nvPr>
        </p:nvSpPr>
        <p:spPr>
          <a:xfrm>
            <a:off x="4608300" y="4523650"/>
            <a:ext cx="4078500" cy="32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https://github.com/yermilov/groovy-dsl/tree/develop/examples/existing-dsls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Looking further</a:t>
            </a:r>
          </a:p>
        </p:txBody>
      </p:sp>
      <p:grpSp>
        <p:nvGrpSpPr>
          <p:cNvPr id="340" name="Shape 340"/>
          <p:cNvGrpSpPr/>
          <p:nvPr/>
        </p:nvGrpSpPr>
        <p:grpSpPr>
          <a:xfrm>
            <a:off x="5553875" y="2334849"/>
            <a:ext cx="3395400" cy="2634175"/>
            <a:chOff x="2874300" y="2348199"/>
            <a:chExt cx="3395400" cy="2634175"/>
          </a:xfrm>
        </p:grpSpPr>
        <p:pic>
          <p:nvPicPr>
            <p:cNvPr id="341" name="Shape 3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53000" y="2348199"/>
              <a:ext cx="3237998" cy="2410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Shape 342"/>
            <p:cNvSpPr txBox="1"/>
            <p:nvPr/>
          </p:nvSpPr>
          <p:spPr>
            <a:xfrm>
              <a:off x="2874300" y="4758875"/>
              <a:ext cx="3395400" cy="22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u="sng">
                  <a:solidFill>
                    <a:schemeClr val="hlink"/>
                  </a:solidFill>
                  <a:hlinkClick r:id="rId4"/>
                </a:rPr>
                <a:t>http://www.groovy-lang.org/dsls.html</a:t>
              </a:r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457200" y="1063366"/>
            <a:ext cx="3395524" cy="1792629"/>
            <a:chOff x="563874" y="1063372"/>
            <a:chExt cx="4705550" cy="2683577"/>
          </a:xfrm>
        </p:grpSpPr>
        <p:pic>
          <p:nvPicPr>
            <p:cNvPr id="344" name="Shape 3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3874" y="1063372"/>
              <a:ext cx="4705550" cy="2349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Shape 345"/>
            <p:cNvSpPr txBox="1"/>
            <p:nvPr/>
          </p:nvSpPr>
          <p:spPr>
            <a:xfrm>
              <a:off x="563875" y="3412450"/>
              <a:ext cx="4705500" cy="33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u="sng">
                  <a:solidFill>
                    <a:schemeClr val="hlink"/>
                  </a:solidFill>
                  <a:hlinkClick r:id="rId6"/>
                </a:rPr>
                <a:t>http://www.groovy-lang.org/</a:t>
              </a:r>
            </a:p>
          </p:txBody>
        </p:sp>
      </p:grpSp>
      <p:pic>
        <p:nvPicPr>
          <p:cNvPr id="346" name="Shape 3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2100" y="1464700"/>
            <a:ext cx="2179800" cy="282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675"/>
            <a:ext cx="9144000" cy="5192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https://github.com/yermilov/groovy-dsl/tree/develop/examples/dsl-or-not-a-dsl</a:t>
            </a:r>
          </a:p>
        </p:txBody>
      </p:sp>
      <p:grpSp>
        <p:nvGrpSpPr>
          <p:cNvPr id="60" name="Shape 60"/>
          <p:cNvGrpSpPr/>
          <p:nvPr/>
        </p:nvGrpSpPr>
        <p:grpSpPr>
          <a:xfrm>
            <a:off x="2736562" y="1090212"/>
            <a:ext cx="3671352" cy="2963027"/>
            <a:chOff x="6219812" y="1063375"/>
            <a:chExt cx="2466975" cy="1847850"/>
          </a:xfrm>
        </p:grpSpPr>
        <p:pic>
          <p:nvPicPr>
            <p:cNvPr id="61" name="Shape 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Shape 62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65" name="Shape 65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https://github.com/yermilov/groovy-dsl/tree/develop/examples/dsl-or-not-a-dsl</a:t>
            </a:r>
          </a:p>
        </p:txBody>
      </p:sp>
      <p:grpSp>
        <p:nvGrpSpPr>
          <p:cNvPr id="71" name="Shape 71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72" name="Shape 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Shape 73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75" name="Shape 75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320875"/>
            <a:ext cx="5587598" cy="25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https://github.com/yermilov/groovy-dsl/tree/develop/examples/dsl-or-not-a-dsl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84" name="Shape 8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987" y="2864850"/>
            <a:ext cx="8784026" cy="28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https://github.com/yermilov/groovy-dsl/tree/develop/examples/dsl-or-not-a-dsl</a:t>
            </a:r>
          </a:p>
        </p:txBody>
      </p:sp>
      <p:grpSp>
        <p:nvGrpSpPr>
          <p:cNvPr id="95" name="Shape 95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96" name="Shape 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Shape 97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100" name="Shape 100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100" y="2932375"/>
            <a:ext cx="60198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https://github.com/yermilov/groovy-dsl/tree/develop/examples/dsl-or-not-a-dsl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108" name="Shape 10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Shape 109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112" name="Shape 112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2925" y="2257425"/>
            <a:ext cx="39528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https://github.com/yermilov/groovy-dsl/tree/develop/examples/dsl-or-not-a-dsl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120" name="Shape 1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Shape 121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124" name="Shape 124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831075"/>
            <a:ext cx="8424798" cy="498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