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6"/>
  </p:notesMasterIdLst>
  <p:sldIdLst>
    <p:sldId id="268" r:id="rId2"/>
    <p:sldId id="276" r:id="rId3"/>
    <p:sldId id="278" r:id="rId4"/>
    <p:sldId id="280" r:id="rId5"/>
    <p:sldId id="270" r:id="rId6"/>
    <p:sldId id="281" r:id="rId7"/>
    <p:sldId id="283" r:id="rId8"/>
    <p:sldId id="266" r:id="rId9"/>
    <p:sldId id="275" r:id="rId10"/>
    <p:sldId id="277" r:id="rId11"/>
    <p:sldId id="259" r:id="rId12"/>
    <p:sldId id="282" r:id="rId13"/>
    <p:sldId id="284" r:id="rId14"/>
    <p:sldId id="27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F0FD1A-09AE-4962-6388-5BA1C3D43B36}" name="Алина Лелюк" initials="АЛ" userId="72bde9a0a94fab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C90"/>
    <a:srgbClr val="173B90"/>
    <a:srgbClr val="FA4012"/>
    <a:srgbClr val="EE7D04"/>
    <a:srgbClr val="016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10"/>
  </p:normalViewPr>
  <p:slideViewPr>
    <p:cSldViewPr snapToGrid="0" snapToObjects="1">
      <p:cViewPr varScale="1">
        <p:scale>
          <a:sx n="114" d="100"/>
          <a:sy n="114" d="100"/>
        </p:scale>
        <p:origin x="438" y="90"/>
      </p:cViewPr>
      <p:guideLst>
        <p:guide orient="horz" pos="4320"/>
        <p:guide pos="3840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применения трансферного обучения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1/64</c:v>
                </c:pt>
                <c:pt idx="1">
                  <c:v>1/32</c:v>
                </c:pt>
                <c:pt idx="2">
                  <c:v>1/16</c:v>
                </c:pt>
                <c:pt idx="3">
                  <c:v>1/8</c:v>
                </c:pt>
                <c:pt idx="4">
                  <c:v>1/4</c:v>
                </c:pt>
                <c:pt idx="5">
                  <c:v>1/2</c:v>
                </c:pt>
                <c:pt idx="6">
                  <c:v>1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 formatCode="0.00">
                  <c:v>0.68182600000000004</c:v>
                </c:pt>
                <c:pt idx="1">
                  <c:v>0.71780100000000002</c:v>
                </c:pt>
                <c:pt idx="2">
                  <c:v>0.77444800000000003</c:v>
                </c:pt>
                <c:pt idx="3">
                  <c:v>0.82312099999999999</c:v>
                </c:pt>
                <c:pt idx="4">
                  <c:v>0.81333500000000003</c:v>
                </c:pt>
                <c:pt idx="5">
                  <c:v>0.83693200000000001</c:v>
                </c:pt>
                <c:pt idx="6">
                  <c:v>0.89912999999999998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9-4BB4-995E-659A57832E9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 применения трансферного обучения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1/64</c:v>
                </c:pt>
                <c:pt idx="1">
                  <c:v>1/32</c:v>
                </c:pt>
                <c:pt idx="2">
                  <c:v>1/16</c:v>
                </c:pt>
                <c:pt idx="3">
                  <c:v>1/8</c:v>
                </c:pt>
                <c:pt idx="4">
                  <c:v>1/4</c:v>
                </c:pt>
                <c:pt idx="5">
                  <c:v>1/2</c:v>
                </c:pt>
                <c:pt idx="6">
                  <c:v>1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0.72636999999999996</c:v>
                </c:pt>
                <c:pt idx="1">
                  <c:v>0.78798100000000004</c:v>
                </c:pt>
                <c:pt idx="2">
                  <c:v>0.81424200000000002</c:v>
                </c:pt>
                <c:pt idx="3">
                  <c:v>0.81533500000000003</c:v>
                </c:pt>
                <c:pt idx="4">
                  <c:v>0.864923</c:v>
                </c:pt>
                <c:pt idx="5">
                  <c:v>0.910273</c:v>
                </c:pt>
                <c:pt idx="6">
                  <c:v>0.93333699999999997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79-4BB4-995E-659A57832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91600"/>
        <c:axId val="31594096"/>
      </c:barChart>
      <c:catAx>
        <c:axId val="3159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594096"/>
        <c:crosses val="autoZero"/>
        <c:auto val="1"/>
        <c:lblAlgn val="ctr"/>
        <c:lblOffset val="100"/>
        <c:noMultiLvlLbl val="0"/>
      </c:catAx>
      <c:valAx>
        <c:axId val="3159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59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8054-2A81-F643-8DF3-484F1BCF7124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595E-CCE3-3147-8332-818853E61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5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67F0-CD44-2EBA-4B36-27412555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8CC086-071F-2A9E-1CBB-3691DF1A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C2FA6-861A-E08E-BDC6-C1768C0E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BB443A-9170-04BD-D1FA-DAE1D83E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9C343-6F8B-22DC-0143-AB75C1A1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19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A255D-00A4-5526-5DE3-848DEFD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33E77F-53E8-8001-2719-C6359D21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955BA-28F0-9091-86B7-FB00F0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B12F2-B6F5-6ED8-32BD-61B098D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28350-693D-444D-7E6E-B8BCAF3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8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7621D0-5DC4-5C5A-857E-486B6FC7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85370C-F4E1-BD10-D479-0492DD21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5E247-4B46-2410-22A9-3F75120B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2CCD5-4837-DD16-5EE1-E0BE1F2C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967B-848D-8393-760A-93808A32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1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54549-47E1-96FE-FBAC-F74ABF21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72463-7362-8A51-69C1-B117FDDB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15129-4B9B-02CC-26E0-B64664F8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697EC-1D87-5D9F-E8D3-3248411F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D0425B-E6B2-69D2-C56D-517FA94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50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7AAE-AF61-F1D7-7F93-BBD97B13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EB992-BF5F-9756-AB2B-E91FF1C8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5C55D-9E6B-5F6C-938E-66971C86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495C6-6AC1-C566-57C8-4944483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19CC9-5685-FB80-906C-FB0546DB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85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5A79F-0D91-78E2-091A-6C2940DE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409B9-CBB5-7E45-E5DA-BCD2B8F2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2A3A2F-7BDE-857E-0663-2926D4E2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53DEC6-B2EA-BE23-7F5B-E88CB3F3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96968-B6A1-7064-4C8D-BD88D3F1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EB39D-28D6-BBEE-15CB-6404FD75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346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AF6-3ED5-B385-2153-567B7D4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CF6CA-42F1-268E-CB16-6FCCBF37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967041-9C18-0150-A428-9B5AE4A9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3A7BCE-C5CA-EBD3-DBDB-B92E10D7C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DF93D3-F704-8B3C-4E9B-4EDB7829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9F810E-373F-6C46-A77A-7CF81A76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40F5A1-2136-A218-A458-B320860E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32804E-98E8-8449-6C8B-16AC9037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69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3F275-D4D6-DFFA-D338-07CB79C3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C574C5-32CA-5387-B13F-9ADE9A43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744D9E-E790-2FD7-EE4B-C1521415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E4FF71-DADB-557A-DCB6-5536CC9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15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4A2269-DC74-39CC-4357-2B9FDE66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83F564-8E5F-0DF8-CB1E-46F6D6CB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958CD5-641B-960D-DAC7-2230BBAF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832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AD1D4-D115-B234-F6F0-D35D418D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DD683-443F-E395-04A5-E277119E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833EF-F170-BA61-A288-78D35170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A48999-41E9-0658-CE1E-CB6ADB7F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3FA39-C90E-92D5-DB48-0D052B80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9E389-5D7C-074C-790E-3D603BBF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185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1D73F-7864-2792-23F9-F86EC771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13F82C-280A-48A5-198D-CF59E747C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0BDE18-11CB-DB07-A576-F4FE7BE4F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92EA9B-3435-A62A-69FC-DF359103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31EB9E-49C9-D485-DEB3-85150572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A29D73-DED6-B4B8-A06D-80A33705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771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0CB7E-6DBC-5DA2-9B27-214041B5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9A5600-B14D-853B-2FB1-D33D939F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01D33-1E96-1360-6D97-0A4558B8E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9F3D4-82B5-B765-E925-5EBA618D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938CB-8075-3161-9A03-B39BE8F9D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5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2018.icbeb.org/Challenge.html" TargetMode="External"/><Relationship Id="rId13" Type="http://schemas.openxmlformats.org/officeDocument/2006/relationships/hyperlink" Target="https://www.python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hysionet.org/content/ptb-xl/1.0.3/" TargetMode="External"/><Relationship Id="rId12" Type="http://schemas.openxmlformats.org/officeDocument/2006/relationships/hyperlink" Target="https://www.who.int/ru/news-room/fact-sheets/detail/the-top-10-causes-of-dea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38/s41597-020-0495-6" TargetMode="External"/><Relationship Id="rId11" Type="http://schemas.openxmlformats.org/officeDocument/2006/relationships/hyperlink" Target="https://keras.io/" TargetMode="External"/><Relationship Id="rId5" Type="http://schemas.openxmlformats.org/officeDocument/2006/relationships/hyperlink" Target="https://doi.org/10.3390/s20072136" TargetMode="External"/><Relationship Id="rId10" Type="http://schemas.openxmlformats.org/officeDocument/2006/relationships/hyperlink" Target="https://www.tensorflow.org/" TargetMode="External"/><Relationship Id="rId4" Type="http://schemas.openxmlformats.org/officeDocument/2006/relationships/hyperlink" Target="https://doi.org/10.3390/brainsci10020084" TargetMode="External"/><Relationship Id="rId9" Type="http://schemas.openxmlformats.org/officeDocument/2006/relationships/hyperlink" Target="https://scikit-learn.org/stable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2CADA7-E5F1-5A5C-AD3A-1197985D3250}"/>
              </a:ext>
            </a:extLst>
          </p:cNvPr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D0F215D-ACF0-F27A-7D2A-3BF532613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" r="1545" b="59892"/>
          <a:stretch/>
        </p:blipFill>
        <p:spPr>
          <a:xfrm rot="16200000">
            <a:off x="7346952" y="2012946"/>
            <a:ext cx="6857995" cy="2832100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39AECD8-9810-B232-07FD-842703893959}"/>
              </a:ext>
            </a:extLst>
          </p:cNvPr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0A26C4-4A6E-8E62-1D4D-E210F9CC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3256C9-94C3-FEFB-6D68-DCFF8D2BF8B1}"/>
              </a:ext>
            </a:extLst>
          </p:cNvPr>
          <p:cNvSpPr txBox="1"/>
          <p:nvPr/>
        </p:nvSpPr>
        <p:spPr>
          <a:xfrm>
            <a:off x="0" y="5756253"/>
            <a:ext cx="961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381903_3 Манухов В. В.</a:t>
            </a:r>
          </a:p>
          <a:p>
            <a:r>
              <a:rPr lang="ru-RU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</a:t>
            </a:r>
            <a:r>
              <a:rPr lang="en-US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8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д.ф.-м.н. Золотых Н. Ю.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A3AD5-319C-4B27-A9F5-37DFDA3DE82E}"/>
              </a:ext>
            </a:extLst>
          </p:cNvPr>
          <p:cNvSpPr txBox="1"/>
          <p:nvPr/>
        </p:nvSpPr>
        <p:spPr>
          <a:xfrm>
            <a:off x="0" y="1829090"/>
            <a:ext cx="102681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применения </a:t>
            </a:r>
            <a:r>
              <a:rPr lang="en-US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LSTM-</a:t>
            </a:r>
            <a:r>
              <a:rPr lang="ru-RU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сетей и трансферного обучения для диагностики сердечно-сосудистых заболеваний на наборах данных </a:t>
            </a:r>
            <a:r>
              <a:rPr lang="en-US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PTB-XL </a:t>
            </a:r>
            <a:r>
              <a:rPr lang="ru-RU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400" b="1" dirty="0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ICBEB2018</a:t>
            </a:r>
            <a:endParaRPr lang="ru-RU" sz="4400" b="1" dirty="0">
              <a:ln w="15875">
                <a:solidFill>
                  <a:schemeClr val="accent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8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426848" y="6314419"/>
            <a:ext cx="6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BF2FAEC0-769E-2CCC-9EA2-C775ED09DE65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2E3E879-9F8B-471F-19C7-150E1A3CEF22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4169660E-A56C-3F68-5747-4004B57E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249628"/>
                  </p:ext>
                </p:extLst>
              </p:nvPr>
            </p:nvGraphicFramePr>
            <p:xfrm>
              <a:off x="295671" y="1033765"/>
              <a:ext cx="7717233" cy="5214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7580">
                      <a:extLst>
                        <a:ext uri="{9D8B030D-6E8A-4147-A177-3AD203B41FA5}">
                          <a16:colId xmlns:a16="http://schemas.microsoft.com/office/drawing/2014/main" val="2935329716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3841175847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1633989936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1481064178"/>
                        </a:ext>
                      </a:extLst>
                    </a:gridCol>
                  </a:tblGrid>
                  <a:tr h="847736">
                    <a:tc>
                      <a:txBody>
                        <a:bodyPr/>
                        <a:lstStyle/>
                        <a:p>
                          <a:r>
                            <a:rPr lang="ru-RU" sz="2600" b="1" kern="1200" dirty="0">
                              <a:solidFill>
                                <a:srgbClr val="173C90"/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Модель, категория</a:t>
                          </a: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kern="1200" dirty="0">
                              <a:solidFill>
                                <a:srgbClr val="173C90"/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AUC</a:t>
                          </a:r>
                          <a:endParaRPr lang="ru-RU" sz="2600" b="1" kern="1200" dirty="0">
                            <a:solidFill>
                              <a:srgbClr val="173C90"/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600" b="1" kern="1200" dirty="0">
                            <a:solidFill>
                              <a:srgbClr val="173C90"/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sz="2600" b="1" i="1" kern="1200" dirty="0" smtClean="0">
                                        <a:solidFill>
                                          <a:srgbClr val="173C9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600" b="1" kern="1200" dirty="0">
                            <a:solidFill>
                              <a:srgbClr val="173C90"/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9625096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all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0.639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0.387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923925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all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0.948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0.725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351536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0.951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0.773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0.577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13725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0.722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93411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superdiag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0.886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0.813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1273701"/>
                      </a:ext>
                    </a:extLst>
                  </a:tr>
                  <a:tr h="735593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superdiag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0.982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0.921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0.844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079223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subdiag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0.875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0.844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641670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subdiag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0.936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7486746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form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0.819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8320431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form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0.946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0.798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0.579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6313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4169660E-A56C-3F68-5747-4004B57E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2249628"/>
                  </p:ext>
                </p:extLst>
              </p:nvPr>
            </p:nvGraphicFramePr>
            <p:xfrm>
              <a:off x="295671" y="1033765"/>
              <a:ext cx="7717233" cy="5214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57580">
                      <a:extLst>
                        <a:ext uri="{9D8B030D-6E8A-4147-A177-3AD203B41FA5}">
                          <a16:colId xmlns:a16="http://schemas.microsoft.com/office/drawing/2014/main" val="2935329716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3841175847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1633989936"/>
                        </a:ext>
                      </a:extLst>
                    </a:gridCol>
                    <a:gridCol w="1686551">
                      <a:extLst>
                        <a:ext uri="{9D8B030D-6E8A-4147-A177-3AD203B41FA5}">
                          <a16:colId xmlns:a16="http://schemas.microsoft.com/office/drawing/2014/main" val="1481064178"/>
                        </a:ext>
                      </a:extLst>
                    </a:gridCol>
                  </a:tblGrid>
                  <a:tr h="855212">
                    <a:tc>
                      <a:txBody>
                        <a:bodyPr/>
                        <a:lstStyle/>
                        <a:p>
                          <a:r>
                            <a:rPr lang="ru-RU" sz="2600" b="1" kern="1200" dirty="0">
                              <a:solidFill>
                                <a:srgbClr val="173C90"/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Модель, категория</a:t>
                          </a: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kern="1200" dirty="0">
                              <a:solidFill>
                                <a:srgbClr val="173C90"/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AUC</a:t>
                          </a:r>
                          <a:endParaRPr lang="ru-RU" sz="2600" b="1" kern="1200" dirty="0">
                            <a:solidFill>
                              <a:srgbClr val="173C90"/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762" t="-7857" r="-101444" b="-52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2733" marR="62733" marT="31366" marB="31366" anchor="ctr">
                        <a:lnB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762" t="-7857" r="-1444" b="-52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9625096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all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0.639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0.387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38100" cap="flat" cmpd="sng" algn="ctr">
                          <a:solidFill>
                            <a:srgbClr val="173C9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923925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all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0.948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0.725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0.498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8351536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0.951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0.773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0.577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13725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0.722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934118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superdiag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0.886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0.813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1273701"/>
                      </a:ext>
                    </a:extLst>
                  </a:tr>
                  <a:tr h="735593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superdiag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0.982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0.921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0.844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079223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subdiag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0.875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0.844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641670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subdiag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0.936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0.729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7486746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lstm, form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0.928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0.819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8320431"/>
                      </a:ext>
                    </a:extLst>
                  </a:tr>
                  <a:tr h="402612">
                    <a:tc>
                      <a:txBody>
                        <a:bodyPr/>
                        <a:lstStyle/>
                        <a:p>
                          <a:r>
                            <a:rPr lang="en-US" sz="2200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lstm_bidir, form</a:t>
                          </a:r>
                          <a:endParaRPr lang="ru-RU" sz="2200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0.946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0.798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85000"/>
                                  <a:lumOff val="15000"/>
                                </a:srgbClr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Verdana" panose="020B0604030504040204" pitchFamily="34" charset="0"/>
                              <a:cs typeface="Arial" panose="020B0604020202020204" pitchFamily="34" charset="0"/>
                            </a:rPr>
                            <a:t>0.579</a:t>
                          </a:r>
                          <a:endParaRPr kumimoji="0" lang="ru-RU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>
                                <a:lumMod val="85000"/>
                                <a:lumOff val="15000"/>
                              </a:srgbClr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Verdana" panose="020B060403050404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33" marR="62733" marT="31366" marB="31366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63136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FDDCED-749C-F643-DED5-88D33409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618CB8DE-0BFD-5A22-1ECE-EE7D0EA4D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380832-F3AF-4359-9BF7-EDD67BF8B80F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7D9B3-12A5-48E0-96C7-557E5C15CB80}"/>
              </a:ext>
            </a:extLst>
          </p:cNvPr>
          <p:cNvSpPr txBox="1"/>
          <p:nvPr/>
        </p:nvSpPr>
        <p:spPr>
          <a:xfrm>
            <a:off x="8656755" y="1141234"/>
            <a:ext cx="32106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2.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моделей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lstm_bidir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категорий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all, diag, rhythm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полученные в результате наших экспериментов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наборе данных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ICBEB2018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FD325-3207-492A-9AC7-6F8989059F9A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22069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sz="12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426849" y="6303539"/>
            <a:ext cx="6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BF2FAEC0-769E-2CCC-9EA2-C775ED09DE65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2E3E879-9F8B-471F-19C7-150E1A3CEF22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2C257B-FC9B-126C-3DAC-3EE83CE3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713B3159-CB98-27D9-56EE-94DA5BC9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9B8489D-4D3B-4052-8087-28FF79637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516387"/>
              </p:ext>
            </p:extLst>
          </p:nvPr>
        </p:nvGraphicFramePr>
        <p:xfrm>
          <a:off x="3842158" y="1124412"/>
          <a:ext cx="7682242" cy="512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00E0924-160B-45A9-9623-61D521FFEDB4}"/>
              </a:ext>
            </a:extLst>
          </p:cNvPr>
          <p:cNvSpPr txBox="1"/>
          <p:nvPr/>
        </p:nvSpPr>
        <p:spPr>
          <a:xfrm>
            <a:off x="410022" y="1149640"/>
            <a:ext cx="32106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Рисунок 1.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Столбчатые диаграммы, демонстрирующие прирост значений метрики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AUC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 применения трансферного обучения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F41C9-0645-4D11-8D80-4AD6D588B1A3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5D065-5BA4-4115-B3D5-142C5F56A830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93315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21217" y="6314419"/>
            <a:ext cx="42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9B0B9E-A0B3-44B6-A013-F6BA0052899E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Итоги и заключение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08B5B-D17B-4046-B7EC-F6A5ED3A4AB1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5810-C736-4528-BAA1-A1BC7BFE18A2}"/>
              </a:ext>
            </a:extLst>
          </p:cNvPr>
          <p:cNvSpPr txBox="1"/>
          <p:nvPr/>
        </p:nvSpPr>
        <p:spPr>
          <a:xfrm>
            <a:off x="295669" y="1018206"/>
            <a:ext cx="11600662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Алгоритмы автоматической интерпретации ЭКГ имеют значительный потенциал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Полученные результаты могут быть использованы для будущих исследований.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Набор данных PTB-XL играет важную роль в развитии алгоритмов автоматической интерпретации.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Рекуррентные нейронные сети, в частности LSTM-сети, показывают высокую эффективность в задачах классификации временных рядов.</a:t>
            </a:r>
          </a:p>
          <a:p>
            <a:pPr algn="l">
              <a:lnSpc>
                <a:spcPct val="150000"/>
              </a:lnSpc>
            </a:pPr>
            <a:r>
              <a:rPr lang="ru-RU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По итогам наших экспериментов двунаправленная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ru-RU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-сеть демонстрирует более лучшую производительность, чем однонаправленная 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LSTM-</a:t>
            </a:r>
            <a:r>
              <a:rPr lang="ru-RU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сеть, но на больших объемах данных разница минимальна.</a:t>
            </a:r>
          </a:p>
          <a:p>
            <a:pPr algn="l">
              <a:lnSpc>
                <a:spcPct val="150000"/>
              </a:lnSpc>
            </a:pPr>
            <a:r>
              <a:rPr lang="ru-RU" sz="19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Обучение на небольшом количестве данных приводит к плохим результатам, поэтому рекомендуется использовать трансферное обучение, особенно в случаях, когда данных недостаточно или ограничены вычислительные мощности.</a:t>
            </a: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31483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21217" y="6314419"/>
            <a:ext cx="42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9B0B9E-A0B3-44B6-A013-F6BA0052899E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Апробация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08B5B-D17B-4046-B7EC-F6A5ED3A4AB1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91C12-021B-4651-AE60-1688270EFDEB}"/>
              </a:ext>
            </a:extLst>
          </p:cNvPr>
          <p:cNvSpPr txBox="1"/>
          <p:nvPr/>
        </p:nvSpPr>
        <p:spPr>
          <a:xfrm>
            <a:off x="266726" y="2045348"/>
            <a:ext cx="116006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Часть положений данной работы излагалась на защите итогового проекта на НЕЙМАРК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-интенсив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14 апреля 2023 года.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96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26538" y="6314419"/>
            <a:ext cx="39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1CB49E-CA35-96E2-0F20-7D52E288F6A5}"/>
              </a:ext>
            </a:extLst>
          </p:cNvPr>
          <p:cNvSpPr txBox="1"/>
          <p:nvPr/>
        </p:nvSpPr>
        <p:spPr>
          <a:xfrm>
            <a:off x="295670" y="1233428"/>
            <a:ext cx="11182388" cy="5117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Deep Learning for ECG Analysis: Benchmarks and Insights from PTB-XL. Nils Strodthoff, Patrick Wagner, T. Schaeffter, W. Samek. DOI: 10.1109/JBHI.2020.3022989 Corpus ID: 216562803, Published 28 April 2020, IEEE Journal of Biomedical and Health Informatics.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Aurélien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Géron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Published by O’Reilly Media, Inc. 2019. – 856 p. 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Жерон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Орельен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Прикладное машинное обучение с помощью Scikit-Learn, Keras и </a:t>
            </a:r>
            <a:r>
              <a:rPr lang="ru-RU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TensorFlow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концепции, инструменты и техники для создания интеллектуальных систем, 2-е изд.: Пер. с англ. — СПб.: ООО “Диалектика”, 2020. — 1040 с.: ил. — </a:t>
            </a:r>
            <a:r>
              <a:rPr lang="ru-RU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Парал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тит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англ.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Andreas C. Mueller and Sarah Guido. Introduction to Machine Learning with Python. Published by O’Reilly Media, Inc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2016 – 393 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p. 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Шолле Франсуа.</a:t>
            </a:r>
            <a:r>
              <a:rPr lang="ru-RU" sz="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Глубокое обучение на Python. — СПб.: Питер, 2018. — 400 с.: ил. — (Серия «Библиотека программиста»).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Липчак</a:t>
            </a:r>
            <a:r>
              <a:rPr lang="ru-R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Д. А. Обзор методов автоматической диагностики сердечной аритмии для принятия решений о необходимости проведения дефибрилляции / Д. А. </a:t>
            </a:r>
            <a:r>
              <a:rPr lang="ru-RU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Липчак</a:t>
            </a:r>
            <a:r>
              <a:rPr lang="ru-R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А. А. </a:t>
            </a:r>
            <a:r>
              <a:rPr lang="ru-RU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Чупов</a:t>
            </a:r>
            <a:r>
              <a:rPr lang="ru-R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// </a:t>
            </a:r>
            <a:r>
              <a:rPr lang="ru-RU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Ural</a:t>
            </a:r>
            <a:r>
              <a:rPr lang="ru-R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Radio Engineering Journal. — 2021. — </a:t>
            </a:r>
            <a:r>
              <a:rPr lang="ru-RU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</a:t>
            </a:r>
            <a:r>
              <a:rPr lang="ru-RU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5, No. 4. — P. 380–409.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Deep Siamese Convolution Neural Network for Multi-Class Classification of Alzheimer Disease. Mehmood, A.; Maqsood, M.; Bashir, M.;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Shuyuan</a:t>
            </a:r>
            <a:r>
              <a:rPr lang="en-US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Y. </a:t>
            </a:r>
            <a:r>
              <a:rPr lang="en-US" sz="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Brain Sci.</a:t>
            </a:r>
            <a:r>
              <a:rPr lang="en-US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2020</a:t>
            </a:r>
            <a:r>
              <a:rPr lang="en-US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en-US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84.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https://doi.org/10.3390/brainsci10020084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Detection of Atrial Fibrillation Using 1D Convolutional Neural Network. Hsieh, C.-H.; Li, Y.-S.; Hwang, B.-J.; Hsiao, C.-H. </a:t>
            </a:r>
            <a:r>
              <a:rPr lang="en-US" sz="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Sensors</a:t>
            </a:r>
            <a:r>
              <a:rPr lang="en-US" sz="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2020</a:t>
            </a:r>
            <a:r>
              <a:rPr lang="en-US" sz="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sz="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n-US" sz="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2136.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https://doi.org/10.3390/s20072136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S. Hochreiter and J. Schmidhuber. “Long short-term memory,” Neural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., vol. 9, no. 8, pp. 1735–1780, 1997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PTB-XL, a large publicly available electrocardiography dataset / Wagner, P., Strodthoff, N., Bousseljot, RD. et al. Sci Data 7, 154 (2020).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https://doi.org/10.1038/s41597-020-0495-6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Официальный сайт с набором данных 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PTB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XL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sz="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physionet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org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content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/</a:t>
            </a:r>
            <a:r>
              <a:rPr lang="en-US" sz="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ptb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xl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/1.0.3/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Официальный сайт с набором данных 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ICBEB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2018.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://2018.</a:t>
            </a:r>
            <a:r>
              <a:rPr lang="en-US" sz="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icbeb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org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Challenge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html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Open Access Database for Evaluating the Algorithms of Electrocardiogram Rhythm and Morphology Abnormality Detection.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Feifei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Liu, Chengyu Liu, Lina Zhao,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Xiangyu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Zhang,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Xiaoling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Wu,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Xiaoyan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Xu,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Yulin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Liu,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Caiyun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Shoushui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Wei,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Zhiqiang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He,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Jianqing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Li, and Eddie Ng Yin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Kwee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Journal of Medical Imaging and Health Informatics Vol. 8, 1368–1373, 2018.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Официальный сайт с документацией к открытой библиотеке «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Scikit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://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scikit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learn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org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stable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index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html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Официальный сайт с документацией к открытой библиотеке «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TensorFlow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://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www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tensorflow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org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/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Официальный сайт с документацией к открытой библиотеке 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keras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://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keras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io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/</a:t>
            </a:r>
            <a:r>
              <a:rPr lang="ru-RU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I.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Loshchilov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F. </a:t>
            </a:r>
            <a:r>
              <a:rPr lang="en-US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Hutter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“Fixing weight decay regularization in ADAM,” in Proc. Int. Conf. </a:t>
            </a:r>
            <a:r>
              <a:rPr lang="ru-RU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</a:t>
            </a: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Representations</a:t>
            </a: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2019.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Официальный сайт ВОЗ, где приведена статистика по основным причинам смерти в мире на 2019 год.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://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www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who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int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ru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news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room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fact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sheets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detail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the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top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-10-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causes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of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-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death</a:t>
            </a: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Ilias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G.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Maglogiannis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Kostas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Karpouzis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Manolis</a:t>
            </a:r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Wallace. Image and Signal Processing for Networked E-Health Applications. 2006 by Morgan &amp; Claypool, pp. 41-44.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K. Cho </a:t>
            </a:r>
            <a:r>
              <a:rPr lang="en-US" sz="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al.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“Learning phrase representations using RNN encoder–decoder for statistical machine translation,” in </a:t>
            </a:r>
            <a:r>
              <a:rPr lang="en-US" sz="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Proc.Conf.EmpiricalMethods</a:t>
            </a:r>
            <a:r>
              <a:rPr lang="en-US" sz="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Natural Lang. Process.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Doha, Qatar: Association for Computational Linguistics, Oct. 2014, pp. 1724–1734.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Официальный сайт языка программирования </a:t>
            </a:r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Режим доступа: 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https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://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www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python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.</a:t>
            </a:r>
            <a:r>
              <a:rPr lang="en-US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org</a:t>
            </a:r>
            <a:r>
              <a:rPr lang="ru-RU" sz="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/</a:t>
            </a:r>
            <a:r>
              <a:rPr lang="ru-RU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05328-32D9-4B77-90F5-D4D9B8EC01BE}"/>
              </a:ext>
            </a:extLst>
          </p:cNvPr>
          <p:cNvSpPr txBox="1"/>
          <p:nvPr/>
        </p:nvSpPr>
        <p:spPr>
          <a:xfrm>
            <a:off x="368237" y="251190"/>
            <a:ext cx="505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F9DC4-438C-4F2B-85B1-1AA25598BF1F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</p:spTree>
    <p:extLst>
      <p:ext uri="{BB962C8B-B14F-4D97-AF65-F5344CB8AC3E}">
        <p14:creationId xmlns:p14="http://schemas.microsoft.com/office/powerpoint/2010/main" val="284975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1CB49E-CA35-96E2-0F20-7D52E288F6A5}"/>
              </a:ext>
            </a:extLst>
          </p:cNvPr>
          <p:cNvSpPr txBox="1"/>
          <p:nvPr/>
        </p:nvSpPr>
        <p:spPr>
          <a:xfrm>
            <a:off x="304915" y="1265934"/>
            <a:ext cx="116006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исследования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алгоритмов на основе глубоких нейронных сетей может значительно упростить работу врачей, в задаче автоматической интерпретации результатов ЭКГ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Развитие алгоритмов для автоматической интерпретации ЭКГ может помочь улучшить скорость и точность диагностики ССЗ.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четкие процедуры тестирования алгоритмов автоматической интерпретации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Анализ эффективности трансферного обучения представляет интерес в решении проблем, связанных с недостатком данных или вычислительных ресурсов для обучения моделей.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A24A0-F1DA-4FD5-B226-C2C4B6482E14}"/>
              </a:ext>
            </a:extLst>
          </p:cNvPr>
          <p:cNvSpPr txBox="1"/>
          <p:nvPr/>
        </p:nvSpPr>
        <p:spPr>
          <a:xfrm>
            <a:off x="370983" y="251190"/>
            <a:ext cx="505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40662-6E2A-466A-BF56-87791E5815B9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</p:spTree>
    <p:extLst>
      <p:ext uri="{BB962C8B-B14F-4D97-AF65-F5344CB8AC3E}">
        <p14:creationId xmlns:p14="http://schemas.microsoft.com/office/powerpoint/2010/main" val="1561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295669" y="1150615"/>
            <a:ext cx="1160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«Deep Learning for ECG Analysis: Benchmarks and Insights from PTB-XL»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Nils Strodthoff, Patrick Wagner, Tobias Schaeffter, Wojciech Samek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998388-B035-4E66-9DAA-47D45C0A36CD}"/>
              </a:ext>
            </a:extLst>
          </p:cNvPr>
          <p:cNvSpPr txBox="1"/>
          <p:nvPr/>
        </p:nvSpPr>
        <p:spPr>
          <a:xfrm>
            <a:off x="370983" y="251190"/>
            <a:ext cx="505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D32EE-03F8-446E-B95A-64CC5B8C5D34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4" name="Скругленный прямоугольник 2">
            <a:extLst>
              <a:ext uri="{FF2B5EF4-FFF2-40B4-BE49-F238E27FC236}">
                <a16:creationId xmlns:a16="http://schemas.microsoft.com/office/drawing/2014/main" id="{69754DC9-9539-4F7D-80BE-8DB85A3DA6A6}"/>
              </a:ext>
            </a:extLst>
          </p:cNvPr>
          <p:cNvSpPr/>
          <p:nvPr/>
        </p:nvSpPr>
        <p:spPr>
          <a:xfrm>
            <a:off x="295670" y="2016755"/>
            <a:ext cx="4997781" cy="15716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машинного обучения в задаче анализа медицинских сигналов.</a:t>
            </a:r>
          </a:p>
        </p:txBody>
      </p:sp>
      <p:sp>
        <p:nvSpPr>
          <p:cNvPr id="25" name="Скругленный прямоугольник 2">
            <a:extLst>
              <a:ext uri="{FF2B5EF4-FFF2-40B4-BE49-F238E27FC236}">
                <a16:creationId xmlns:a16="http://schemas.microsoft.com/office/drawing/2014/main" id="{355D8CD1-E396-47B2-8337-9E2E0BF8985D}"/>
              </a:ext>
            </a:extLst>
          </p:cNvPr>
          <p:cNvSpPr/>
          <p:nvPr/>
        </p:nvSpPr>
        <p:spPr>
          <a:xfrm>
            <a:off x="5952903" y="2016754"/>
            <a:ext cx="5430958" cy="15716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Рекуррентные нейронные сети в задаче анализа сигналов ЭКГ и диагностики ССЗ. </a:t>
            </a: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2">
            <a:extLst>
              <a:ext uri="{FF2B5EF4-FFF2-40B4-BE49-F238E27FC236}">
                <a16:creationId xmlns:a16="http://schemas.microsoft.com/office/drawing/2014/main" id="{BD357945-6F1C-48A8-996A-EAA0CCBB86B1}"/>
              </a:ext>
            </a:extLst>
          </p:cNvPr>
          <p:cNvSpPr/>
          <p:nvPr/>
        </p:nvSpPr>
        <p:spPr>
          <a:xfrm>
            <a:off x="295669" y="3754965"/>
            <a:ext cx="11182388" cy="24566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исследования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lvl="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Оценка качества работы однонаправленных и двунаправленных LSTM-сетей на наборах данных PTB-XL и ICBEB2018.</a:t>
            </a:r>
          </a:p>
          <a:p>
            <a:pPr marL="342900" lvl="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Проведение сравнительного анализ моделей на основе полученных оценок.</a:t>
            </a:r>
          </a:p>
          <a:p>
            <a:pPr marL="342900" lvl="0" indent="-342900" algn="just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Измерение эффективности применения трансферного обучения (</a:t>
            </a:r>
            <a: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transfer learning</a:t>
            </a:r>
            <a:r>
              <a:rPr lang="ru-RU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на небольших наборах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046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562593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305467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6522155" y="2974522"/>
            <a:ext cx="5119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публичный набор данных, который включает в себя 21837 клинических записей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9B0B9E-A0B3-44B6-A013-F6BA0052899E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Материалы и методы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61938D-0A35-46D9-BABD-FFD843C37DAB}"/>
              </a:ext>
            </a:extLst>
          </p:cNvPr>
          <p:cNvSpPr txBox="1"/>
          <p:nvPr/>
        </p:nvSpPr>
        <p:spPr>
          <a:xfrm>
            <a:off x="370983" y="2943565"/>
            <a:ext cx="5725017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предоставлена 71 расшифровка ЭКГ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которые делятся на 3 категории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3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44 диагностических расшифровок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diag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которые делятся на 5 суперклассов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superdiag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24 подкласса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subdiag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3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19 изменений сегментов ЭКГ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3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изменений ритма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rhythm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Скругленный прямоугольник 2">
            <a:extLst>
              <a:ext uri="{FF2B5EF4-FFF2-40B4-BE49-F238E27FC236}">
                <a16:creationId xmlns:a16="http://schemas.microsoft.com/office/drawing/2014/main" id="{3E35C657-5651-4DB3-B857-E2C52FFDB8FD}"/>
              </a:ext>
            </a:extLst>
          </p:cNvPr>
          <p:cNvSpPr/>
          <p:nvPr/>
        </p:nvSpPr>
        <p:spPr>
          <a:xfrm>
            <a:off x="266726" y="1163834"/>
            <a:ext cx="11615133" cy="7327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достижения высокой надежности и точности в автоматической интерпретации ЭКГ необходимы 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наборы данных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Скругленный прямоугольник 2">
            <a:extLst>
              <a:ext uri="{FF2B5EF4-FFF2-40B4-BE49-F238E27FC236}">
                <a16:creationId xmlns:a16="http://schemas.microsoft.com/office/drawing/2014/main" id="{8319C4F9-B5F4-43E7-B1DC-5B386B513BB4}"/>
              </a:ext>
            </a:extLst>
          </p:cNvPr>
          <p:cNvSpPr/>
          <p:nvPr/>
        </p:nvSpPr>
        <p:spPr>
          <a:xfrm>
            <a:off x="295669" y="2004142"/>
            <a:ext cx="11600662" cy="767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данном исследовании основным набором данных является </a:t>
            </a:r>
          </a:p>
          <a:p>
            <a:pPr algn="ctr">
              <a:lnSpc>
                <a:spcPts val="2400"/>
              </a:lnSpc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PTB-XL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(Wagner, P., Strodthoff, N., Bousseljot, R., Samek, W., &amp; Schaeffter, T.) [10]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08B5B-D17B-4046-B7EC-F6A5ED3A4AB1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9AAE8-0FB5-4618-B072-28D1FEB15A7D}"/>
              </a:ext>
            </a:extLst>
          </p:cNvPr>
          <p:cNvSpPr txBox="1"/>
          <p:nvPr/>
        </p:nvSpPr>
        <p:spPr>
          <a:xfrm>
            <a:off x="6522156" y="4064002"/>
            <a:ext cx="51194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ICBEB2018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6877 записей. В данном исследовании он играет роль дополнительного набора для анализа эффективности трансферного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87995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sz="12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426848" y="6314419"/>
            <a:ext cx="6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BF2FAEC0-769E-2CCC-9EA2-C775ED09DE65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2E3E879-9F8B-471F-19C7-150E1A3CEF22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FDDCED-749C-F643-DED5-88D334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618CB8DE-0BFD-5A22-1ECE-EE7D0EA4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9533FC19-2216-415B-969E-E972D7624D93}"/>
              </a:ext>
            </a:extLst>
          </p:cNvPr>
          <p:cNvGrpSpPr/>
          <p:nvPr/>
        </p:nvGrpSpPr>
        <p:grpSpPr>
          <a:xfrm>
            <a:off x="2076637" y="1389499"/>
            <a:ext cx="7880012" cy="4851102"/>
            <a:chOff x="6014860" y="1056494"/>
            <a:chExt cx="5878602" cy="3618992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9B19A07-6BED-AB46-C12D-6110912075D7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04" y="2714604"/>
              <a:ext cx="3271692" cy="0"/>
            </a:xfrm>
            <a:prstGeom prst="line">
              <a:avLst/>
            </a:prstGeom>
            <a:ln w="38100">
              <a:solidFill>
                <a:srgbClr val="173C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858815-751F-0879-A57F-CEF71DAC82E0}"/>
                </a:ext>
              </a:extLst>
            </p:cNvPr>
            <p:cNvSpPr txBox="1"/>
            <p:nvPr/>
          </p:nvSpPr>
          <p:spPr>
            <a:xfrm>
              <a:off x="6074973" y="3219803"/>
              <a:ext cx="254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Пункт 1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06A91-B4C0-D5AA-4B98-1648E6DFC607}"/>
                </a:ext>
              </a:extLst>
            </p:cNvPr>
            <p:cNvSpPr txBox="1"/>
            <p:nvPr/>
          </p:nvSpPr>
          <p:spPr>
            <a:xfrm>
              <a:off x="9352471" y="3219803"/>
              <a:ext cx="254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Пункт 2</a:t>
              </a:r>
              <a:endPara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5159CCC4-0DD5-4344-BE7E-728957E799CF}"/>
                </a:ext>
              </a:extLst>
            </p:cNvPr>
            <p:cNvCxnSpPr>
              <a:cxnSpLocks/>
            </p:cNvCxnSpPr>
            <p:nvPr/>
          </p:nvCxnSpPr>
          <p:spPr>
            <a:xfrm>
              <a:off x="8885036" y="1383425"/>
              <a:ext cx="1" cy="2388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Скругленный прямоугольник 13">
              <a:extLst>
                <a:ext uri="{FF2B5EF4-FFF2-40B4-BE49-F238E27FC236}">
                  <a16:creationId xmlns:a16="http://schemas.microsoft.com/office/drawing/2014/main" id="{C0569313-BF09-4855-8EAD-C98A2A890189}"/>
                </a:ext>
              </a:extLst>
            </p:cNvPr>
            <p:cNvSpPr/>
            <p:nvPr/>
          </p:nvSpPr>
          <p:spPr>
            <a:xfrm>
              <a:off x="7575694" y="1606401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173C90"/>
                  </a:solidFill>
                </a:rPr>
                <a:t>LSTM/bidirectional LSTM</a:t>
              </a:r>
              <a:endParaRPr lang="ru-RU" sz="2400" b="1" dirty="0">
                <a:solidFill>
                  <a:srgbClr val="173C90"/>
                </a:solidFill>
              </a:endParaRPr>
            </a:p>
          </p:txBody>
        </p:sp>
        <p:sp>
          <p:nvSpPr>
            <p:cNvPr id="76" name="Скругленный прямоугольник 13">
              <a:extLst>
                <a:ext uri="{FF2B5EF4-FFF2-40B4-BE49-F238E27FC236}">
                  <a16:creationId xmlns:a16="http://schemas.microsoft.com/office/drawing/2014/main" id="{5EA56144-7CBA-428D-8E87-A3E0BBD93CD9}"/>
                </a:ext>
              </a:extLst>
            </p:cNvPr>
            <p:cNvSpPr/>
            <p:nvPr/>
          </p:nvSpPr>
          <p:spPr>
            <a:xfrm>
              <a:off x="7575694" y="1056494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solidFill>
                    <a:srgbClr val="173C90"/>
                  </a:solidFill>
                </a:rPr>
                <a:t>Входной слой</a:t>
              </a:r>
            </a:p>
          </p:txBody>
        </p:sp>
        <p:sp>
          <p:nvSpPr>
            <p:cNvPr id="77" name="Скругленный прямоугольник 13">
              <a:extLst>
                <a:ext uri="{FF2B5EF4-FFF2-40B4-BE49-F238E27FC236}">
                  <a16:creationId xmlns:a16="http://schemas.microsoft.com/office/drawing/2014/main" id="{B939E3B1-203D-4A39-8875-33FCD4DAD0F6}"/>
                </a:ext>
              </a:extLst>
            </p:cNvPr>
            <p:cNvSpPr/>
            <p:nvPr/>
          </p:nvSpPr>
          <p:spPr>
            <a:xfrm>
              <a:off x="7575694" y="2156308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173B90"/>
                  </a:solidFill>
                </a:rPr>
                <a:t>LSTM/bidirectional LSTM</a:t>
              </a:r>
              <a:endParaRPr lang="ru-RU" sz="2400" b="1" dirty="0">
                <a:solidFill>
                  <a:srgbClr val="173B90"/>
                </a:solidFill>
              </a:endParaRPr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F74E8390-6E4A-4DF0-9B32-7A0D585728E7}"/>
                </a:ext>
              </a:extLst>
            </p:cNvPr>
            <p:cNvCxnSpPr>
              <a:cxnSpLocks/>
            </p:cNvCxnSpPr>
            <p:nvPr/>
          </p:nvCxnSpPr>
          <p:spPr>
            <a:xfrm>
              <a:off x="8896350" y="2044700"/>
              <a:ext cx="0" cy="120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кругленный прямоугольник 13">
              <a:extLst>
                <a:ext uri="{FF2B5EF4-FFF2-40B4-BE49-F238E27FC236}">
                  <a16:creationId xmlns:a16="http://schemas.microsoft.com/office/drawing/2014/main" id="{FDA2831F-B4D6-4E2E-BC6B-F6BE590AEC20}"/>
                </a:ext>
              </a:extLst>
            </p:cNvPr>
            <p:cNvSpPr/>
            <p:nvPr/>
          </p:nvSpPr>
          <p:spPr>
            <a:xfrm>
              <a:off x="6014860" y="2911107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173B90"/>
                  </a:solidFill>
                </a:rPr>
                <a:t>GlobalAveragePooling1D</a:t>
              </a:r>
              <a:endParaRPr lang="ru-RU" sz="2400" b="1" dirty="0">
                <a:solidFill>
                  <a:srgbClr val="173B90"/>
                </a:solidFill>
              </a:endParaRPr>
            </a:p>
          </p:txBody>
        </p:sp>
        <p:sp>
          <p:nvSpPr>
            <p:cNvPr id="80" name="Скругленный прямоугольник 13">
              <a:extLst>
                <a:ext uri="{FF2B5EF4-FFF2-40B4-BE49-F238E27FC236}">
                  <a16:creationId xmlns:a16="http://schemas.microsoft.com/office/drawing/2014/main" id="{0519CCB8-97D6-4D56-AF15-6115572E0159}"/>
                </a:ext>
              </a:extLst>
            </p:cNvPr>
            <p:cNvSpPr/>
            <p:nvPr/>
          </p:nvSpPr>
          <p:spPr>
            <a:xfrm>
              <a:off x="9244071" y="2912006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173B90"/>
                  </a:solidFill>
                </a:rPr>
                <a:t>GlobalMaxPooling1D</a:t>
              </a:r>
              <a:endParaRPr lang="ru-RU" sz="2400" b="1" dirty="0">
                <a:solidFill>
                  <a:srgbClr val="173B90"/>
                </a:solidFill>
              </a:endParaRPr>
            </a:p>
          </p:txBody>
        </p: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968C7492-AE5D-4946-A916-0398105B744D}"/>
                </a:ext>
              </a:extLst>
            </p:cNvPr>
            <p:cNvCxnSpPr>
              <a:cxnSpLocks/>
            </p:cNvCxnSpPr>
            <p:nvPr/>
          </p:nvCxnSpPr>
          <p:spPr>
            <a:xfrm>
              <a:off x="8883650" y="2590800"/>
              <a:ext cx="1387" cy="1313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6084E89F-21CE-451E-99A7-B98448E27925}"/>
                </a:ext>
              </a:extLst>
            </p:cNvPr>
            <p:cNvCxnSpPr>
              <a:cxnSpLocks/>
            </p:cNvCxnSpPr>
            <p:nvPr/>
          </p:nvCxnSpPr>
          <p:spPr>
            <a:xfrm>
              <a:off x="7337425" y="2705100"/>
              <a:ext cx="0" cy="209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9DB9F461-639C-4E40-9D81-1E20F3A83849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flipH="1">
              <a:off x="10568767" y="2700108"/>
              <a:ext cx="2780" cy="2118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D78A90AE-F321-41B0-8CD1-E553803A9CFA}"/>
                </a:ext>
              </a:extLst>
            </p:cNvPr>
            <p:cNvCxnSpPr>
              <a:cxnSpLocks/>
            </p:cNvCxnSpPr>
            <p:nvPr/>
          </p:nvCxnSpPr>
          <p:spPr>
            <a:xfrm>
              <a:off x="7329150" y="3357483"/>
              <a:ext cx="1" cy="2388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4A0A0CAD-848C-4CF1-8C2A-D7AA86653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1548" y="3371850"/>
              <a:ext cx="1202" cy="22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7382F7B-9F5F-47DD-A49B-BF3A73D8F37C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04" y="3584554"/>
              <a:ext cx="3271692" cy="0"/>
            </a:xfrm>
            <a:prstGeom prst="line">
              <a:avLst/>
            </a:prstGeom>
            <a:ln w="38100">
              <a:solidFill>
                <a:srgbClr val="173C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7B380FDA-5DF8-4380-A3EC-45965A5A3C75}"/>
                </a:ext>
              </a:extLst>
            </p:cNvPr>
            <p:cNvCxnSpPr>
              <a:cxnSpLocks/>
            </p:cNvCxnSpPr>
            <p:nvPr/>
          </p:nvCxnSpPr>
          <p:spPr>
            <a:xfrm>
              <a:off x="8885036" y="3596373"/>
              <a:ext cx="1" cy="2388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Скругленный прямоугольник 13">
              <a:extLst>
                <a:ext uri="{FF2B5EF4-FFF2-40B4-BE49-F238E27FC236}">
                  <a16:creationId xmlns:a16="http://schemas.microsoft.com/office/drawing/2014/main" id="{7326E380-5984-45FD-AEED-5D804A04F18D}"/>
                </a:ext>
              </a:extLst>
            </p:cNvPr>
            <p:cNvSpPr/>
            <p:nvPr/>
          </p:nvSpPr>
          <p:spPr>
            <a:xfrm>
              <a:off x="7575694" y="3696378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solidFill>
                    <a:srgbClr val="173B90"/>
                  </a:solidFill>
                </a:rPr>
                <a:t>Объединение</a:t>
              </a:r>
            </a:p>
          </p:txBody>
        </p: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215FA4AC-B4A1-4DEC-99BF-185CDCB368FE}"/>
                </a:ext>
              </a:extLst>
            </p:cNvPr>
            <p:cNvCxnSpPr>
              <a:cxnSpLocks/>
            </p:cNvCxnSpPr>
            <p:nvPr/>
          </p:nvCxnSpPr>
          <p:spPr>
            <a:xfrm>
              <a:off x="8889074" y="4142754"/>
              <a:ext cx="1" cy="1194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Скругленный прямоугольник 13">
              <a:extLst>
                <a:ext uri="{FF2B5EF4-FFF2-40B4-BE49-F238E27FC236}">
                  <a16:creationId xmlns:a16="http://schemas.microsoft.com/office/drawing/2014/main" id="{FEAF02C5-BB7D-4291-8C62-0566F9162FD4}"/>
                </a:ext>
              </a:extLst>
            </p:cNvPr>
            <p:cNvSpPr/>
            <p:nvPr/>
          </p:nvSpPr>
          <p:spPr>
            <a:xfrm>
              <a:off x="7575694" y="4229110"/>
              <a:ext cx="2649390" cy="4463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73C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solidFill>
                    <a:srgbClr val="173B90"/>
                  </a:solidFill>
                </a:rPr>
                <a:t>Выходной слой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7BD36AC-419A-4BDF-BC47-51E83CD35702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9BA973-8964-40A8-9BF7-9D6891CD9553}"/>
              </a:ext>
            </a:extLst>
          </p:cNvPr>
          <p:cNvSpPr txBox="1"/>
          <p:nvPr/>
        </p:nvSpPr>
        <p:spPr>
          <a:xfrm>
            <a:off x="8186290" y="1105428"/>
            <a:ext cx="3710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Схема 1.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Общая схема архитектуры нейронной сети с применением рекуррентных слоев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unidirectional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S. Hochreiter and J. Schmidhuber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bidirectional LSTM (lstm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lstm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bidir)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37EF6E-EB86-4FA9-B2AA-8749D7AC7577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Материалы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5941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9B0B9E-A0B3-44B6-A013-F6BA0052899E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08B5B-D17B-4046-B7EC-F6A5ED3A4AB1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17" name="Скругленный прямоугольник 2">
            <a:extLst>
              <a:ext uri="{FF2B5EF4-FFF2-40B4-BE49-F238E27FC236}">
                <a16:creationId xmlns:a16="http://schemas.microsoft.com/office/drawing/2014/main" id="{145A5890-BF28-425B-9871-1BB7C9B4EB9B}"/>
              </a:ext>
            </a:extLst>
          </p:cNvPr>
          <p:cNvSpPr/>
          <p:nvPr/>
        </p:nvSpPr>
        <p:spPr>
          <a:xfrm>
            <a:off x="589285" y="1512852"/>
            <a:ext cx="5506714" cy="5904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ru-RU" sz="3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серии экспериментов</a:t>
            </a:r>
            <a:endParaRPr lang="ru-RU" sz="2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BA9DD-EF2F-40ED-BE8F-ECC9CFD64A87}"/>
              </a:ext>
            </a:extLst>
          </p:cNvPr>
          <p:cNvSpPr txBox="1"/>
          <p:nvPr/>
        </p:nvSpPr>
        <p:spPr>
          <a:xfrm>
            <a:off x="589284" y="2103341"/>
            <a:ext cx="5811515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Эксперименты по работе моделей на наборе данных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(12 эксперим.)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Эксперименты по работе моделей на наборе данных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ICBEB2018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(10 эксперим.)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трансферного обучения с использованием обоих наборов данных (7 эксперим.)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2">
            <a:extLst>
              <a:ext uri="{FF2B5EF4-FFF2-40B4-BE49-F238E27FC236}">
                <a16:creationId xmlns:a16="http://schemas.microsoft.com/office/drawing/2014/main" id="{8CEBB64A-7F93-4518-BD7F-D017FE993B95}"/>
              </a:ext>
            </a:extLst>
          </p:cNvPr>
          <p:cNvSpPr/>
          <p:nvPr/>
        </p:nvSpPr>
        <p:spPr>
          <a:xfrm>
            <a:off x="6726304" y="1512852"/>
            <a:ext cx="4876411" cy="5904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sz="28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194278-C006-4E0C-965A-A33DFB2AB9D7}"/>
                  </a:ext>
                </a:extLst>
              </p:cNvPr>
              <p:cNvSpPr txBox="1"/>
              <p:nvPr/>
            </p:nvSpPr>
            <p:spPr>
              <a:xfrm>
                <a:off x="6729412" y="2103341"/>
                <a:ext cx="5137975" cy="2805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Основной метрикой производительности моделей машинного обучения в данном исследовании является макроусредненная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AUC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Для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ICBEB2018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приводится две дополнительные метрики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макросредненные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194278-C006-4E0C-965A-A33DFB2A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412" y="2103341"/>
                <a:ext cx="5137975" cy="2805320"/>
              </a:xfrm>
              <a:prstGeom prst="rect">
                <a:avLst/>
              </a:prstGeom>
              <a:blipFill>
                <a:blip r:embed="rId4"/>
                <a:stretch>
                  <a:fillRect l="-1305" r="-237" b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Скругленный прямоугольник 2">
            <a:extLst>
              <a:ext uri="{FF2B5EF4-FFF2-40B4-BE49-F238E27FC236}">
                <a16:creationId xmlns:a16="http://schemas.microsoft.com/office/drawing/2014/main" id="{DF61A970-C9BB-411F-944E-89BE7A364C15}"/>
              </a:ext>
            </a:extLst>
          </p:cNvPr>
          <p:cNvSpPr/>
          <p:nvPr/>
        </p:nvSpPr>
        <p:spPr>
          <a:xfrm>
            <a:off x="295669" y="5408212"/>
            <a:ext cx="6274351" cy="5526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Всего было проведено 29 экспериментов</a:t>
            </a:r>
            <a:endParaRPr lang="ru-RU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0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9B0B9E-A0B3-44B6-A013-F6BA0052899E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08B5B-D17B-4046-B7EC-F6A5ED3A4AB1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5" name="Скругленный прямоугольник 2">
            <a:extLst>
              <a:ext uri="{FF2B5EF4-FFF2-40B4-BE49-F238E27FC236}">
                <a16:creationId xmlns:a16="http://schemas.microsoft.com/office/drawing/2014/main" id="{D0D72DC4-32AA-473B-9E38-CB03F4C3B643}"/>
              </a:ext>
            </a:extLst>
          </p:cNvPr>
          <p:cNvSpPr/>
          <p:nvPr/>
        </p:nvSpPr>
        <p:spPr>
          <a:xfrm>
            <a:off x="295669" y="1184960"/>
            <a:ext cx="11600662" cy="5904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28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C02AE-DEE6-445C-AC75-A511B89D14FC}"/>
              </a:ext>
            </a:extLst>
          </p:cNvPr>
          <p:cNvSpPr txBox="1"/>
          <p:nvPr/>
        </p:nvSpPr>
        <p:spPr>
          <a:xfrm>
            <a:off x="307099" y="1968048"/>
            <a:ext cx="11525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Загрузка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наборов данных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PTB-XL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ICBEB2018.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архитектуры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однонаправленных и двунаправленных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LSTM-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сетей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lstm_bidir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моделей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lstm_bidir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PTB-XL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ICBEB2018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проведение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сравнительного анализа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эффективности применения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трансферного обучения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результатами статьи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[1].</a:t>
            </a:r>
          </a:p>
          <a:p>
            <a:pPr marL="457200" indent="-457200"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sz="12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426848" y="6314419"/>
            <a:ext cx="6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BF2FAEC0-769E-2CCC-9EA2-C775ED09DE65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2E3E879-9F8B-471F-19C7-150E1A3CEF22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69660E-A56C-3F68-5747-4004B57E3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96097"/>
              </p:ext>
            </p:extLst>
          </p:nvPr>
        </p:nvGraphicFramePr>
        <p:xfrm>
          <a:off x="295670" y="1033765"/>
          <a:ext cx="5800330" cy="521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29">
                  <a:extLst>
                    <a:ext uri="{9D8B030D-6E8A-4147-A177-3AD203B41FA5}">
                      <a16:colId xmlns:a16="http://schemas.microsoft.com/office/drawing/2014/main" val="2935329716"/>
                    </a:ext>
                  </a:extLst>
                </a:gridCol>
                <a:gridCol w="2251901">
                  <a:extLst>
                    <a:ext uri="{9D8B030D-6E8A-4147-A177-3AD203B41FA5}">
                      <a16:colId xmlns:a16="http://schemas.microsoft.com/office/drawing/2014/main" val="3841175847"/>
                    </a:ext>
                  </a:extLst>
                </a:gridCol>
              </a:tblGrid>
              <a:tr h="443228"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Модель, категория</a:t>
                      </a: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500" b="1" kern="1200" dirty="0">
                        <a:solidFill>
                          <a:srgbClr val="173C90"/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25096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</a:t>
                      </a:r>
                      <a:r>
                        <a:rPr kumimoji="0" lang="ru-RU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23925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0.904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1536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0.925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3725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3411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superdiag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0.898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273701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superdiag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0.904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79223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subdiag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</a:t>
                      </a:r>
                      <a:r>
                        <a:rPr kumimoji="0" lang="ru-RU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641670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subdiag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0.924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86746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0.966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846593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0.98</a:t>
                      </a:r>
                      <a:r>
                        <a:rPr kumimoji="0" lang="ru-RU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95492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0.873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20431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0.887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313633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FDDCED-749C-F643-DED5-88D334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618CB8DE-0BFD-5A22-1ECE-EE7D0EA4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380832-F3AF-4359-9BF7-EDD67BF8B80F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7D9B3-12A5-48E0-96C7-557E5C15CB80}"/>
              </a:ext>
            </a:extLst>
          </p:cNvPr>
          <p:cNvSpPr txBox="1"/>
          <p:nvPr/>
        </p:nvSpPr>
        <p:spPr>
          <a:xfrm>
            <a:off x="6276571" y="1233428"/>
            <a:ext cx="3210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1.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моделей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lstm_bidir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категорий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all, diag, rhythm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полученные в результате наших экспериментов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наборе данных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65A0-95A5-4BE0-B6C6-695060140124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270517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ru-RU" sz="12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426848" y="6314419"/>
            <a:ext cx="6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BF2FAEC0-769E-2CCC-9EA2-C775ED09DE65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noFill/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2E3E879-9F8B-471F-19C7-150E1A3CEF22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69660E-A56C-3F68-5747-4004B57E3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75353"/>
              </p:ext>
            </p:extLst>
          </p:nvPr>
        </p:nvGraphicFramePr>
        <p:xfrm>
          <a:off x="295669" y="1033765"/>
          <a:ext cx="5156548" cy="362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6">
                  <a:extLst>
                    <a:ext uri="{9D8B030D-6E8A-4147-A177-3AD203B41FA5}">
                      <a16:colId xmlns:a16="http://schemas.microsoft.com/office/drawing/2014/main" val="2935329716"/>
                    </a:ext>
                  </a:extLst>
                </a:gridCol>
                <a:gridCol w="2001962">
                  <a:extLst>
                    <a:ext uri="{9D8B030D-6E8A-4147-A177-3AD203B41FA5}">
                      <a16:colId xmlns:a16="http://schemas.microsoft.com/office/drawing/2014/main" val="3841175847"/>
                    </a:ext>
                  </a:extLst>
                </a:gridCol>
              </a:tblGrid>
              <a:tr h="443228"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Модель, категория</a:t>
                      </a: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500" b="1" kern="1200" dirty="0">
                        <a:solidFill>
                          <a:srgbClr val="173C90"/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25096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23925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0.904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1536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0.925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3725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79333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0.966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846593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0.981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95492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0.873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20431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0.887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313633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FDDCED-749C-F643-DED5-88D3340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618CB8DE-0BFD-5A22-1ECE-EE7D0EA4D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380832-F3AF-4359-9BF7-EDD67BF8B80F}"/>
              </a:ext>
            </a:extLst>
          </p:cNvPr>
          <p:cNvSpPr txBox="1"/>
          <p:nvPr/>
        </p:nvSpPr>
        <p:spPr>
          <a:xfrm>
            <a:off x="0" y="6422321"/>
            <a:ext cx="1153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Манухов Виталий Витальевич </a:t>
            </a:r>
          </a:p>
          <a:p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«Машинное обучение в диагностике сердечно-сосудистых заболеваний</a:t>
            </a:r>
            <a:r>
              <a:rPr lang="en-US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1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сигналов ЭКГ с использованием глубоких нейронных сетей»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C5F7BA4-BB67-44BE-9977-8DA781E69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38892"/>
              </p:ext>
            </p:extLst>
          </p:nvPr>
        </p:nvGraphicFramePr>
        <p:xfrm>
          <a:off x="6270296" y="1036346"/>
          <a:ext cx="5156548" cy="362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86">
                  <a:extLst>
                    <a:ext uri="{9D8B030D-6E8A-4147-A177-3AD203B41FA5}">
                      <a16:colId xmlns:a16="http://schemas.microsoft.com/office/drawing/2014/main" val="2935329716"/>
                    </a:ext>
                  </a:extLst>
                </a:gridCol>
                <a:gridCol w="2001962">
                  <a:extLst>
                    <a:ext uri="{9D8B030D-6E8A-4147-A177-3AD203B41FA5}">
                      <a16:colId xmlns:a16="http://schemas.microsoft.com/office/drawing/2014/main" val="3841175847"/>
                    </a:ext>
                  </a:extLst>
                </a:gridCol>
              </a:tblGrid>
              <a:tr h="443228"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Модель, категория</a:t>
                      </a: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kern="1200" dirty="0">
                          <a:solidFill>
                            <a:srgbClr val="173C90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500" b="1" kern="1200" dirty="0">
                        <a:solidFill>
                          <a:srgbClr val="173C90"/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B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25096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0.907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38100" cap="flat" cmpd="sng" algn="ctr">
                      <a:solidFill>
                        <a:srgbClr val="173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923925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all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0.914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1536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0.927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37258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diag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0.932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575474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0.953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846593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rhythm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0.949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95492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0.851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20431"/>
                  </a:ext>
                </a:extLst>
              </a:tr>
              <a:tr h="394132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lstm_bidir, form</a:t>
                      </a:r>
                      <a:endParaRPr lang="ru-RU" sz="2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0.876</a:t>
                      </a:r>
                      <a:endParaRPr kumimoji="0" lang="ru-RU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2215" marR="62215" marT="31107" marB="311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3136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175F6D-1B8F-47D3-A3A2-97E5434CF60F}"/>
              </a:ext>
            </a:extLst>
          </p:cNvPr>
          <p:cNvSpPr txBox="1"/>
          <p:nvPr/>
        </p:nvSpPr>
        <p:spPr>
          <a:xfrm>
            <a:off x="295667" y="4656945"/>
            <a:ext cx="5156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1.1.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моделей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lstm_bidir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категорий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all, diag, rhythm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полученные в результате наших экспериментов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 наборе данных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33F38-7BFC-4F21-9AE9-0E8B6745F0C4}"/>
              </a:ext>
            </a:extLst>
          </p:cNvPr>
          <p:cNvSpPr txBox="1"/>
          <p:nvPr/>
        </p:nvSpPr>
        <p:spPr>
          <a:xfrm>
            <a:off x="6270294" y="4659526"/>
            <a:ext cx="5156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Таблица 1.2.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моделей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lstm_bidir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категорий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all, diag, rhythm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полученные в статье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для набора данных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PTB-XL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72803-5966-4F7B-8832-B76730C297CF}"/>
              </a:ext>
            </a:extLst>
          </p:cNvPr>
          <p:cNvSpPr txBox="1"/>
          <p:nvPr/>
        </p:nvSpPr>
        <p:spPr>
          <a:xfrm>
            <a:off x="370983" y="251190"/>
            <a:ext cx="659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810939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2081</Words>
  <Application>Microsoft Office PowerPoint</Application>
  <PresentationFormat>Широкоэкранный</PresentationFormat>
  <Paragraphs>259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Лелюк</dc:creator>
  <cp:lastModifiedBy>Виталий Манухов</cp:lastModifiedBy>
  <cp:revision>131</cp:revision>
  <dcterms:created xsi:type="dcterms:W3CDTF">2022-11-09T08:47:19Z</dcterms:created>
  <dcterms:modified xsi:type="dcterms:W3CDTF">2024-04-25T08:56:20Z</dcterms:modified>
</cp:coreProperties>
</file>