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gE7CCUMDKq2tHffZ7AmLAS2A78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ий слайд" showMasterSp="0" type="title">
  <p:cSld name="TITLE">
    <p:spTree>
      <p:nvGrpSpPr>
        <p:cNvPr id="14" name="Shape 14"/>
        <p:cNvGrpSpPr/>
        <p:nvPr/>
      </p:nvGrpSpPr>
      <p:grpSpPr>
        <a:xfrm>
          <a:off x="0" y="0"/>
          <a:ext cx="0" cy="0"/>
          <a:chOff x="0" y="0"/>
          <a:chExt cx="0" cy="0"/>
        </a:xfrm>
      </p:grpSpPr>
      <p:sp>
        <p:nvSpPr>
          <p:cNvPr id="15" name="Google Shape;15;p2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3"/>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cxnSp>
        <p:nvCxnSpPr>
          <p:cNvPr id="22" name="Google Shape;22;p23"/>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і вертикальний текст" type="vertTx">
  <p:cSld name="VERTICAL_TEXT">
    <p:spTree>
      <p:nvGrpSpPr>
        <p:cNvPr id="83" name="Shape 83"/>
        <p:cNvGrpSpPr/>
        <p:nvPr/>
      </p:nvGrpSpPr>
      <p:grpSpPr>
        <a:xfrm>
          <a:off x="0" y="0"/>
          <a:ext cx="0" cy="0"/>
          <a:chOff x="0" y="0"/>
          <a:chExt cx="0" cy="0"/>
        </a:xfrm>
      </p:grpSpPr>
      <p:sp>
        <p:nvSpPr>
          <p:cNvPr id="84" name="Google Shape;84;p3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2"/>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3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ий заголовок і текст" showMasterSp="0" type="vertTitleAndTx">
  <p:cSld name="VERTICAL_TITLE_AND_VERTICAL_TEXT">
    <p:spTree>
      <p:nvGrpSpPr>
        <p:cNvPr id="89" name="Shape 89"/>
        <p:cNvGrpSpPr/>
        <p:nvPr/>
      </p:nvGrpSpPr>
      <p:grpSpPr>
        <a:xfrm>
          <a:off x="0" y="0"/>
          <a:ext cx="0" cy="0"/>
          <a:chOff x="0" y="0"/>
          <a:chExt cx="0" cy="0"/>
        </a:xfrm>
      </p:grpSpPr>
      <p:sp>
        <p:nvSpPr>
          <p:cNvPr id="90" name="Google Shape;90;p3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3"/>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3"/>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3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Назва та вміст" type="obj">
  <p:cSld name="OBJECT">
    <p:spTree>
      <p:nvGrpSpPr>
        <p:cNvPr id="23" name="Shape 23"/>
        <p:cNvGrpSpPr/>
        <p:nvPr/>
      </p:nvGrpSpPr>
      <p:grpSpPr>
        <a:xfrm>
          <a:off x="0" y="0"/>
          <a:ext cx="0" cy="0"/>
          <a:chOff x="0" y="0"/>
          <a:chExt cx="0" cy="0"/>
        </a:xfrm>
      </p:grpSpPr>
      <p:sp>
        <p:nvSpPr>
          <p:cNvPr id="24" name="Google Shape;24;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Назва розділу"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2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cxnSp>
        <p:nvCxnSpPr>
          <p:cNvPr id="37" name="Google Shape;37;p2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єкти" type="twoObj">
  <p:cSld name="TWO_OBJECTS">
    <p:spTree>
      <p:nvGrpSpPr>
        <p:cNvPr id="38" name="Shape 38"/>
        <p:cNvGrpSpPr/>
        <p:nvPr/>
      </p:nvGrpSpPr>
      <p:grpSpPr>
        <a:xfrm>
          <a:off x="0" y="0"/>
          <a:ext cx="0" cy="0"/>
          <a:chOff x="0" y="0"/>
          <a:chExt cx="0" cy="0"/>
        </a:xfrm>
      </p:grpSpPr>
      <p:sp>
        <p:nvSpPr>
          <p:cNvPr id="39" name="Google Shape;39;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6"/>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26"/>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2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орівняння" type="twoTxTwoObj">
  <p:cSld name="TWO_OBJECTS_WITH_TEXT">
    <p:spTree>
      <p:nvGrpSpPr>
        <p:cNvPr id="45" name="Shape 45"/>
        <p:cNvGrpSpPr/>
        <p:nvPr/>
      </p:nvGrpSpPr>
      <p:grpSpPr>
        <a:xfrm>
          <a:off x="0" y="0"/>
          <a:ext cx="0" cy="0"/>
          <a:chOff x="0" y="0"/>
          <a:chExt cx="0" cy="0"/>
        </a:xfrm>
      </p:grpSpPr>
      <p:sp>
        <p:nvSpPr>
          <p:cNvPr id="46" name="Google Shape;46;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2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2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2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Лише заголовок" type="titleOnly">
  <p:cSld name="TITLE_ONLY">
    <p:spTree>
      <p:nvGrpSpPr>
        <p:cNvPr id="54" name="Shape 54"/>
        <p:cNvGrpSpPr/>
        <p:nvPr/>
      </p:nvGrpSpPr>
      <p:grpSpPr>
        <a:xfrm>
          <a:off x="0" y="0"/>
          <a:ext cx="0" cy="0"/>
          <a:chOff x="0" y="0"/>
          <a:chExt cx="0" cy="0"/>
        </a:xfrm>
      </p:grpSpPr>
      <p:sp>
        <p:nvSpPr>
          <p:cNvPr id="55" name="Google Shape;55;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ий слайд" showMasterSp="0" type="blank">
  <p:cSld name="BLANK">
    <p:spTree>
      <p:nvGrpSpPr>
        <p:cNvPr id="59" name="Shape 59"/>
        <p:cNvGrpSpPr/>
        <p:nvPr/>
      </p:nvGrpSpPr>
      <p:grpSpPr>
        <a:xfrm>
          <a:off x="0" y="0"/>
          <a:ext cx="0" cy="0"/>
          <a:chOff x="0" y="0"/>
          <a:chExt cx="0" cy="0"/>
        </a:xfrm>
      </p:grpSpPr>
      <p:sp>
        <p:nvSpPr>
          <p:cNvPr id="60" name="Google Shape;60;p2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міст і підпис" showMasterSp="0" type="objTx">
  <p:cSld name="OBJECT_WITH_CAPTION_TEXT">
    <p:spTree>
      <p:nvGrpSpPr>
        <p:cNvPr id="65" name="Shape 65"/>
        <p:cNvGrpSpPr/>
        <p:nvPr/>
      </p:nvGrpSpPr>
      <p:grpSpPr>
        <a:xfrm>
          <a:off x="0" y="0"/>
          <a:ext cx="0" cy="0"/>
          <a:chOff x="0" y="0"/>
          <a:chExt cx="0" cy="0"/>
        </a:xfrm>
      </p:grpSpPr>
      <p:sp>
        <p:nvSpPr>
          <p:cNvPr id="66" name="Google Shape;66;p30"/>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0"/>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0"/>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0"/>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30"/>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30"/>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і підпис" showMasterSp="0" type="picTx">
  <p:cSld name="PICTURE_WITH_CAPTION_TEXT">
    <p:spTree>
      <p:nvGrpSpPr>
        <p:cNvPr id="74" name="Shape 74"/>
        <p:cNvGrpSpPr/>
        <p:nvPr/>
      </p:nvGrpSpPr>
      <p:grpSpPr>
        <a:xfrm>
          <a:off x="0" y="0"/>
          <a:ext cx="0" cy="0"/>
          <a:chOff x="0" y="0"/>
          <a:chExt cx="0" cy="0"/>
        </a:xfrm>
      </p:grpSpPr>
      <p:sp>
        <p:nvSpPr>
          <p:cNvPr id="75" name="Google Shape;75;p31"/>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1"/>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1"/>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8" name="Google Shape;78;p31"/>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79" name="Google Shape;79;p31"/>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3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22"/>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UA"/>
              <a:t>‹#›</a:t>
            </a:fld>
            <a:endParaRPr/>
          </a:p>
        </p:txBody>
      </p:sp>
      <p:cxnSp>
        <p:nvCxnSpPr>
          <p:cNvPr id="13" name="Google Shape;13;p22"/>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uk-UA"/>
              <a:t>MICROSERVICES I</a:t>
            </a:r>
            <a:endParaRPr/>
          </a:p>
        </p:txBody>
      </p:sp>
      <p:sp>
        <p:nvSpPr>
          <p:cNvPr id="102" name="Google Shape;102;p1"/>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1097279" y="286603"/>
            <a:ext cx="10368579"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uk-UA"/>
              <a:t>Мікросервісна архітектрура</a:t>
            </a:r>
            <a:endParaRPr/>
          </a:p>
        </p:txBody>
      </p:sp>
      <p:sp>
        <p:nvSpPr>
          <p:cNvPr id="168" name="Google Shape;168;p1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uk-UA"/>
              <a:t>Мікросервіси — також відомі як архітектура мікросервісів — це архітектурний стиль, який структурує програму як набір сервісів, які:</a:t>
            </a:r>
            <a:endParaRPr/>
          </a:p>
          <a:p>
            <a:pPr indent="-127000" lvl="0" marL="91440" rtl="0" algn="l">
              <a:lnSpc>
                <a:spcPct val="90000"/>
              </a:lnSpc>
              <a:spcBef>
                <a:spcPts val="1400"/>
              </a:spcBef>
              <a:spcAft>
                <a:spcPts val="0"/>
              </a:spcAft>
              <a:buSzPts val="2000"/>
              <a:buFont typeface="Arial"/>
              <a:buChar char="•"/>
            </a:pPr>
            <a:r>
              <a:rPr lang="uk-UA"/>
              <a:t>Розгортаються незалежно</a:t>
            </a:r>
            <a:endParaRPr/>
          </a:p>
          <a:p>
            <a:pPr indent="-127000" lvl="0" marL="91440" rtl="0" algn="l">
              <a:lnSpc>
                <a:spcPct val="90000"/>
              </a:lnSpc>
              <a:spcBef>
                <a:spcPts val="1400"/>
              </a:spcBef>
              <a:spcAft>
                <a:spcPts val="0"/>
              </a:spcAft>
              <a:buSzPts val="2000"/>
              <a:buFont typeface="Arial"/>
              <a:buChar char="•"/>
            </a:pPr>
            <a:r>
              <a:rPr lang="uk-UA"/>
              <a:t>Слабко зв’язані</a:t>
            </a:r>
            <a:endParaRPr/>
          </a:p>
          <a:p>
            <a:pPr indent="-127000" lvl="0" marL="91440" rtl="0" algn="l">
              <a:lnSpc>
                <a:spcPct val="90000"/>
              </a:lnSpc>
              <a:spcBef>
                <a:spcPts val="1400"/>
              </a:spcBef>
              <a:spcAft>
                <a:spcPts val="0"/>
              </a:spcAft>
              <a:buSzPts val="2000"/>
              <a:buFont typeface="Arial"/>
              <a:buChar char="•"/>
            </a:pPr>
            <a:r>
              <a:rPr lang="uk-UA"/>
              <a:t>Організовані навколо вимог та потреб бізнесу</a:t>
            </a:r>
            <a:endParaRPr/>
          </a:p>
          <a:p>
            <a:pPr indent="-127000" lvl="0" marL="91440" rtl="0" algn="l">
              <a:lnSpc>
                <a:spcPct val="90000"/>
              </a:lnSpc>
              <a:spcBef>
                <a:spcPts val="1400"/>
              </a:spcBef>
              <a:spcAft>
                <a:spcPts val="0"/>
              </a:spcAft>
              <a:buSzPts val="2000"/>
              <a:buFont typeface="Arial"/>
              <a:buChar char="•"/>
            </a:pPr>
            <a:r>
              <a:rPr lang="uk-UA"/>
              <a:t>Розробляється невеликою командою</a:t>
            </a:r>
            <a:endParaRPr/>
          </a:p>
          <a:p>
            <a:pPr indent="-127000" lvl="0" marL="91440" rtl="0" algn="l">
              <a:lnSpc>
                <a:spcPct val="90000"/>
              </a:lnSpc>
              <a:spcBef>
                <a:spcPts val="1400"/>
              </a:spcBef>
              <a:spcAft>
                <a:spcPts val="0"/>
              </a:spcAft>
              <a:buSzPts val="2000"/>
              <a:buChar char=" "/>
            </a:pPr>
            <a:r>
              <a:rPr lang="uk-UA"/>
              <a:t>Мікросервісна архітектура дає змогу швидко, часто, надійно та стабільно розгортати великі, складні застосунки</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uk-UA"/>
              <a:t>Cхема</a:t>
            </a:r>
            <a:endParaRPr/>
          </a:p>
        </p:txBody>
      </p:sp>
      <p:pic>
        <p:nvPicPr>
          <p:cNvPr descr="Зображення, що містить текст, схема, малюнок, ескіз&#10;&#10;Автоматично згенерований опис" id="174" name="Google Shape;174;p11"/>
          <p:cNvPicPr preferRelativeResize="0"/>
          <p:nvPr>
            <p:ph idx="1" type="body"/>
          </p:nvPr>
        </p:nvPicPr>
        <p:blipFill rotWithShape="1">
          <a:blip r:embed="rId3">
            <a:alphaModFix/>
          </a:blip>
          <a:srcRect b="10488" l="6124" r="5398" t="7632"/>
          <a:stretch/>
        </p:blipFill>
        <p:spPr>
          <a:xfrm>
            <a:off x="2893141" y="1907457"/>
            <a:ext cx="6405717" cy="45464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uk-UA"/>
              <a:t>Переваги</a:t>
            </a:r>
            <a:endParaRPr/>
          </a:p>
        </p:txBody>
      </p:sp>
      <p:sp>
        <p:nvSpPr>
          <p:cNvPr id="180" name="Google Shape;180;p12"/>
          <p:cNvSpPr txBox="1"/>
          <p:nvPr>
            <p:ph idx="1" type="body"/>
          </p:nvPr>
        </p:nvSpPr>
        <p:spPr>
          <a:xfrm>
            <a:off x="1097280" y="1845733"/>
            <a:ext cx="10058400" cy="4457790"/>
          </a:xfrm>
          <a:prstGeom prst="rect">
            <a:avLst/>
          </a:prstGeom>
          <a:noFill/>
          <a:ln>
            <a:noFill/>
          </a:ln>
        </p:spPr>
        <p:txBody>
          <a:bodyPr anchorCtr="0" anchor="t" bIns="45700" lIns="0" spcFirstLastPara="1" rIns="0" wrap="square" tIns="45700">
            <a:normAutofit fontScale="85000" lnSpcReduction="10000"/>
          </a:bodyPr>
          <a:lstStyle/>
          <a:p>
            <a:pPr indent="-107950" lvl="0" marL="91440" rtl="0" algn="just">
              <a:lnSpc>
                <a:spcPct val="90000"/>
              </a:lnSpc>
              <a:spcBef>
                <a:spcPts val="0"/>
              </a:spcBef>
              <a:spcAft>
                <a:spcPts val="0"/>
              </a:spcAft>
              <a:buSzPct val="100000"/>
              <a:buChar char=" "/>
            </a:pPr>
            <a:r>
              <a:rPr b="1" lang="uk-UA"/>
              <a:t>Гнучкість</a:t>
            </a:r>
            <a:r>
              <a:rPr lang="uk-UA"/>
              <a:t> – підхід сприяє гнучким способам роботи з невеликими командами, над застосунками які часто розгортаються.</a:t>
            </a:r>
            <a:endParaRPr/>
          </a:p>
          <a:p>
            <a:pPr indent="-107950" lvl="0" marL="91440" rtl="0" algn="just">
              <a:lnSpc>
                <a:spcPct val="90000"/>
              </a:lnSpc>
              <a:spcBef>
                <a:spcPts val="1400"/>
              </a:spcBef>
              <a:spcAft>
                <a:spcPts val="0"/>
              </a:spcAft>
              <a:buSzPct val="100000"/>
              <a:buChar char=" "/>
            </a:pPr>
            <a:r>
              <a:rPr b="1" lang="uk-UA"/>
              <a:t>Гнучке масштабування</a:t>
            </a:r>
            <a:r>
              <a:rPr lang="uk-UA"/>
              <a:t> – якщо мікросервіс досягає свого навантаження, нові екземпляри цього сервісу можна швидко розгортати в супровідному кластері, щоб зменшити тиск.</a:t>
            </a:r>
            <a:endParaRPr/>
          </a:p>
          <a:p>
            <a:pPr indent="-107950" lvl="0" marL="91440" rtl="0" algn="just">
              <a:lnSpc>
                <a:spcPct val="90000"/>
              </a:lnSpc>
              <a:spcBef>
                <a:spcPts val="1400"/>
              </a:spcBef>
              <a:spcAft>
                <a:spcPts val="0"/>
              </a:spcAft>
              <a:buSzPct val="100000"/>
              <a:buChar char=" "/>
            </a:pPr>
            <a:r>
              <a:rPr b="1" lang="uk-UA"/>
              <a:t>Безперервне розгортання</a:t>
            </a:r>
            <a:r>
              <a:rPr lang="uk-UA"/>
              <a:t> – тепер ми маємо часті та швидші цикли випусків. Раніше ми випускали оновлення раз на тиждень, а тепер ми можемо робити це приблизно два-три рази на день.</a:t>
            </a:r>
            <a:endParaRPr/>
          </a:p>
          <a:p>
            <a:pPr indent="-107950" lvl="0" marL="91440" rtl="0" algn="just">
              <a:lnSpc>
                <a:spcPct val="90000"/>
              </a:lnSpc>
              <a:spcBef>
                <a:spcPts val="1400"/>
              </a:spcBef>
              <a:spcAft>
                <a:spcPts val="0"/>
              </a:spcAft>
              <a:buSzPct val="100000"/>
              <a:buChar char=" "/>
            </a:pPr>
            <a:r>
              <a:rPr b="1" lang="uk-UA"/>
              <a:t>Зручність обслуговування та </a:t>
            </a:r>
            <a:r>
              <a:rPr b="1" i="1" lang="uk-UA"/>
              <a:t>тестування</a:t>
            </a:r>
            <a:r>
              <a:rPr lang="uk-UA"/>
              <a:t> – команди можуть експериментувати з новими функціями та повертатися, якщо щось не працює. Це полегшує оновлення коду та пришвидшує час виходу на ринок нових функцій. Крім того, легко виявляти та виправляти несправності та помилки в окремих службах.</a:t>
            </a:r>
            <a:endParaRPr/>
          </a:p>
          <a:p>
            <a:pPr indent="-107950" lvl="0" marL="91440" rtl="0" algn="just">
              <a:lnSpc>
                <a:spcPct val="90000"/>
              </a:lnSpc>
              <a:spcBef>
                <a:spcPts val="1400"/>
              </a:spcBef>
              <a:spcAft>
                <a:spcPts val="0"/>
              </a:spcAft>
              <a:buSzPct val="100000"/>
              <a:buChar char=" "/>
            </a:pPr>
            <a:r>
              <a:rPr b="1" lang="uk-UA"/>
              <a:t>Незалежне розгортання</a:t>
            </a:r>
            <a:r>
              <a:rPr lang="uk-UA"/>
              <a:t> – оскільки мікросервіси є окремими одиницями, вони дозволяють швидко й легко незалежно розгортати окрему функціональність.</a:t>
            </a:r>
            <a:endParaRPr/>
          </a:p>
          <a:p>
            <a:pPr indent="-107950" lvl="0" marL="91440" rtl="0" algn="just">
              <a:lnSpc>
                <a:spcPct val="90000"/>
              </a:lnSpc>
              <a:spcBef>
                <a:spcPts val="1400"/>
              </a:spcBef>
              <a:spcAft>
                <a:spcPts val="0"/>
              </a:spcAft>
              <a:buSzPct val="100000"/>
              <a:buChar char=" "/>
            </a:pPr>
            <a:r>
              <a:rPr b="1" lang="uk-UA"/>
              <a:t>Технологічна гнучкість</a:t>
            </a:r>
            <a:r>
              <a:rPr lang="uk-UA"/>
              <a:t> – архітектури мікросервісів дають командам свободу вибору інструментів, які вони бажають і які є необхідними.</a:t>
            </a:r>
            <a:endParaRPr/>
          </a:p>
          <a:p>
            <a:pPr indent="-107950" lvl="0" marL="91440" rtl="0" algn="just">
              <a:lnSpc>
                <a:spcPct val="90000"/>
              </a:lnSpc>
              <a:spcBef>
                <a:spcPts val="1400"/>
              </a:spcBef>
              <a:spcAft>
                <a:spcPts val="0"/>
              </a:spcAft>
              <a:buSzPct val="100000"/>
              <a:buChar char=" "/>
            </a:pPr>
            <a:r>
              <a:rPr b="1" lang="uk-UA"/>
              <a:t>Висока надійність</a:t>
            </a:r>
            <a:r>
              <a:rPr lang="uk-UA"/>
              <a:t> – ви можете розгортати зміни для конкретної служби без загрози виходу з ладу всієї програми.</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uk-UA"/>
              <a:t>Недоліки</a:t>
            </a:r>
            <a:endParaRPr/>
          </a:p>
        </p:txBody>
      </p:sp>
      <p:sp>
        <p:nvSpPr>
          <p:cNvPr id="186" name="Google Shape;186;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fontScale="85000" lnSpcReduction="20000"/>
          </a:bodyPr>
          <a:lstStyle/>
          <a:p>
            <a:pPr indent="-107950" lvl="0" marL="91440" rtl="0" algn="just">
              <a:lnSpc>
                <a:spcPct val="90000"/>
              </a:lnSpc>
              <a:spcBef>
                <a:spcPts val="0"/>
              </a:spcBef>
              <a:spcAft>
                <a:spcPts val="0"/>
              </a:spcAft>
              <a:buSzPct val="100000"/>
              <a:buChar char=" "/>
            </a:pPr>
            <a:r>
              <a:rPr b="1" lang="uk-UA"/>
              <a:t>Розповсюдження розробки</a:t>
            </a:r>
            <a:r>
              <a:rPr lang="uk-UA"/>
              <a:t> – мікросервіси додають більше складності порівняно з монолітною архітектурою, оскільки є більше сервісів у багатьох місцях, створених декількома командами. Якщо розповсюдження розробки не управляється належним чином, це призводить до уповільнення швидкості розробки та низької операційної продуктивності.</a:t>
            </a:r>
            <a:endParaRPr/>
          </a:p>
          <a:p>
            <a:pPr indent="-107950" lvl="0" marL="91440" rtl="0" algn="just">
              <a:lnSpc>
                <a:spcPct val="90000"/>
              </a:lnSpc>
              <a:spcBef>
                <a:spcPts val="1400"/>
              </a:spcBef>
              <a:spcAft>
                <a:spcPts val="0"/>
              </a:spcAft>
              <a:buSzPct val="100000"/>
              <a:buChar char=" "/>
            </a:pPr>
            <a:r>
              <a:rPr b="1" lang="uk-UA"/>
              <a:t>Потенційне зростання витрат на інфраструктуру</a:t>
            </a:r>
            <a:r>
              <a:rPr lang="uk-UA"/>
              <a:t> – кожна нова мікрослужба може мати власну вартість набір тестів, інструменти з розгортання, інфраструктуру хостингу, інструменти моніторингу тощо.</a:t>
            </a:r>
            <a:endParaRPr/>
          </a:p>
          <a:p>
            <a:pPr indent="-107950" lvl="0" marL="91440" rtl="0" algn="just">
              <a:lnSpc>
                <a:spcPct val="90000"/>
              </a:lnSpc>
              <a:spcBef>
                <a:spcPts val="1400"/>
              </a:spcBef>
              <a:spcAft>
                <a:spcPts val="0"/>
              </a:spcAft>
              <a:buSzPct val="100000"/>
              <a:buChar char=" "/>
            </a:pPr>
            <a:r>
              <a:rPr b="1" lang="uk-UA"/>
              <a:t>Додаткові організаційні витрати</a:t>
            </a:r>
            <a:r>
              <a:rPr lang="uk-UA"/>
              <a:t> – командам потрібно додати інший рівень спілкування та співпраці, щоб координувати оновлення та інтерфейси.</a:t>
            </a:r>
            <a:endParaRPr/>
          </a:p>
          <a:p>
            <a:pPr indent="-107950" lvl="0" marL="91440" rtl="0" algn="just">
              <a:lnSpc>
                <a:spcPct val="90000"/>
              </a:lnSpc>
              <a:spcBef>
                <a:spcPts val="1400"/>
              </a:spcBef>
              <a:spcAft>
                <a:spcPts val="0"/>
              </a:spcAft>
              <a:buSzPct val="100000"/>
              <a:buChar char=" "/>
            </a:pPr>
            <a:r>
              <a:rPr b="1" lang="uk-UA"/>
              <a:t>Проблеми з налагодженням</a:t>
            </a:r>
            <a:r>
              <a:rPr lang="uk-UA"/>
              <a:t> – кожен мікросервіс має власний набір логів, що ускладнює налагодження. Крім того, один бізнес-процес може працювати на кількох машинах, що ще більше ускладнює налагодження.</a:t>
            </a:r>
            <a:endParaRPr/>
          </a:p>
          <a:p>
            <a:pPr indent="-107950" lvl="0" marL="91440" rtl="0" algn="just">
              <a:lnSpc>
                <a:spcPct val="90000"/>
              </a:lnSpc>
              <a:spcBef>
                <a:spcPts val="1400"/>
              </a:spcBef>
              <a:spcAft>
                <a:spcPts val="0"/>
              </a:spcAft>
              <a:buSzPct val="100000"/>
              <a:buChar char=" "/>
            </a:pPr>
            <a:r>
              <a:rPr b="1" lang="uk-UA"/>
              <a:t>Відсутність стандартизації</a:t>
            </a:r>
            <a:r>
              <a:rPr lang="uk-UA"/>
              <a:t> – без спільної платформи можливе наростання кількості мов, стандартів журналювання та моніторингу.</a:t>
            </a:r>
            <a:endParaRPr/>
          </a:p>
          <a:p>
            <a:pPr indent="-107950" lvl="0" marL="91440" rtl="0" algn="just">
              <a:lnSpc>
                <a:spcPct val="90000"/>
              </a:lnSpc>
              <a:spcBef>
                <a:spcPts val="1400"/>
              </a:spcBef>
              <a:spcAft>
                <a:spcPts val="0"/>
              </a:spcAft>
              <a:buSzPct val="100000"/>
              <a:buChar char=" "/>
            </a:pPr>
            <a:r>
              <a:rPr b="1" lang="uk-UA"/>
              <a:t>Відсутність чіткої приналежності</a:t>
            </a:r>
            <a:r>
              <a:rPr lang="uk-UA"/>
              <a:t> – у міру впровадження нових служб зростає кількість команд, які керують цими службами. З часом стає важко знати, якими служби може скористатися команда та до кого звернутися за підтримкою.</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uk-UA"/>
              <a:t>Паттерн Facade</a:t>
            </a:r>
            <a:endParaRPr/>
          </a:p>
        </p:txBody>
      </p:sp>
      <p:sp>
        <p:nvSpPr>
          <p:cNvPr id="192" name="Google Shape;192;p1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just">
              <a:lnSpc>
                <a:spcPct val="90000"/>
              </a:lnSpc>
              <a:spcBef>
                <a:spcPts val="0"/>
              </a:spcBef>
              <a:spcAft>
                <a:spcPts val="0"/>
              </a:spcAft>
              <a:buSzPts val="2000"/>
              <a:buChar char=" "/>
            </a:pPr>
            <a:r>
              <a:rPr lang="uk-UA"/>
              <a:t>Фасад — це клас, який забезпечує простий інтерфейс для складної підсистеми, яка містить багато частин/методів. Фасад може надавати обмежену функціональність порівняно з безпосередньою роботою з підсистемою. Однак він включає лише ті функції, які дійсно необхідні клієнтам.</a:t>
            </a:r>
            <a:endParaRPr/>
          </a:p>
          <a:p>
            <a:pPr indent="-127000" lvl="0" marL="91440" rtl="0" algn="just">
              <a:lnSpc>
                <a:spcPct val="90000"/>
              </a:lnSpc>
              <a:spcBef>
                <a:spcPts val="1400"/>
              </a:spcBef>
              <a:spcAft>
                <a:spcPts val="0"/>
              </a:spcAft>
              <a:buSzPts val="2000"/>
              <a:buChar char=" "/>
            </a:pPr>
            <a:r>
              <a:rPr lang="uk-UA"/>
              <a:t>Наявність фасаду зручна, коли вам потрібно інтегрувати свою програму зі складною бібліотекою, яка має десятки функцій, але користувачу потрібна лише певна частина її функціональності.</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uk-UA"/>
              <a:t>Паттерн Facade</a:t>
            </a:r>
            <a:endParaRPr/>
          </a:p>
        </p:txBody>
      </p:sp>
      <p:pic>
        <p:nvPicPr>
          <p:cNvPr descr="Зображення, що містить текст, знімок екрана, ряд, схема&#10;&#10;Автоматично згенерований опис" id="198" name="Google Shape;198;p15"/>
          <p:cNvPicPr preferRelativeResize="0"/>
          <p:nvPr>
            <p:ph idx="1" type="body"/>
          </p:nvPr>
        </p:nvPicPr>
        <p:blipFill rotWithShape="1">
          <a:blip r:embed="rId3">
            <a:alphaModFix/>
          </a:blip>
          <a:srcRect b="0" l="0" r="0" t="0"/>
          <a:stretch/>
        </p:blipFill>
        <p:spPr>
          <a:xfrm>
            <a:off x="1096963" y="2176490"/>
            <a:ext cx="10058400" cy="33622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uk-UA"/>
              <a:t>Паттерн API Gateway (шлюз)</a:t>
            </a:r>
            <a:endParaRPr/>
          </a:p>
        </p:txBody>
      </p:sp>
      <p:sp>
        <p:nvSpPr>
          <p:cNvPr id="204" name="Google Shape;204;p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fontScale="92500" lnSpcReduction="10000"/>
          </a:bodyPr>
          <a:lstStyle/>
          <a:p>
            <a:pPr indent="-117475" lvl="0" marL="91440" rtl="0" algn="just">
              <a:lnSpc>
                <a:spcPct val="90000"/>
              </a:lnSpc>
              <a:spcBef>
                <a:spcPts val="0"/>
              </a:spcBef>
              <a:spcAft>
                <a:spcPts val="0"/>
              </a:spcAft>
              <a:buSzPct val="100000"/>
              <a:buChar char=" "/>
            </a:pPr>
            <a:r>
              <a:rPr b="0" i="0" lang="uk-UA">
                <a:solidFill>
                  <a:srgbClr val="242424"/>
                </a:solidFill>
                <a:latin typeface="Arial"/>
                <a:ea typeface="Arial"/>
                <a:cs typeface="Arial"/>
                <a:sym typeface="Arial"/>
              </a:rPr>
              <a:t>Шаблон шлюзу API рекомендується, якщо ви хочете розробити та створити складні великі застосунки на основі мікросервісів із кількома клієнтськими програмами. Шаблон схожий на шаблон фасаду з об’єктно-орієнтованого проектування, проте він є частиною зворотного проксі-сервера розподіленої системи або маршрутизації шлюзу для використання в якості моделі синхронного зв’язку.</a:t>
            </a:r>
            <a:endParaRPr/>
          </a:p>
          <a:p>
            <a:pPr indent="-117475" lvl="0" marL="91440" rtl="0" algn="just">
              <a:lnSpc>
                <a:spcPct val="90000"/>
              </a:lnSpc>
              <a:spcBef>
                <a:spcPts val="1400"/>
              </a:spcBef>
              <a:spcAft>
                <a:spcPts val="0"/>
              </a:spcAft>
              <a:buSzPct val="100000"/>
              <a:buChar char=" "/>
            </a:pPr>
            <a:r>
              <a:rPr lang="uk-UA">
                <a:solidFill>
                  <a:srgbClr val="242424"/>
                </a:solidFill>
                <a:latin typeface="Arial"/>
                <a:ea typeface="Arial"/>
                <a:cs typeface="Arial"/>
                <a:sym typeface="Arial"/>
              </a:rPr>
              <a:t>Як уже зазначалося в</a:t>
            </a:r>
            <a:r>
              <a:rPr b="0" i="0" lang="uk-UA">
                <a:solidFill>
                  <a:srgbClr val="242424"/>
                </a:solidFill>
                <a:latin typeface="Arial"/>
                <a:ea typeface="Arial"/>
                <a:cs typeface="Arial"/>
                <a:sym typeface="Arial"/>
              </a:rPr>
              <a:t>ін схожий на шаблон фасаду об’єктно-орієнтованого проектування, </a:t>
            </a:r>
            <a:r>
              <a:rPr lang="uk-UA">
                <a:solidFill>
                  <a:srgbClr val="242424"/>
                </a:solidFill>
                <a:latin typeface="Arial"/>
                <a:ea typeface="Arial"/>
                <a:cs typeface="Arial"/>
                <a:sym typeface="Arial"/>
              </a:rPr>
              <a:t>оскільки</a:t>
            </a:r>
            <a:r>
              <a:rPr b="0" i="0" lang="uk-UA">
                <a:solidFill>
                  <a:srgbClr val="242424"/>
                </a:solidFill>
                <a:latin typeface="Arial"/>
                <a:ea typeface="Arial"/>
                <a:cs typeface="Arial"/>
                <a:sym typeface="Arial"/>
              </a:rPr>
              <a:t> він забезпечує єдину точку входу в API з інкапсуляцією основної архітектури системи.</a:t>
            </a:r>
            <a:endParaRPr/>
          </a:p>
          <a:p>
            <a:pPr indent="-117475" lvl="0" marL="91440" rtl="0" algn="just">
              <a:lnSpc>
                <a:spcPct val="90000"/>
              </a:lnSpc>
              <a:spcBef>
                <a:spcPts val="1400"/>
              </a:spcBef>
              <a:spcAft>
                <a:spcPts val="0"/>
              </a:spcAft>
              <a:buSzPct val="100000"/>
              <a:buChar char=" "/>
            </a:pPr>
            <a:r>
              <a:rPr b="0" i="0" lang="uk-UA">
                <a:solidFill>
                  <a:srgbClr val="242424"/>
                </a:solidFill>
                <a:latin typeface="Arial"/>
                <a:ea typeface="Arial"/>
                <a:cs typeface="Arial"/>
                <a:sym typeface="Arial"/>
              </a:rPr>
              <a:t>Шаблон надає зворотний проксі-сервер для перенаправлення або маршрутизації запитів до внутрішніх кінцевих точок мікросервісів. Шлюз API забезпечує єдину кінцеву точку для клієнтських програм і внутрішньо відображає запити на внутрішні мікросервіси.</a:t>
            </a:r>
            <a:endParaRPr/>
          </a:p>
          <a:p>
            <a:pPr indent="-117475" lvl="0" marL="91440" rtl="0" algn="just">
              <a:lnSpc>
                <a:spcPct val="90000"/>
              </a:lnSpc>
              <a:spcBef>
                <a:spcPts val="1400"/>
              </a:spcBef>
              <a:spcAft>
                <a:spcPts val="0"/>
              </a:spcAft>
              <a:buSzPct val="100000"/>
              <a:buChar char=" "/>
            </a:pPr>
            <a:r>
              <a:rPr b="0" i="0" lang="uk-UA">
                <a:solidFill>
                  <a:srgbClr val="242424"/>
                </a:solidFill>
                <a:latin typeface="Arial"/>
                <a:ea typeface="Arial"/>
                <a:cs typeface="Arial"/>
                <a:sym typeface="Arial"/>
              </a:rPr>
              <a:t>Таким чином, шлюз API розташований між клієнтськими програмами та внутрішніми мікросервісами. Він працює як зворотний проксі та маршрутизує запити від клієнтів до серверних служб. Він також забезпечує наскрізні проблеми, такі як автентифікація, завершення SSL і кеш.</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uk-UA"/>
              <a:t>Паттерн API Gateway</a:t>
            </a:r>
            <a:endParaRPr/>
          </a:p>
        </p:txBody>
      </p:sp>
      <p:pic>
        <p:nvPicPr>
          <p:cNvPr descr="Зображення, що містить текст, схема, знімок екрана, План&#10;&#10;Автоматично згенерований опис" id="210" name="Google Shape;210;p17"/>
          <p:cNvPicPr preferRelativeResize="0"/>
          <p:nvPr>
            <p:ph idx="1" type="body"/>
          </p:nvPr>
        </p:nvPicPr>
        <p:blipFill rotWithShape="1">
          <a:blip r:embed="rId3">
            <a:alphaModFix/>
          </a:blip>
          <a:srcRect b="0" l="0" r="0" t="0"/>
          <a:stretch/>
        </p:blipFill>
        <p:spPr>
          <a:xfrm>
            <a:off x="2811294" y="1846263"/>
            <a:ext cx="5425124" cy="434894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uk-UA"/>
              <a:t>Chained / Chain of Responsibility Pattern</a:t>
            </a:r>
            <a:endParaRPr/>
          </a:p>
        </p:txBody>
      </p:sp>
      <p:sp>
        <p:nvSpPr>
          <p:cNvPr id="216" name="Google Shape;216;p18"/>
          <p:cNvSpPr txBox="1"/>
          <p:nvPr>
            <p:ph idx="1" type="body"/>
          </p:nvPr>
        </p:nvSpPr>
        <p:spPr>
          <a:xfrm>
            <a:off x="1097280" y="1845734"/>
            <a:ext cx="10449452" cy="4023360"/>
          </a:xfrm>
          <a:prstGeom prst="rect">
            <a:avLst/>
          </a:prstGeom>
          <a:noFill/>
          <a:ln>
            <a:noFill/>
          </a:ln>
        </p:spPr>
        <p:txBody>
          <a:bodyPr anchorCtr="0" anchor="t" bIns="45700" lIns="0" spcFirstLastPara="1" rIns="0" wrap="square" tIns="45700">
            <a:normAutofit/>
          </a:bodyPr>
          <a:lstStyle/>
          <a:p>
            <a:pPr indent="-127000" lvl="0" marL="91440" rtl="0" algn="just">
              <a:lnSpc>
                <a:spcPct val="90000"/>
              </a:lnSpc>
              <a:spcBef>
                <a:spcPts val="0"/>
              </a:spcBef>
              <a:spcAft>
                <a:spcPts val="0"/>
              </a:spcAft>
              <a:buSzPts val="2000"/>
              <a:buChar char=" "/>
            </a:pPr>
            <a:r>
              <a:rPr lang="uk-UA"/>
              <a:t>Шаблони проектування з ланцюгом або ланцюгом відповідальності створюють один результат, який є комбінацією кількох з’єднаних результатів. Отже, наявні три служби (умовно кажучи послідовно зв’язані), тоді запит від клієнта спочатку отримує служба A. Потім ця служба спілкується з наступною службою B і збирає дані. Нарешті, друга служба зв’язується з третьою службою, щоб створити консолідований вивід. Усі ці служби використовують синхронний HTTP-запит та/або відповідь для обміну повідомленнями. Окрім того, доки запит не пройде через усі служби та не буде згенеровано відповідні відповіді, клієнт не отримає жодних результатів. Тому зазвичай рекомендується не робити довгий ланцюжок, оскільки клієнт чекатиме, поки ланцюжок буде завершено</a:t>
            </a:r>
            <a:endParaRPr/>
          </a:p>
          <a:p>
            <a:pPr indent="-127000" lvl="0" marL="91440" rtl="0" algn="just">
              <a:lnSpc>
                <a:spcPct val="90000"/>
              </a:lnSpc>
              <a:spcBef>
                <a:spcPts val="1400"/>
              </a:spcBef>
              <a:spcAft>
                <a:spcPts val="0"/>
              </a:spcAft>
              <a:buSzPts val="2000"/>
              <a:buChar char=" "/>
            </a:pPr>
            <a:r>
              <a:rPr lang="uk-UA"/>
              <a:t>Ще один важливий аспект, який вам потрібно розуміти, полягає в тому, що запит від служби A до служби B може виглядати інакше від служби B до служби C. Подібним чином відповідь від служби C до служби B може виглядати зовсім інакше від служби B до служби 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uk-UA"/>
              <a:t>Chain of Responsibility Pattern</a:t>
            </a:r>
            <a:endParaRPr/>
          </a:p>
        </p:txBody>
      </p:sp>
      <p:pic>
        <p:nvPicPr>
          <p:cNvPr descr="Chain of Responsibility Pattern" id="222" name="Google Shape;222;p19"/>
          <p:cNvPicPr preferRelativeResize="0"/>
          <p:nvPr>
            <p:ph idx="1" type="body"/>
          </p:nvPr>
        </p:nvPicPr>
        <p:blipFill rotWithShape="1">
          <a:blip r:embed="rId3">
            <a:alphaModFix/>
          </a:blip>
          <a:srcRect b="0" l="0" r="0" t="0"/>
          <a:stretch/>
        </p:blipFill>
        <p:spPr>
          <a:xfrm>
            <a:off x="2666682" y="1737360"/>
            <a:ext cx="6538277" cy="44366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uk-UA"/>
              <a:t>Монолітна архітектура</a:t>
            </a:r>
            <a:endParaRPr/>
          </a:p>
        </p:txBody>
      </p:sp>
      <p:sp>
        <p:nvSpPr>
          <p:cNvPr id="108" name="Google Shape;108;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just">
              <a:lnSpc>
                <a:spcPct val="90000"/>
              </a:lnSpc>
              <a:spcBef>
                <a:spcPts val="0"/>
              </a:spcBef>
              <a:spcAft>
                <a:spcPts val="0"/>
              </a:spcAft>
              <a:buSzPts val="2000"/>
              <a:buChar char=" "/>
            </a:pPr>
            <a:r>
              <a:rPr lang="uk-UA"/>
              <a:t>У монолітній архітектурі всі елементи програми — від інтерфейсу користувача та бізнес-логіки до коду доступу до даних — створені та об’єднані в єдину кодову базу та репозиторій. Ця архітектура зазвичай використовує такі концепції, як шаблони/теми та шаблон проектування Model-View-Controller (MVC).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uk-UA"/>
              <a:t>Chain of Responsibility Pattern</a:t>
            </a:r>
            <a:endParaRPr/>
          </a:p>
        </p:txBody>
      </p:sp>
      <p:pic>
        <p:nvPicPr>
          <p:cNvPr descr="Chain of Responsability" id="228" name="Google Shape;228;p20"/>
          <p:cNvPicPr preferRelativeResize="0"/>
          <p:nvPr>
            <p:ph idx="1" type="body"/>
          </p:nvPr>
        </p:nvPicPr>
        <p:blipFill rotWithShape="1">
          <a:blip r:embed="rId3">
            <a:alphaModFix/>
          </a:blip>
          <a:srcRect b="0" l="0" r="0" t="0"/>
          <a:stretch/>
        </p:blipFill>
        <p:spPr>
          <a:xfrm>
            <a:off x="2128385" y="1846263"/>
            <a:ext cx="7995555" cy="4022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uk-UA"/>
              <a:t>Chain or Chain of Responsibility Pattern</a:t>
            </a:r>
            <a:endParaRPr/>
          </a:p>
        </p:txBody>
      </p:sp>
      <p:pic>
        <p:nvPicPr>
          <p:cNvPr descr="Chain of Responsibilities" id="234" name="Google Shape;234;p21"/>
          <p:cNvPicPr preferRelativeResize="0"/>
          <p:nvPr>
            <p:ph idx="1" type="body"/>
          </p:nvPr>
        </p:nvPicPr>
        <p:blipFill rotWithShape="1">
          <a:blip r:embed="rId3">
            <a:alphaModFix/>
          </a:blip>
          <a:srcRect b="0" l="0" r="0" t="0"/>
          <a:stretch/>
        </p:blipFill>
        <p:spPr>
          <a:xfrm>
            <a:off x="4313952" y="1884363"/>
            <a:ext cx="3387328" cy="4387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3"/>
          <p:cNvSpPr/>
          <p:nvPr/>
        </p:nvSpPr>
        <p:spPr>
          <a:xfrm>
            <a:off x="0" y="0"/>
            <a:ext cx="1218631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4" name="Google Shape;114;p3"/>
          <p:cNvSpPr/>
          <p:nvPr/>
        </p:nvSpPr>
        <p:spPr>
          <a:xfrm>
            <a:off x="16" y="0"/>
            <a:ext cx="4050791" cy="68580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3"/>
          <p:cNvSpPr txBox="1"/>
          <p:nvPr>
            <p:ph type="title"/>
          </p:nvPr>
        </p:nvSpPr>
        <p:spPr>
          <a:xfrm>
            <a:off x="492370" y="516835"/>
            <a:ext cx="3084844" cy="210387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3600"/>
              <a:buFont typeface="Calibri"/>
              <a:buNone/>
            </a:pPr>
            <a:r>
              <a:rPr lang="uk-UA" sz="3600">
                <a:solidFill>
                  <a:srgbClr val="FFFFFF"/>
                </a:solidFill>
              </a:rPr>
              <a:t>Монолітна архітектура</a:t>
            </a:r>
            <a:endParaRPr/>
          </a:p>
        </p:txBody>
      </p:sp>
      <p:sp>
        <p:nvSpPr>
          <p:cNvPr id="116" name="Google Shape;116;p3"/>
          <p:cNvSpPr txBox="1"/>
          <p:nvPr>
            <p:ph idx="1" type="body"/>
          </p:nvPr>
        </p:nvSpPr>
        <p:spPr>
          <a:xfrm>
            <a:off x="492371" y="2653800"/>
            <a:ext cx="3084844" cy="3335519"/>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1500"/>
              <a:buNone/>
            </a:pPr>
            <a:r>
              <a:t/>
            </a:r>
            <a:endParaRPr sz="1500">
              <a:solidFill>
                <a:srgbClr val="FFFFFF"/>
              </a:solidFill>
            </a:endParaRPr>
          </a:p>
        </p:txBody>
      </p:sp>
      <p:sp>
        <p:nvSpPr>
          <p:cNvPr id="117" name="Google Shape;117;p3"/>
          <p:cNvSpPr/>
          <p:nvPr/>
        </p:nvSpPr>
        <p:spPr>
          <a:xfrm>
            <a:off x="4040071" y="0"/>
            <a:ext cx="64008" cy="6858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descr="Зображення, що містить текст, знімок екрана, схема, дизайн" id="118" name="Google Shape;118;p3"/>
          <p:cNvPicPr preferRelativeResize="0"/>
          <p:nvPr/>
        </p:nvPicPr>
        <p:blipFill rotWithShape="1">
          <a:blip r:embed="rId3">
            <a:alphaModFix/>
          </a:blip>
          <a:srcRect b="3890" l="2061" r="69958" t="3477"/>
          <a:stretch/>
        </p:blipFill>
        <p:spPr>
          <a:xfrm>
            <a:off x="6505447" y="20320"/>
            <a:ext cx="3613913"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uk-UA"/>
              <a:t>Модульний моноліт</a:t>
            </a:r>
            <a:endParaRPr/>
          </a:p>
        </p:txBody>
      </p:sp>
      <p:sp>
        <p:nvSpPr>
          <p:cNvPr id="124" name="Google Shape;124;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just">
              <a:lnSpc>
                <a:spcPct val="90000"/>
              </a:lnSpc>
              <a:spcBef>
                <a:spcPts val="0"/>
              </a:spcBef>
              <a:spcAft>
                <a:spcPts val="0"/>
              </a:spcAft>
              <a:buSzPts val="2000"/>
              <a:buChar char=" "/>
            </a:pPr>
            <a:r>
              <a:rPr lang="uk-UA"/>
              <a:t>Використання такого типу архітектури дозволяє відокремити інтерфейс/представлення від серверної частини (логіки на стороні сервера). Причому обидві сторони спілкуються через API. Функції серверної частини організовані в модулі, в яких згруповані пов’язані операції.</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5"/>
          <p:cNvSpPr/>
          <p:nvPr/>
        </p:nvSpPr>
        <p:spPr>
          <a:xfrm>
            <a:off x="0" y="0"/>
            <a:ext cx="1218631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5"/>
          <p:cNvSpPr/>
          <p:nvPr/>
        </p:nvSpPr>
        <p:spPr>
          <a:xfrm>
            <a:off x="16" y="0"/>
            <a:ext cx="4050791" cy="68580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5"/>
          <p:cNvSpPr txBox="1"/>
          <p:nvPr>
            <p:ph type="title"/>
          </p:nvPr>
        </p:nvSpPr>
        <p:spPr>
          <a:xfrm>
            <a:off x="492370" y="516835"/>
            <a:ext cx="3084844" cy="210387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3600"/>
              <a:buFont typeface="Calibri"/>
              <a:buNone/>
            </a:pPr>
            <a:r>
              <a:rPr lang="uk-UA" sz="3600">
                <a:solidFill>
                  <a:srgbClr val="FFFFFF"/>
                </a:solidFill>
              </a:rPr>
              <a:t>Модульний моноліт</a:t>
            </a:r>
            <a:endParaRPr/>
          </a:p>
        </p:txBody>
      </p:sp>
      <p:sp>
        <p:nvSpPr>
          <p:cNvPr id="132" name="Google Shape;132;p5"/>
          <p:cNvSpPr txBox="1"/>
          <p:nvPr>
            <p:ph idx="1" type="body"/>
          </p:nvPr>
        </p:nvSpPr>
        <p:spPr>
          <a:xfrm>
            <a:off x="492371" y="2653800"/>
            <a:ext cx="3084844" cy="3335519"/>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1500"/>
              <a:buNone/>
            </a:pPr>
            <a:r>
              <a:t/>
            </a:r>
            <a:endParaRPr sz="1500">
              <a:solidFill>
                <a:srgbClr val="FFFFFF"/>
              </a:solidFill>
            </a:endParaRPr>
          </a:p>
        </p:txBody>
      </p:sp>
      <p:sp>
        <p:nvSpPr>
          <p:cNvPr id="133" name="Google Shape;133;p5"/>
          <p:cNvSpPr/>
          <p:nvPr/>
        </p:nvSpPr>
        <p:spPr>
          <a:xfrm>
            <a:off x="4040071" y="0"/>
            <a:ext cx="64008" cy="6858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descr="Зображення, що містить текст, знімок екрана, схема, дизайн&#10;&#10;Автоматично згенерований опис" id="134" name="Google Shape;134;p5"/>
          <p:cNvPicPr preferRelativeResize="0"/>
          <p:nvPr/>
        </p:nvPicPr>
        <p:blipFill rotWithShape="1">
          <a:blip r:embed="rId3">
            <a:alphaModFix/>
          </a:blip>
          <a:srcRect b="4207" l="35146" r="36476" t="2596"/>
          <a:stretch/>
        </p:blipFill>
        <p:spPr>
          <a:xfrm>
            <a:off x="6553200" y="87549"/>
            <a:ext cx="3332480" cy="6770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uk-UA"/>
              <a:t>Модульний розподілений моноліт</a:t>
            </a:r>
            <a:endParaRPr/>
          </a:p>
        </p:txBody>
      </p:sp>
      <p:sp>
        <p:nvSpPr>
          <p:cNvPr id="140" name="Google Shape;140;p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just">
              <a:lnSpc>
                <a:spcPct val="90000"/>
              </a:lnSpc>
              <a:spcBef>
                <a:spcPts val="0"/>
              </a:spcBef>
              <a:spcAft>
                <a:spcPts val="0"/>
              </a:spcAft>
              <a:buSzPts val="2000"/>
              <a:buChar char=" "/>
            </a:pPr>
            <a:r>
              <a:rPr lang="uk-UA"/>
              <a:t>Це різновид модульного моноліту, але служби розділені та розгорнуті на основі функціональних груп, включаючи API та служби (publishers/consumers). Зв’язок між службами здійснюється через систему обміну повідомленнями, як-от RabbitMQ або Kafka, тоді як шлюз API керує трафіком і відповідями.</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7"/>
          <p:cNvSpPr/>
          <p:nvPr/>
        </p:nvSpPr>
        <p:spPr>
          <a:xfrm>
            <a:off x="0" y="0"/>
            <a:ext cx="1218631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7"/>
          <p:cNvSpPr/>
          <p:nvPr/>
        </p:nvSpPr>
        <p:spPr>
          <a:xfrm>
            <a:off x="16" y="0"/>
            <a:ext cx="4050791" cy="68580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7"/>
          <p:cNvSpPr txBox="1"/>
          <p:nvPr>
            <p:ph type="title"/>
          </p:nvPr>
        </p:nvSpPr>
        <p:spPr>
          <a:xfrm>
            <a:off x="492370" y="516835"/>
            <a:ext cx="3084844" cy="210387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3600"/>
              <a:buFont typeface="Calibri"/>
              <a:buNone/>
            </a:pPr>
            <a:r>
              <a:rPr lang="uk-UA" sz="3600">
                <a:solidFill>
                  <a:srgbClr val="FFFFFF"/>
                </a:solidFill>
              </a:rPr>
              <a:t>Модульний розподілений моноліт</a:t>
            </a:r>
            <a:endParaRPr/>
          </a:p>
        </p:txBody>
      </p:sp>
      <p:sp>
        <p:nvSpPr>
          <p:cNvPr id="148" name="Google Shape;148;p7"/>
          <p:cNvSpPr txBox="1"/>
          <p:nvPr>
            <p:ph idx="1" type="body"/>
          </p:nvPr>
        </p:nvSpPr>
        <p:spPr>
          <a:xfrm>
            <a:off x="492371" y="2653800"/>
            <a:ext cx="3084844" cy="3335519"/>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1500"/>
              <a:buNone/>
            </a:pPr>
            <a:r>
              <a:t/>
            </a:r>
            <a:endParaRPr sz="1500">
              <a:solidFill>
                <a:srgbClr val="FFFFFF"/>
              </a:solidFill>
            </a:endParaRPr>
          </a:p>
        </p:txBody>
      </p:sp>
      <p:sp>
        <p:nvSpPr>
          <p:cNvPr id="149" name="Google Shape;149;p7"/>
          <p:cNvSpPr/>
          <p:nvPr/>
        </p:nvSpPr>
        <p:spPr>
          <a:xfrm>
            <a:off x="4040071" y="0"/>
            <a:ext cx="64008" cy="6858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descr="Зображення, що містить текст, знімок екрана, схема, дизайн&#10;&#10;Автоматично згенерований опис" id="150" name="Google Shape;150;p7"/>
          <p:cNvPicPr preferRelativeResize="0"/>
          <p:nvPr/>
        </p:nvPicPr>
        <p:blipFill rotWithShape="1">
          <a:blip r:embed="rId3">
            <a:alphaModFix/>
          </a:blip>
          <a:srcRect b="3953" l="68343" r="1539" t="3102"/>
          <a:stretch/>
        </p:blipFill>
        <p:spPr>
          <a:xfrm>
            <a:off x="6408229" y="193040"/>
            <a:ext cx="3922830" cy="64719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uk-UA"/>
              <a:t>Переваги</a:t>
            </a:r>
            <a:endParaRPr/>
          </a:p>
        </p:txBody>
      </p:sp>
      <p:sp>
        <p:nvSpPr>
          <p:cNvPr id="156" name="Google Shape;156;p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just">
              <a:lnSpc>
                <a:spcPct val="90000"/>
              </a:lnSpc>
              <a:spcBef>
                <a:spcPts val="0"/>
              </a:spcBef>
              <a:spcAft>
                <a:spcPts val="0"/>
              </a:spcAft>
              <a:buSzPts val="2000"/>
              <a:buChar char=" "/>
            </a:pPr>
            <a:r>
              <a:rPr b="1" lang="uk-UA"/>
              <a:t>Просте розгортання</a:t>
            </a:r>
            <a:r>
              <a:rPr lang="uk-UA"/>
              <a:t> – один виконуваний файл або каталог в основному спрощує розгортання.</a:t>
            </a:r>
            <a:endParaRPr/>
          </a:p>
          <a:p>
            <a:pPr indent="-127000" lvl="0" marL="91440" rtl="0" algn="just">
              <a:lnSpc>
                <a:spcPct val="90000"/>
              </a:lnSpc>
              <a:spcBef>
                <a:spcPts val="1400"/>
              </a:spcBef>
              <a:spcAft>
                <a:spcPts val="0"/>
              </a:spcAft>
              <a:buSzPts val="2000"/>
              <a:buChar char=" "/>
            </a:pPr>
            <a:r>
              <a:rPr b="1" lang="uk-UA"/>
              <a:t>Розробка</a:t>
            </a:r>
            <a:r>
              <a:rPr lang="uk-UA"/>
              <a:t> – коли програма має спільний код, її легше загалом розробляти.</a:t>
            </a:r>
            <a:endParaRPr/>
          </a:p>
          <a:p>
            <a:pPr indent="-127000" lvl="0" marL="91440" rtl="0" algn="just">
              <a:lnSpc>
                <a:spcPct val="90000"/>
              </a:lnSpc>
              <a:spcBef>
                <a:spcPts val="1400"/>
              </a:spcBef>
              <a:spcAft>
                <a:spcPts val="0"/>
              </a:spcAft>
              <a:buSzPts val="2000"/>
              <a:buChar char=" "/>
            </a:pPr>
            <a:r>
              <a:rPr b="1" lang="uk-UA"/>
              <a:t>Продуктивність</a:t>
            </a:r>
            <a:r>
              <a:rPr lang="uk-UA"/>
              <a:t> – у централізованій кодовій та сховищі один API часто може виконувати ту саму функцію, яку виконують численні API з мікросервісами.</a:t>
            </a:r>
            <a:endParaRPr/>
          </a:p>
          <a:p>
            <a:pPr indent="-127000" lvl="0" marL="91440" rtl="0" algn="just">
              <a:lnSpc>
                <a:spcPct val="90000"/>
              </a:lnSpc>
              <a:spcBef>
                <a:spcPts val="1400"/>
              </a:spcBef>
              <a:spcAft>
                <a:spcPts val="0"/>
              </a:spcAft>
              <a:buSzPts val="2000"/>
              <a:buChar char=" "/>
            </a:pPr>
            <a:r>
              <a:rPr b="1" lang="uk-UA"/>
              <a:t>Спрощене тестування</a:t>
            </a:r>
            <a:r>
              <a:rPr lang="uk-UA"/>
              <a:t> – оскільки монолітна програма є єдиним централізованим блоком, наскрізне тестування можна виконати швидше, ніж із розподіленою програмою.</a:t>
            </a:r>
            <a:endParaRPr/>
          </a:p>
          <a:p>
            <a:pPr indent="-127000" lvl="0" marL="91440" rtl="0" algn="just">
              <a:lnSpc>
                <a:spcPct val="90000"/>
              </a:lnSpc>
              <a:spcBef>
                <a:spcPts val="1400"/>
              </a:spcBef>
              <a:spcAft>
                <a:spcPts val="0"/>
              </a:spcAft>
              <a:buSzPts val="2000"/>
              <a:buChar char=" "/>
            </a:pPr>
            <a:r>
              <a:rPr b="1" lang="uk-UA"/>
              <a:t>Легке налагодження</a:t>
            </a:r>
            <a:r>
              <a:rPr lang="uk-UA"/>
              <a:t> – завдяки тому, що весь код розміщено в одному місці, легше прослідкувати запити і виявити проблему.</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uk-UA"/>
              <a:t>Недоліки</a:t>
            </a:r>
            <a:endParaRPr/>
          </a:p>
        </p:txBody>
      </p:sp>
      <p:sp>
        <p:nvSpPr>
          <p:cNvPr id="162" name="Google Shape;162;p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uk-UA"/>
              <a:t>Повільніша швидкість розробки</a:t>
            </a:r>
            <a:r>
              <a:rPr lang="uk-UA"/>
              <a:t> – на певних етапах велика, монолітна програма робить розробку складнішою та повільнішою.</a:t>
            </a:r>
            <a:endParaRPr/>
          </a:p>
          <a:p>
            <a:pPr indent="-127000" lvl="0" marL="91440" rtl="0" algn="l">
              <a:lnSpc>
                <a:spcPct val="90000"/>
              </a:lnSpc>
              <a:spcBef>
                <a:spcPts val="1400"/>
              </a:spcBef>
              <a:spcAft>
                <a:spcPts val="0"/>
              </a:spcAft>
              <a:buSzPts val="2000"/>
              <a:buChar char=" "/>
            </a:pPr>
            <a:r>
              <a:rPr b="1" lang="uk-UA"/>
              <a:t>Масштабованість</a:t>
            </a:r>
            <a:r>
              <a:rPr lang="uk-UA"/>
              <a:t> – Ви не можете масштабувати окремі компоненти.</a:t>
            </a:r>
            <a:endParaRPr/>
          </a:p>
          <a:p>
            <a:pPr indent="-127000" lvl="0" marL="91440" rtl="0" algn="l">
              <a:lnSpc>
                <a:spcPct val="90000"/>
              </a:lnSpc>
              <a:spcBef>
                <a:spcPts val="1400"/>
              </a:spcBef>
              <a:spcAft>
                <a:spcPts val="0"/>
              </a:spcAft>
              <a:buSzPts val="2000"/>
              <a:buChar char=" "/>
            </a:pPr>
            <a:r>
              <a:rPr b="1" lang="uk-UA"/>
              <a:t>Надійність</a:t>
            </a:r>
            <a:r>
              <a:rPr lang="uk-UA"/>
              <a:t> – якщо в будь-якому модулі є помилка, це може вплинути на доступність усієї програми.</a:t>
            </a:r>
            <a:endParaRPr/>
          </a:p>
          <a:p>
            <a:pPr indent="-127000" lvl="0" marL="91440" rtl="0" algn="l">
              <a:lnSpc>
                <a:spcPct val="90000"/>
              </a:lnSpc>
              <a:spcBef>
                <a:spcPts val="1400"/>
              </a:spcBef>
              <a:spcAft>
                <a:spcPts val="0"/>
              </a:spcAft>
              <a:buSzPts val="2000"/>
              <a:buChar char=" "/>
            </a:pPr>
            <a:r>
              <a:rPr b="1" lang="uk-UA"/>
              <a:t>Перешкода для впровадження технології</a:t>
            </a:r>
            <a:r>
              <a:rPr lang="uk-UA"/>
              <a:t> – будь-які зміни у структурі чи мові впливають на всю програму, роблячи зміни часто дорогими та трудомісткими.</a:t>
            </a:r>
            <a:endParaRPr/>
          </a:p>
          <a:p>
            <a:pPr indent="-127000" lvl="0" marL="91440" rtl="0" algn="l">
              <a:lnSpc>
                <a:spcPct val="90000"/>
              </a:lnSpc>
              <a:spcBef>
                <a:spcPts val="1400"/>
              </a:spcBef>
              <a:spcAft>
                <a:spcPts val="0"/>
              </a:spcAft>
              <a:buSzPts val="2000"/>
              <a:buChar char=" "/>
            </a:pPr>
            <a:r>
              <a:rPr b="1" lang="uk-UA"/>
              <a:t>Відсутність гнучкості</a:t>
            </a:r>
            <a:r>
              <a:rPr lang="uk-UA"/>
              <a:t> – моноліт обмежений технологіями, які вже використовуються в моноліті.</a:t>
            </a:r>
            <a:endParaRPr/>
          </a:p>
          <a:p>
            <a:pPr indent="-127000" lvl="0" marL="91440" rtl="0" algn="l">
              <a:lnSpc>
                <a:spcPct val="90000"/>
              </a:lnSpc>
              <a:spcBef>
                <a:spcPts val="1400"/>
              </a:spcBef>
              <a:spcAft>
                <a:spcPts val="0"/>
              </a:spcAft>
              <a:buSzPts val="2000"/>
              <a:buChar char=" "/>
            </a:pPr>
            <a:r>
              <a:rPr b="1" lang="uk-UA"/>
              <a:t>Розгортання</a:t>
            </a:r>
            <a:r>
              <a:rPr lang="uk-UA"/>
              <a:t> – невелика зміна монолітної програми вимагає повторного розгортання всього моноліту.</a:t>
            </a:r>
            <a:endParaRPr/>
          </a:p>
        </p:txBody>
      </p:sp>
    </p:spTree>
  </p:cSld>
  <p:clrMapOvr>
    <a:masterClrMapping/>
  </p:clrMapOvr>
</p:sld>
</file>

<file path=ppt/theme/theme1.xml><?xml version="1.0" encoding="utf-8"?>
<a:theme xmlns:a="http://schemas.openxmlformats.org/drawingml/2006/main" xmlns:r="http://schemas.openxmlformats.org/officeDocument/2006/relationships" name="Ретроспектива">
  <a:themeElements>
    <a:clrScheme name="Ретроспектива">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2023-11-22T01:00:22Z</dcterms:created>
  <dc:creator>Vitalii</dc:creator>
</cp:coreProperties>
</file>