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Libre Frankl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hxDHKscoOi2+FM+al7jkV2gOzt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LibreFranklin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LibreFranklin-italic.fntdata"/><Relationship Id="rId23" Type="http://schemas.openxmlformats.org/officeDocument/2006/relationships/slide" Target="slides/slide19.xml"/><Relationship Id="rId45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LibreFranklin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4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42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4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4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1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5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4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4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4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5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5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5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4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4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Relationship Id="rId5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Лекція 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Особливості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Кросплатформність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Швидкодія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Продуктивність (CLI, Test, IDE)</a:t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137" y="1406213"/>
            <a:ext cx="3514725" cy="201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152" y="341800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0277" y="3418008"/>
            <a:ext cx="3821723" cy="214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Середовище розробки</a:t>
            </a:r>
            <a:endParaRPr/>
          </a:p>
        </p:txBody>
      </p:sp>
      <p:pic>
        <p:nvPicPr>
          <p:cNvPr id="164" name="Google Shape;16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835" y="2436933"/>
            <a:ext cx="742950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4335" y="3062520"/>
            <a:ext cx="2857899" cy="1905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Середовище розробки</a:t>
            </a:r>
            <a:endParaRPr/>
          </a:p>
        </p:txBody>
      </p:sp>
      <p:pic>
        <p:nvPicPr>
          <p:cNvPr id="171" name="Google Shape;17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625" y="2171700"/>
            <a:ext cx="6366933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/>
          <p:nvPr/>
        </p:nvSpPr>
        <p:spPr>
          <a:xfrm>
            <a:off x="7400612" y="3557096"/>
            <a:ext cx="4275529" cy="42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npm install -g @angular/cli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1371599" y="685800"/>
            <a:ext cx="991772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Створення та перший запуск проекту</a:t>
            </a:r>
            <a:endParaRPr/>
          </a:p>
        </p:txBody>
      </p:sp>
      <p:pic>
        <p:nvPicPr>
          <p:cNvPr id="178" name="Google Shape;17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0414" l="0" r="57657" t="0"/>
          <a:stretch/>
        </p:blipFill>
        <p:spPr>
          <a:xfrm>
            <a:off x="1406769" y="2086338"/>
            <a:ext cx="4565911" cy="1711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/>
          <p:nvPr/>
        </p:nvSpPr>
        <p:spPr>
          <a:xfrm>
            <a:off x="1406769" y="1685187"/>
            <a:ext cx="3147015" cy="42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new project-name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1406768" y="3877045"/>
            <a:ext cx="2582758" cy="853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cd project-name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serve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7571337" y="2247217"/>
            <a:ext cx="32095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http://localhost:4200</a:t>
            </a: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6768" y="4824395"/>
            <a:ext cx="91059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3719" y="2708882"/>
            <a:ext cx="1604767" cy="160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Структура інсталяції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596" y="1577853"/>
            <a:ext cx="19621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989" y="1577853"/>
            <a:ext cx="1936873" cy="525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TypeScript</a:t>
            </a:r>
            <a:endParaRPr/>
          </a:p>
        </p:txBody>
      </p:sp>
      <p:sp>
        <p:nvSpPr>
          <p:cNvPr id="196" name="Google Shape;196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Мова програмування із відкритим вихідним кодом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Розроблена та підтримується Microsoft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Є надмножиною JavaScript та додає статичну типізацію та ООП, яке базується на класах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Будь-які існуючі програми JavaScript також є дійсними програмами TypeScript.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Основи архітектури</a:t>
            </a:r>
            <a:endParaRPr/>
          </a:p>
        </p:txBody>
      </p:sp>
      <p:sp>
        <p:nvSpPr>
          <p:cNvPr id="202" name="Google Shape;202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Основними складовими програми Angular є </a:t>
            </a:r>
            <a:r>
              <a:rPr b="1" lang="en-US"/>
              <a:t>NgModules</a:t>
            </a:r>
            <a:r>
              <a:rPr lang="en-US"/>
              <a:t>, які забезпечують контекст компіляції для компонентів. </a:t>
            </a:r>
            <a:r>
              <a:rPr b="1" lang="en-US"/>
              <a:t>NgModules</a:t>
            </a:r>
            <a:r>
              <a:rPr lang="en-US"/>
              <a:t> збирають відповідний код у функціональні набори;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Angular додаток визначається набором </a:t>
            </a:r>
            <a:r>
              <a:rPr b="1" lang="en-US"/>
              <a:t>NgModules</a:t>
            </a:r>
            <a:r>
              <a:rPr lang="en-US"/>
              <a:t>. Додаток завжди має принаймні кореневий модуль, який дозволяє завантажувати початкову програму, і зазвичай має багато інших модулів.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Модулі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Angular додатки складаються з модулів. Модулі містять об'єкти Angular (компоненти, директиви та послідовності (pipes)), а також об'єкти нашої програми. Зв’язуючими елементами між модулями є імпорт та експорт.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Модулі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Із технічної сторони модуль - це клас з декоратором (</a:t>
            </a:r>
            <a:r>
              <a:rPr b="1" lang="en-US"/>
              <a:t>@NgModule</a:t>
            </a:r>
            <a:r>
              <a:rPr lang="en-US"/>
              <a:t>), який має інформацію про: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компоненти, директиви та послідовності належать до модуля (декларації)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з цих компонентів, директив і послідовностей дозволяється використовувати іншими модулями (експорт)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інші існуючі модулі використані (імпорт)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надавати сервіси, які будуть використовуватися внутрішніми об'єктами</a:t>
            </a:r>
            <a:endParaRPr/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Модулі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Із технічної сторони модуль - це клас з декоратором (</a:t>
            </a:r>
            <a:r>
              <a:rPr b="1" lang="en-US"/>
              <a:t>@NgModule</a:t>
            </a:r>
            <a:r>
              <a:rPr lang="en-US"/>
              <a:t>), який має інформацію про: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компоненти, директиви та послідовності належать до модуля (декларації)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з цих компонентів, директив і послідовностей дозволяється використовувати іншими модулями (експорт)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які інші існуючі модулі використані (імпорт)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en-US"/>
              <a:t>надавати сервіси, які будуть використовуватися внутрішніми об'єктами</a:t>
            </a:r>
            <a:endParaRPr/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3673759" y="5867400"/>
            <a:ext cx="58833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generate module module-name --module=app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Статистика (job offers)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24025"/>
            <a:ext cx="762000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Корінь (Root)</a:t>
            </a:r>
            <a:endParaRPr/>
          </a:p>
        </p:txBody>
      </p:sp>
      <p:sp>
        <p:nvSpPr>
          <p:cNvPr id="227" name="Google Shape;227;p2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Кожна Angular аплікація має клас кореневого модуля. Згідно конвенції цей клас називається AppModule у файлі з ім'ям app.module.ts. Цей модуль буде завантажений у точку входу аплікації та запустить всю програму.</a:t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1699846" y="3268286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declarations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AppComponent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imports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BrowserModule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AppRoutingModule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providers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bootstrap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AppComponent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AppModule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Основний (Core) модуль</a:t>
            </a:r>
            <a:endParaRPr/>
          </a:p>
        </p:txBody>
      </p:sp>
      <p:sp>
        <p:nvSpPr>
          <p:cNvPr id="234" name="Google Shape;234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Основний модуль зазвичай містить провайдерів для служб, які потрібно імпортувати лише один раз, а саме, коли програма запускається. Його слід імпортувати у кореневому модулі і ніколи більше.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1746738" y="3594080"/>
            <a:ext cx="99880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CoreModule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Optional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SkipSelf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parentModule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CoreModule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if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parentModule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  throw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CoreModule has already been loaded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Спільні (Shared) модулі</a:t>
            </a:r>
            <a:endParaRPr/>
          </a:p>
        </p:txBody>
      </p:sp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Спільний модуль містить загальні компоненти, директиви та послідовності та надає доступ до них модулям, які їх потребують. Типовими об'єктами в них можуть бути форматування, загальні директиви чи інші елементи модуля, оскільки зручніше імпортувати їх в одному модулі як єдине ціле, а потім повторно експортувати тільки ті компоненти, які ми насправді використовуємо, а інші модулі імпортують тільки спільні модулі.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Спільні (Shared) модулі</a:t>
            </a: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3124200" y="1545831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./foo.component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declarations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exports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919747" y="2272954"/>
            <a:ext cx="14125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Модуль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Спільні (Shared) модулі</a:t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3124200" y="1545831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./foo.component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declarations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exports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3047999" y="3826639"/>
            <a:ext cx="69752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foo-component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template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&lt;h1&gt;{{ prefix }}: {{ label }}&lt;/h1&gt;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prefix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919747" y="2272954"/>
            <a:ext cx="14125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Модуль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919747" y="4713310"/>
            <a:ext cx="2175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Компонента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Спільні (Shared) модулі</a:t>
            </a:r>
            <a:endParaRPr/>
          </a:p>
        </p:txBody>
      </p:sp>
      <p:sp>
        <p:nvSpPr>
          <p:cNvPr id="263" name="Google Shape;263;p25"/>
          <p:cNvSpPr/>
          <p:nvPr/>
        </p:nvSpPr>
        <p:spPr>
          <a:xfrm>
            <a:off x="3124200" y="1545831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./foo.component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declarations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exports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3047999" y="3826639"/>
            <a:ext cx="6975231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foo-component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template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&lt;h1&gt;{{ prefix }}: {{ label }}&lt;/h1&gt;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prefix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919747" y="2272954"/>
            <a:ext cx="141256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Модуль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919747" y="4713310"/>
            <a:ext cx="2175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Компонента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3047998" y="6423466"/>
            <a:ext cx="73620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foo-component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'Some label'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foo-component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919747" y="6269578"/>
            <a:ext cx="14814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Шаблон</a:t>
            </a:r>
            <a:endParaRPr sz="2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Спільні (Shared) модулі</a:t>
            </a:r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@foo/lib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NgModule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imports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FooModule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AnotherModule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Компонента (Component)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Компонент - це клас, який керує певною частиною відображення. Це може бути чимось великим і видимим, як навігаційна панель, або щось специфічне, як окремий контролер. Більшість візуальної логіки програми розміщено у компоненті.</a:t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3846473" y="4689176"/>
            <a:ext cx="4996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generate component component-name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Шаблони та стилі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Компонент може бути єдиним файлом, в якому все включено, включаючи css і html, або може розділити ці (зазвичай великі) розділи на окремі файли css і html. Об'єкт конфігурації в декораторі @Component у випадку розділення вказуватиме, як знайти кожну частину.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3048000" y="4038489"/>
            <a:ext cx="6096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selector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app-root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templateUrl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./app.component.html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styleUrls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./app.component.scss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Зв'язування даних (Data binding)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1371600" y="1781910"/>
            <a:ext cx="9601200" cy="507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6573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Існують різні способи зв'язування даних моделі із відповідним відображенням. Можна зв'язувати дані за допомогою: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lang="en-US"/>
              <a:t>Інтерполяція:</a:t>
            </a:r>
            <a:r>
              <a:rPr lang="en-US"/>
              <a:t> відображає значення властивості моделі (або функцію), записуючи цю властивість для відображення у фігурних дужках: {{person.name}}. Це є прикладом одностороннім зв'язуванням даних моделі у відображенні.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lang="en-US"/>
              <a:t>Зв'язування властивостей</a:t>
            </a:r>
            <a:r>
              <a:rPr lang="en-US"/>
              <a:t>: зв'язує властивість елемента до властивості моделі (або функції). Для цього використовуйте такий синтаксис: </a:t>
            </a: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[value]=”person.name”&gt;</a:t>
            </a:r>
            <a:r>
              <a:rPr lang="en-US"/>
              <a:t>. Це також  є одностороннім зв'язуванням даних від моделі у відображенні.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lang="en-US"/>
              <a:t>Зв'язування подій</a:t>
            </a:r>
            <a:r>
              <a:rPr lang="en-US"/>
              <a:t>: прив'язує функцію моделі або вираз до події. Для цього використовуються круглі дужки:</a:t>
            </a:r>
            <a:br>
              <a:rPr lang="en-US"/>
            </a:b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(change)=”person.name=$event.target.value”&gt;,</a:t>
            </a:r>
            <a:br>
              <a:rPr b="1" i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(change)=”onChange()”&gt;.</a:t>
            </a:r>
            <a:br>
              <a:rPr b="1" i="0"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Це одностороннє зв'язування даних з відображення до моделі.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Статистика (завантаження npm)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775" y="1705349"/>
            <a:ext cx="11300025" cy="45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Зв'язування даних (Data binding)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1371600" y="1781911"/>
            <a:ext cx="9601200" cy="4548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Існують різні способи зв'язування даних моделі із відповідним відображенням. Можна зв'язувати дані за допомогою: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b="1" lang="en-US"/>
              <a:t>ngModel:</a:t>
            </a:r>
            <a:r>
              <a:rPr lang="en-US"/>
              <a:t> Angular директива, що поєднує зв'язування властивостей та подій, створюючи двосторонню прив'язку даних. Оскільки ngModel це злиття попередніх типів зв'язування, синтаксис використовує квадратні та круглі дужки одночасно:</a:t>
            </a:r>
            <a:endParaRPr/>
          </a:p>
          <a:p>
            <a:pPr indent="0" lvl="1" marL="530352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>
                <a:latin typeface="Consolas"/>
                <a:ea typeface="Consolas"/>
                <a:cs typeface="Consolas"/>
                <a:sym typeface="Consolas"/>
              </a:rPr>
              <a:t>&lt;input type=”text” [(ngModel)]=”person.name”&gt;</a:t>
            </a:r>
            <a:r>
              <a:rPr i="0" lang="en-US"/>
              <a:t>.</a:t>
            </a:r>
            <a:endParaRPr i="0"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Зв'язування даних (Data binding)</a:t>
            </a:r>
            <a:endParaRPr/>
          </a:p>
        </p:txBody>
      </p:sp>
      <p:pic>
        <p:nvPicPr>
          <p:cNvPr id="306" name="Google Shape;30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183" y="1781175"/>
            <a:ext cx="6060034" cy="4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1371600" y="2286000"/>
            <a:ext cx="995289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Pipe - це функція, яка приймає вхідні дані, перетворює та повертає їх. Перетворення може бути просто застосуванням формату (наприклад, у створенні рядка з дати), або ж фільтрування вхідних даних. Вони також можуть отримувати параметри для параметризованого форматувати або фільтрувати.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&lt;div&gt;{{user.name | uppercase}}; last seen {{user.lastSeen | date: </a:t>
            </a:r>
            <a:r>
              <a:rPr b="1" lang="en-US" sz="1400"/>
              <a:t>"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shortDate</a:t>
            </a:r>
            <a:r>
              <a:rPr b="1" lang="en-US" sz="1400"/>
              <a:t>"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}}&lt;/div&gt;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Pipe можна сполучати у послідовності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{{user.lastSeen | date: “shortDate“ | uppercase}}</a:t>
            </a:r>
            <a:r>
              <a:rPr lang="en-US"/>
              <a:t> і користувацький pipe може бути створений як і функція.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Pipes</a:t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3047999" y="1720840"/>
            <a:ext cx="75999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PipeTransform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@angular/core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Pipe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name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power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PowerPipe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PipeTransform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transform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exponent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pow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base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exponent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Змінна шаблону (Template Reference Variable)</a:t>
            </a:r>
            <a:endParaRPr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1371600" y="2286000"/>
            <a:ext cx="995289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Змінна шаблону є змінною, оголошеною таким чином, що вона автоматично зберігатиме посилання на елемент, який його оголошує. У шаблоні це означає, що при оголошенні елемента (наприклад, введення) елемент буде доступний будь-якому іншому елементі в тому ж шаблоні. Ці змінні визначаються символом </a:t>
            </a:r>
            <a:r>
              <a:rPr b="1" lang="en-US"/>
              <a:t>#</a:t>
            </a:r>
            <a:r>
              <a:rPr lang="en-US"/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&lt;input type=”text” [value]=”user.name” #userName&gt;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	Hello {{userName.value}} !.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Директиви (Directives)</a:t>
            </a:r>
            <a:endParaRPr/>
          </a:p>
        </p:txBody>
      </p:sp>
      <p:sp>
        <p:nvSpPr>
          <p:cNvPr id="330" name="Google Shape;330;p36"/>
          <p:cNvSpPr txBox="1"/>
          <p:nvPr>
            <p:ph idx="1" type="body"/>
          </p:nvPr>
        </p:nvSpPr>
        <p:spPr>
          <a:xfrm>
            <a:off x="1359877" y="2286000"/>
            <a:ext cx="995289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Директиви - це інструкції елементам для зміни їхньої поведінки. Найбільш поширеною директивою є декларація @Component, яку можна розглядати як директиву з шаблоном, Вона має чітке визначення елементів, які вона буде створювати та керувати. Два інших типи:</a:t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lang="en-US"/>
              <a:t>Структурні директиви</a:t>
            </a:r>
            <a:r>
              <a:rPr lang="en-US"/>
              <a:t>: змінювати компонування, додаючи, видаляючи або замінюючи елементи. Найбільш поширені структурні директиви є * ngFor та * ngIf, які повторюють елементи або видаляють їх, відповідно.</a:t>
            </a:r>
            <a:endParaRPr/>
          </a:p>
          <a:p>
            <a:pPr indent="-266573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84048" lvl="1" marL="914400" rtl="0" algn="just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–"/>
            </a:pPr>
            <a:r>
              <a:rPr b="1" lang="en-US"/>
              <a:t>Директиви атрибутів</a:t>
            </a:r>
            <a:r>
              <a:rPr lang="en-US"/>
              <a:t>: змінювати зовнішній вигляд або поведінку елемента. Типові директиви атрибутів - ngModel і ngClass, перший зв'язує елемент з моделлю, а другий динамічно додає або видаляє CSS класи.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2250828" y="4067128"/>
            <a:ext cx="927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ngFor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let message of messageService.messages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{{message}} 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2250828" y="5658534"/>
            <a:ext cx="7397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[(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ngModel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)]=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hero.name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en-US" sz="1800">
                <a:solidFill>
                  <a:srgbClr val="8190A0"/>
                </a:solidFill>
                <a:latin typeface="Consolas"/>
                <a:ea typeface="Consolas"/>
                <a:cs typeface="Consolas"/>
                <a:sym typeface="Consolas"/>
              </a:rPr>
              <a:t>placeholder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Сервіс (Service)</a:t>
            </a:r>
            <a:endParaRPr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1371600" y="2286000"/>
            <a:ext cx="9952892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Сервіс - це широка категорія. Прикладами типових сервісів, які використовує програма, може бути сервіс реєстрації, сервіс доступу до даних, сервіс налаштування.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3600288" y="3374753"/>
            <a:ext cx="46169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ng generate service service-name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37"/>
          <p:cNvSpPr/>
          <p:nvPr/>
        </p:nvSpPr>
        <p:spPr>
          <a:xfrm>
            <a:off x="2538388" y="3789736"/>
            <a:ext cx="89447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Injectable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providedIn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root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HeroService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heroesUrl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api/heroes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HttpClient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AA373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getHeroes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Observable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Hero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Hero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heroesUrl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Фреймворк</a:t>
            </a:r>
            <a:endParaRPr/>
          </a:p>
        </p:txBody>
      </p:sp>
      <p:pic>
        <p:nvPicPr>
          <p:cNvPr id="346" name="Google Shape;346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878" y="2171700"/>
            <a:ext cx="8088922" cy="3437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2977662" y="1214748"/>
            <a:ext cx="779584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writable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readonly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getFullName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`${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/>
          <p:nvPr/>
        </p:nvSpPr>
        <p:spPr>
          <a:xfrm>
            <a:off x="2919047" y="117693"/>
            <a:ext cx="7795846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logMessage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property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originalMethod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(...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  console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[LOG]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logMessage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originalMethod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};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descriptor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constructor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    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log(“Read Full name”)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getFullName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`${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Статистика (SO questions)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695450"/>
            <a:ext cx="70675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Статистика (git stars)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800" y="1402500"/>
            <a:ext cx="7330901" cy="5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Крива навчання (learning curve)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2093" y="1570892"/>
            <a:ext cx="4993240" cy="515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Крива навчання (learning curve)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125" y="1935774"/>
            <a:ext cx="4710415" cy="3983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50149" r="0" t="7956"/>
          <a:stretch/>
        </p:blipFill>
        <p:spPr>
          <a:xfrm>
            <a:off x="6392375" y="1935774"/>
            <a:ext cx="5014179" cy="398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Вступ	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6573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Angular - це JavaScript-фреймворк з відкритим вихідним кодом, що забезпечує все необхідне для створення клієнтської логіки вашої програми.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Angular - це платформа і основа для побудови клієнтських додатків у HTML і TypeScript. Angular написаний на TypeScript. Він реалізує основні та додаткові функції як набір бібліотек TypeScript, які імпортуються у програму.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en-US"/>
              <a:t>Angular поєднує в собі декларативні шаблони, ін'єкції залежностей, інтегровані найкращі практики для вирішення завдань розробки. Angular надає розробникам можливість створювати програми, які працюють у браузерах, на мобільних пристроях або на десктопних застосунках.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Вступ	</a:t>
            </a:r>
            <a:endParaRPr/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just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Розроблений та підтримується Google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Фреймворк спроектований таким чином, щоб ви могли легко перейти на нього з інших мов програмування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Велика кількість сайтів написаних на Angular та AngularJS</a:t>
            </a:r>
            <a:endParaRPr/>
          </a:p>
          <a:p>
            <a:pPr indent="-384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Широка спільнота розробників</a:t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just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2019-02-25T02:19:32Z</dcterms:created>
  <dc:creator>Користувач</dc:creator>
</cp:coreProperties>
</file>