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Libre Franklin"/>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gn5FWLrG+exbwJ9554c99nFuk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7.xml"/><Relationship Id="rId33" Type="http://schemas.openxmlformats.org/officeDocument/2006/relationships/font" Target="fonts/LibreFranklin-boldItalic.fntdata"/><Relationship Id="rId10" Type="http://schemas.openxmlformats.org/officeDocument/2006/relationships/slide" Target="slides/slide6.xml"/><Relationship Id="rId32" Type="http://schemas.openxmlformats.org/officeDocument/2006/relationships/font" Target="fonts/LibreFranklin-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27"/>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7"/>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27"/>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27"/>
          <p:cNvGrpSpPr/>
          <p:nvPr/>
        </p:nvGrpSpPr>
        <p:grpSpPr>
          <a:xfrm>
            <a:off x="752858" y="744469"/>
            <a:ext cx="10674117" cy="5349671"/>
            <a:chOff x="752858" y="744469"/>
            <a:chExt cx="10674117" cy="5349671"/>
          </a:xfrm>
        </p:grpSpPr>
        <p:sp>
          <p:nvSpPr>
            <p:cNvPr id="19" name="Google Shape;19;p27"/>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7"/>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3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6"/>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3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37"/>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7"/>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29"/>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29"/>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9"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4" name="Shape 34"/>
        <p:cNvGrpSpPr/>
        <p:nvPr/>
      </p:nvGrpSpPr>
      <p:grpSpPr>
        <a:xfrm>
          <a:off x="0" y="0"/>
          <a:ext cx="0" cy="0"/>
          <a:chOff x="0" y="0"/>
          <a:chExt cx="0" cy="0"/>
        </a:xfrm>
      </p:grpSpPr>
      <p:sp>
        <p:nvSpPr>
          <p:cNvPr id="35" name="Google Shape;35;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30"/>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3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1" name="Shape 41"/>
        <p:cNvGrpSpPr/>
        <p:nvPr/>
      </p:nvGrpSpPr>
      <p:grpSpPr>
        <a:xfrm>
          <a:off x="0" y="0"/>
          <a:ext cx="0" cy="0"/>
          <a:chOff x="0" y="0"/>
          <a:chExt cx="0" cy="0"/>
        </a:xfrm>
      </p:grpSpPr>
      <p:sp>
        <p:nvSpPr>
          <p:cNvPr id="42" name="Google Shape;42;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1"/>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31"/>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31"/>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31"/>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0" name="Shape 50"/>
        <p:cNvGrpSpPr/>
        <p:nvPr/>
      </p:nvGrpSpPr>
      <p:grpSpPr>
        <a:xfrm>
          <a:off x="0" y="0"/>
          <a:ext cx="0" cy="0"/>
          <a:chOff x="0" y="0"/>
          <a:chExt cx="0" cy="0"/>
        </a:xfrm>
      </p:grpSpPr>
      <p:sp>
        <p:nvSpPr>
          <p:cNvPr id="51" name="Google Shape;51;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5" name="Shape 55"/>
        <p:cNvGrpSpPr/>
        <p:nvPr/>
      </p:nvGrpSpPr>
      <p:grpSpPr>
        <a:xfrm>
          <a:off x="0" y="0"/>
          <a:ext cx="0" cy="0"/>
          <a:chOff x="0" y="0"/>
          <a:chExt cx="0" cy="0"/>
        </a:xfrm>
      </p:grpSpPr>
      <p:sp>
        <p:nvSpPr>
          <p:cNvPr id="56" name="Google Shape;56;p3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59" name="Shape 59"/>
        <p:cNvGrpSpPr/>
        <p:nvPr/>
      </p:nvGrpSpPr>
      <p:grpSpPr>
        <a:xfrm>
          <a:off x="0" y="0"/>
          <a:ext cx="0" cy="0"/>
          <a:chOff x="0" y="0"/>
          <a:chExt cx="0" cy="0"/>
        </a:xfrm>
      </p:grpSpPr>
      <p:sp>
        <p:nvSpPr>
          <p:cNvPr id="60" name="Google Shape;60;p3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4"/>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34"/>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3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3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68" name="Shape 68"/>
        <p:cNvGrpSpPr/>
        <p:nvPr/>
      </p:nvGrpSpPr>
      <p:grpSpPr>
        <a:xfrm>
          <a:off x="0" y="0"/>
          <a:ext cx="0" cy="0"/>
          <a:chOff x="0" y="0"/>
          <a:chExt cx="0" cy="0"/>
        </a:xfrm>
      </p:grpSpPr>
      <p:sp>
        <p:nvSpPr>
          <p:cNvPr id="69" name="Google Shape;69;p3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5"/>
          <p:cNvSpPr/>
          <p:nvPr>
            <p:ph idx="2" type="pic"/>
          </p:nvPr>
        </p:nvSpPr>
        <p:spPr>
          <a:xfrm>
            <a:off x="5532120" y="0"/>
            <a:ext cx="6659880" cy="6857999"/>
          </a:xfrm>
          <a:prstGeom prst="rect">
            <a:avLst/>
          </a:prstGeom>
          <a:noFill/>
          <a:ln>
            <a:noFill/>
          </a:ln>
        </p:spPr>
      </p:sp>
      <p:sp>
        <p:nvSpPr>
          <p:cNvPr id="72" name="Google Shape;72;p35"/>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3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2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2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2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newsapi.org/docs/endpoints/everyth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US"/>
              <a:t>ANGULAR</a:t>
            </a:r>
            <a:endParaRPr/>
          </a:p>
        </p:txBody>
      </p:sp>
      <p:sp>
        <p:nvSpPr>
          <p:cNvPr id="94" name="Google Shape;94;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n-US"/>
              <a:t>Лекція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1371599" y="381000"/>
            <a:ext cx="99999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404 Component: Routing</a:t>
            </a:r>
            <a:endParaRPr/>
          </a:p>
        </p:txBody>
      </p:sp>
      <p:sp>
        <p:nvSpPr>
          <p:cNvPr id="154" name="Google Shape;154;p10"/>
          <p:cNvSpPr/>
          <p:nvPr/>
        </p:nvSpPr>
        <p:spPr>
          <a:xfrm>
            <a:off x="3048000" y="269033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155" name="Google Shape;155;p10"/>
          <p:cNvSpPr/>
          <p:nvPr/>
        </p:nvSpPr>
        <p:spPr>
          <a:xfrm>
            <a:off x="1371599" y="1656198"/>
            <a:ext cx="10609386"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RouterModule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@angular/router</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PageNotFoundComponent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./http-errors/page-not-found.component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Routes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path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component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PageNotFoundComponent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imports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RouterModule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forRoot</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routes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exports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RouterModule</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AppRoutingModule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Home Component</a:t>
            </a:r>
            <a:endParaRPr/>
          </a:p>
        </p:txBody>
      </p:sp>
      <p:sp>
        <p:nvSpPr>
          <p:cNvPr id="161" name="Google Shape;161;p11"/>
          <p:cNvSpPr/>
          <p:nvPr/>
        </p:nvSpPr>
        <p:spPr>
          <a:xfrm>
            <a:off x="1371600" y="1755525"/>
            <a:ext cx="362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ng generate component home</a:t>
            </a:r>
            <a:endParaRPr sz="1800">
              <a:solidFill>
                <a:schemeClr val="dk1"/>
              </a:solidFill>
              <a:latin typeface="Libre Franklin"/>
              <a:ea typeface="Libre Franklin"/>
              <a:cs typeface="Libre Franklin"/>
              <a:sym typeface="Libre Franklin"/>
            </a:endParaRPr>
          </a:p>
        </p:txBody>
      </p:sp>
      <p:sp>
        <p:nvSpPr>
          <p:cNvPr id="162" name="Google Shape;162;p11"/>
          <p:cNvSpPr/>
          <p:nvPr/>
        </p:nvSpPr>
        <p:spPr>
          <a:xfrm>
            <a:off x="1371600" y="2565380"/>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163" name="Google Shape;163;p11"/>
          <p:cNvSpPr/>
          <p:nvPr/>
        </p:nvSpPr>
        <p:spPr>
          <a:xfrm>
            <a:off x="1371600" y="2171700"/>
            <a:ext cx="7620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Component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OnInit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Component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selector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app-home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templateUrl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./home.component.html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styleUrls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./home.component.scss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HomeComponent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implements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OnInit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constructor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b="1" lang="en-US" sz="1800">
                <a:solidFill>
                  <a:srgbClr val="AA3731"/>
                </a:solidFill>
                <a:latin typeface="Consolas"/>
                <a:ea typeface="Consolas"/>
                <a:cs typeface="Consolas"/>
                <a:sym typeface="Consolas"/>
              </a:rPr>
              <a:t>ngOnInit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Home Component: Template</a:t>
            </a:r>
            <a:endParaRPr/>
          </a:p>
        </p:txBody>
      </p:sp>
      <p:sp>
        <p:nvSpPr>
          <p:cNvPr id="169" name="Google Shape;169;p12"/>
          <p:cNvSpPr/>
          <p:nvPr/>
        </p:nvSpPr>
        <p:spPr>
          <a:xfrm>
            <a:off x="1371600" y="2565380"/>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170" name="Google Shape;170;p12"/>
          <p:cNvSpPr/>
          <p:nvPr/>
        </p:nvSpPr>
        <p:spPr>
          <a:xfrm>
            <a:off x="2092569" y="2565380"/>
            <a:ext cx="815926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section</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id</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header</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  &lt;</a:t>
            </a:r>
            <a:r>
              <a:rPr lang="en-US" sz="1800">
                <a:solidFill>
                  <a:srgbClr val="4B83CD"/>
                </a:solidFill>
                <a:latin typeface="Consolas"/>
                <a:ea typeface="Consolas"/>
                <a:cs typeface="Consolas"/>
                <a:sym typeface="Consolas"/>
              </a:rPr>
              <a:t>h1</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News | Home</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h1</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section</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section</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id</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content</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  &lt;</a:t>
            </a:r>
            <a:r>
              <a:rPr lang="en-US" sz="1800">
                <a:solidFill>
                  <a:srgbClr val="4B83CD"/>
                </a:solidFill>
                <a:latin typeface="Consolas"/>
                <a:ea typeface="Consolas"/>
                <a:cs typeface="Consolas"/>
                <a:sym typeface="Consolas"/>
              </a:rPr>
              <a:t>a</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class</a:t>
            </a:r>
            <a:r>
              <a:rPr lang="en-US" sz="1800">
                <a:solidFill>
                  <a:srgbClr val="91B3E0"/>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link-to-all-news</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routerLink</a:t>
            </a:r>
            <a:r>
              <a:rPr lang="en-US" sz="1800">
                <a:solidFill>
                  <a:srgbClr val="91B3E0"/>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All News</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a</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section</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Home Component: Styles</a:t>
            </a:r>
            <a:endParaRPr/>
          </a:p>
        </p:txBody>
      </p:sp>
      <p:sp>
        <p:nvSpPr>
          <p:cNvPr id="176" name="Google Shape;176;p13"/>
          <p:cNvSpPr/>
          <p:nvPr/>
        </p:nvSpPr>
        <p:spPr>
          <a:xfrm>
            <a:off x="1371600" y="2565380"/>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177" name="Google Shape;177;p13"/>
          <p:cNvSpPr/>
          <p:nvPr/>
        </p:nvSpPr>
        <p:spPr>
          <a:xfrm>
            <a:off x="3048000" y="1997839"/>
            <a:ext cx="6096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AB6526"/>
                </a:solidFill>
                <a:latin typeface="Consolas"/>
                <a:ea typeface="Consolas"/>
                <a:cs typeface="Consolas"/>
                <a:sym typeface="Consolas"/>
              </a:rPr>
              <a:t>#</a:t>
            </a:r>
            <a:r>
              <a:rPr lang="en-US" sz="1800">
                <a:solidFill>
                  <a:srgbClr val="333333"/>
                </a:solidFill>
                <a:latin typeface="Consolas"/>
                <a:ea typeface="Consolas"/>
                <a:cs typeface="Consolas"/>
                <a:sym typeface="Consolas"/>
              </a:rPr>
              <a:t>content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a:t>
            </a:r>
            <a:r>
              <a:rPr lang="en-US" sz="1800">
                <a:solidFill>
                  <a:srgbClr val="333333"/>
                </a:solidFill>
                <a:latin typeface="Consolas"/>
                <a:ea typeface="Consolas"/>
                <a:cs typeface="Consolas"/>
                <a:sym typeface="Consolas"/>
              </a:rPr>
              <a:t>link-to-all-news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padding</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10</a:t>
            </a:r>
            <a:r>
              <a:rPr lang="en-US" sz="1800">
                <a:solidFill>
                  <a:srgbClr val="4B83CD"/>
                </a:solidFill>
                <a:latin typeface="Consolas"/>
                <a:ea typeface="Consolas"/>
                <a:cs typeface="Consolas"/>
                <a:sym typeface="Consolas"/>
              </a:rPr>
              <a:t>px</a:t>
            </a:r>
            <a:r>
              <a:rPr lang="en-US" sz="1800">
                <a:solidFill>
                  <a:srgbClr val="448C27"/>
                </a:solidFill>
                <a:latin typeface="Consolas"/>
                <a:ea typeface="Consolas"/>
                <a:cs typeface="Consolas"/>
                <a:sym typeface="Consolas"/>
              </a:rPr>
              <a:t> </a:t>
            </a:r>
            <a:r>
              <a:rPr lang="en-US" sz="1800">
                <a:solidFill>
                  <a:srgbClr val="AB6526"/>
                </a:solidFill>
                <a:latin typeface="Consolas"/>
                <a:ea typeface="Consolas"/>
                <a:cs typeface="Consolas"/>
                <a:sym typeface="Consolas"/>
              </a:rPr>
              <a:t>15</a:t>
            </a:r>
            <a:r>
              <a:rPr lang="en-US" sz="1800">
                <a:solidFill>
                  <a:srgbClr val="4B83CD"/>
                </a:solidFill>
                <a:latin typeface="Consolas"/>
                <a:ea typeface="Consolas"/>
                <a:cs typeface="Consolas"/>
                <a:sym typeface="Consolas"/>
              </a:rPr>
              <a:t>px</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background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AA3731"/>
                </a:solidFill>
                <a:latin typeface="Consolas"/>
                <a:ea typeface="Consolas"/>
                <a:cs typeface="Consolas"/>
                <a:sym typeface="Consolas"/>
              </a:rPr>
              <a:t>rgb</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221</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 </a:t>
            </a:r>
            <a:r>
              <a:rPr lang="en-US" sz="1800">
                <a:solidFill>
                  <a:srgbClr val="AB6526"/>
                </a:solidFill>
                <a:latin typeface="Consolas"/>
                <a:ea typeface="Consolas"/>
                <a:cs typeface="Consolas"/>
                <a:sym typeface="Consolas"/>
              </a:rPr>
              <a:t>49</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border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font-size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1.5</a:t>
            </a:r>
            <a:r>
              <a:rPr lang="en-US" sz="1800">
                <a:solidFill>
                  <a:srgbClr val="4B83CD"/>
                </a:solidFill>
                <a:latin typeface="Consolas"/>
                <a:ea typeface="Consolas"/>
                <a:cs typeface="Consolas"/>
                <a:sym typeface="Consolas"/>
              </a:rPr>
              <a:t>em</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ffffff</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text-decoration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48C27"/>
                </a:solidFill>
                <a:latin typeface="Consolas"/>
                <a:ea typeface="Consolas"/>
                <a:cs typeface="Consolas"/>
                <a:sym typeface="Consolas"/>
              </a:rPr>
              <a:t>none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Component</a:t>
            </a:r>
            <a:endParaRPr/>
          </a:p>
        </p:txBody>
      </p:sp>
      <p:sp>
        <p:nvSpPr>
          <p:cNvPr id="183" name="Google Shape;183;p14"/>
          <p:cNvSpPr txBox="1"/>
          <p:nvPr>
            <p:ph idx="1" type="body"/>
          </p:nvPr>
        </p:nvSpPr>
        <p:spPr>
          <a:xfrm>
            <a:off x="1371600" y="2274277"/>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184" name="Google Shape;184;p14"/>
          <p:cNvSpPr/>
          <p:nvPr/>
        </p:nvSpPr>
        <p:spPr>
          <a:xfrm>
            <a:off x="1371600" y="1755525"/>
            <a:ext cx="3437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ng generate component news</a:t>
            </a:r>
            <a:endParaRPr sz="1800">
              <a:solidFill>
                <a:schemeClr val="dk1"/>
              </a:solidFill>
              <a:latin typeface="Libre Franklin"/>
              <a:ea typeface="Libre Franklin"/>
              <a:cs typeface="Libre Franklin"/>
              <a:sym typeface="Libre Franklin"/>
            </a:endParaRPr>
          </a:p>
        </p:txBody>
      </p:sp>
      <p:sp>
        <p:nvSpPr>
          <p:cNvPr id="185" name="Google Shape;185;p14"/>
          <p:cNvSpPr/>
          <p:nvPr/>
        </p:nvSpPr>
        <p:spPr>
          <a:xfrm>
            <a:off x="1371600" y="2565380"/>
            <a:ext cx="1010529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Component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OnInit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NewsService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../news.service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../news.model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Component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selector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app-news</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templateUrl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./news.component.html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styleUrls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./news.component.scss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NewsComponent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implements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OnInit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constructor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b="1" lang="en-US" sz="1800">
                <a:solidFill>
                  <a:srgbClr val="AA3731"/>
                </a:solidFill>
                <a:latin typeface="Consolas"/>
                <a:ea typeface="Consolas"/>
                <a:cs typeface="Consolas"/>
                <a:sym typeface="Consolas"/>
              </a:rPr>
              <a:t>ngOnInit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rPr lang="en-US"/>
              <a:t>NgModules: News Component: Template</a:t>
            </a:r>
            <a:br>
              <a:rPr lang="en-US"/>
            </a:br>
            <a:endParaRPr/>
          </a:p>
        </p:txBody>
      </p:sp>
      <p:sp>
        <p:nvSpPr>
          <p:cNvPr id="191" name="Google Shape;191;p15"/>
          <p:cNvSpPr txBox="1"/>
          <p:nvPr>
            <p:ph idx="1" type="body"/>
          </p:nvPr>
        </p:nvSpPr>
        <p:spPr>
          <a:xfrm>
            <a:off x="1371600" y="2274277"/>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192" name="Google Shape;192;p15"/>
          <p:cNvSpPr/>
          <p:nvPr/>
        </p:nvSpPr>
        <p:spPr>
          <a:xfrm>
            <a:off x="1887415" y="2600549"/>
            <a:ext cx="856956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div</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class</a:t>
            </a:r>
            <a:r>
              <a:rPr lang="en-US" sz="1800">
                <a:solidFill>
                  <a:srgbClr val="91B3E0"/>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news-list</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  &lt;</a:t>
            </a:r>
            <a:r>
              <a:rPr lang="en-US" sz="1800">
                <a:solidFill>
                  <a:srgbClr val="4B83CD"/>
                </a:solidFill>
                <a:latin typeface="Consolas"/>
                <a:ea typeface="Consolas"/>
                <a:cs typeface="Consolas"/>
                <a:sym typeface="Consolas"/>
              </a:rPr>
              <a:t>div</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ngFor</a:t>
            </a:r>
            <a:r>
              <a:rPr lang="en-US" sz="1800">
                <a:solidFill>
                  <a:srgbClr val="91B3E0"/>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let article of news</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class</a:t>
            </a:r>
            <a:r>
              <a:rPr lang="en-US" sz="1800">
                <a:solidFill>
                  <a:srgbClr val="91B3E0"/>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news-list-item</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 article.author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  &lt;/</a:t>
            </a:r>
            <a:r>
              <a:rPr lang="en-US" sz="1800">
                <a:solidFill>
                  <a:srgbClr val="4B83CD"/>
                </a:solidFill>
                <a:latin typeface="Consolas"/>
                <a:ea typeface="Consolas"/>
                <a:cs typeface="Consolas"/>
                <a:sym typeface="Consolas"/>
              </a:rPr>
              <a:t>div</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div</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Module 0</a:t>
            </a:r>
            <a:endParaRPr/>
          </a:p>
        </p:txBody>
      </p:sp>
      <p:sp>
        <p:nvSpPr>
          <p:cNvPr id="198" name="Google Shape;198;p1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199" name="Google Shape;199;p16"/>
          <p:cNvSpPr/>
          <p:nvPr/>
        </p:nvSpPr>
        <p:spPr>
          <a:xfrm>
            <a:off x="1371600" y="1755523"/>
            <a:ext cx="43444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ng generate module news -–module=app</a:t>
            </a:r>
            <a:endParaRPr sz="1800">
              <a:solidFill>
                <a:schemeClr val="dk1"/>
              </a:solidFill>
              <a:latin typeface="Libre Franklin"/>
              <a:ea typeface="Libre Franklin"/>
              <a:cs typeface="Libre Franklin"/>
              <a:sym typeface="Libre Franklin"/>
            </a:endParaRPr>
          </a:p>
        </p:txBody>
      </p:sp>
      <p:sp>
        <p:nvSpPr>
          <p:cNvPr id="200" name="Google Shape;200;p16"/>
          <p:cNvSpPr/>
          <p:nvPr/>
        </p:nvSpPr>
        <p:spPr>
          <a:xfrm>
            <a:off x="1371600" y="2565380"/>
            <a:ext cx="7854462"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CommonModule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@angular/common</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NewsComponent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./news.component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declarations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NewsComponent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imports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CommonModule</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Routing 1</a:t>
            </a:r>
            <a:endParaRPr/>
          </a:p>
        </p:txBody>
      </p:sp>
      <p:sp>
        <p:nvSpPr>
          <p:cNvPr id="206" name="Google Shape;206;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207" name="Google Shape;207;p17"/>
          <p:cNvSpPr/>
          <p:nvPr/>
        </p:nvSpPr>
        <p:spPr>
          <a:xfrm>
            <a:off x="1371600" y="1958546"/>
            <a:ext cx="9144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CommonModule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@angular/common</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RouterModule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@angular/router</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NewsComponent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./news.component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newsRoutes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Routes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path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component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NewsComponent</a:t>
            </a:r>
            <a:endParaRPr sz="1800">
              <a:solidFill>
                <a:srgbClr val="777777"/>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imports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A3E9D"/>
                </a:solidFill>
                <a:latin typeface="Consolas"/>
                <a:ea typeface="Consolas"/>
                <a:cs typeface="Consolas"/>
                <a:sym typeface="Consolas"/>
              </a:rPr>
              <a:t>RouterModule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forChild</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newsRoutes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exports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A3E9D"/>
                </a:solidFill>
                <a:latin typeface="Consolas"/>
                <a:ea typeface="Consolas"/>
                <a:cs typeface="Consolas"/>
                <a:sym typeface="Consolas"/>
              </a:rPr>
              <a:t>RouterModule</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NewsRoutingModule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Model</a:t>
            </a:r>
            <a:endParaRPr/>
          </a:p>
        </p:txBody>
      </p:sp>
      <p:sp>
        <p:nvSpPr>
          <p:cNvPr id="213" name="Google Shape;213;p19"/>
          <p:cNvSpPr/>
          <p:nvPr/>
        </p:nvSpPr>
        <p:spPr>
          <a:xfrm>
            <a:off x="1500554" y="1859256"/>
            <a:ext cx="6353908"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NewsSource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./news-source.model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source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NewsSource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author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title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description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url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urlToImage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publishedAt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content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214" name="Google Shape;214;p19"/>
          <p:cNvSpPr/>
          <p:nvPr/>
        </p:nvSpPr>
        <p:spPr>
          <a:xfrm>
            <a:off x="8100645" y="1859256"/>
            <a:ext cx="337624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NewsSource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Model</a:t>
            </a:r>
            <a:endParaRPr/>
          </a:p>
        </p:txBody>
      </p:sp>
      <p:sp>
        <p:nvSpPr>
          <p:cNvPr id="220" name="Google Shape;220;p1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221" name="Google Shape;221;p18"/>
          <p:cNvSpPr/>
          <p:nvPr/>
        </p:nvSpPr>
        <p:spPr>
          <a:xfrm>
            <a:off x="1090250" y="3443650"/>
            <a:ext cx="434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ng generate class news –type=model</a:t>
            </a:r>
            <a:endParaRPr sz="1800">
              <a:solidFill>
                <a:schemeClr val="dk1"/>
              </a:solidFill>
              <a:latin typeface="Libre Franklin"/>
              <a:ea typeface="Libre Franklin"/>
              <a:cs typeface="Libre Franklin"/>
              <a:sym typeface="Libre Franklin"/>
            </a:endParaRPr>
          </a:p>
        </p:txBody>
      </p:sp>
      <p:pic>
        <p:nvPicPr>
          <p:cNvPr id="222" name="Google Shape;222;p18"/>
          <p:cNvPicPr preferRelativeResize="0"/>
          <p:nvPr/>
        </p:nvPicPr>
        <p:blipFill rotWithShape="1">
          <a:blip r:embed="rId3">
            <a:alphaModFix/>
          </a:blip>
          <a:srcRect b="0" l="0" r="0" t="0"/>
          <a:stretch/>
        </p:blipFill>
        <p:spPr>
          <a:xfrm>
            <a:off x="5797061" y="1308589"/>
            <a:ext cx="5750169" cy="5474476"/>
          </a:xfrm>
          <a:prstGeom prst="rect">
            <a:avLst/>
          </a:prstGeom>
          <a:noFill/>
          <a:ln>
            <a:noFill/>
          </a:ln>
        </p:spPr>
      </p:pic>
      <p:sp>
        <p:nvSpPr>
          <p:cNvPr id="223" name="Google Shape;223;p18"/>
          <p:cNvSpPr/>
          <p:nvPr/>
        </p:nvSpPr>
        <p:spPr>
          <a:xfrm>
            <a:off x="686465" y="6413733"/>
            <a:ext cx="52213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Libre Franklin"/>
                <a:ea typeface="Libre Franklin"/>
                <a:cs typeface="Libre Franklin"/>
                <a:sym typeface="Libre Franklin"/>
                <a:hlinkClick r:id="rId4">
                  <a:extLst>
                    <a:ext uri="{A12FA001-AC4F-418D-AE19-62706E023703}">
                      <ahyp:hlinkClr val="tx"/>
                    </a:ext>
                  </a:extLst>
                </a:hlinkClick>
              </a:rPr>
              <a:t>https://newsapi.org/docs/endpoints/everything</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a:t>
            </a:r>
            <a:endParaRPr/>
          </a:p>
        </p:txBody>
      </p:sp>
      <p:sp>
        <p:nvSpPr>
          <p:cNvPr id="100" name="Google Shape;100;p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Angular має власну систему модулів - NgModules. NgModules є контейнерами для зв'язаного блоку коду, виділеного під доменну область, робочий процес чи тісно пов'язаний набір функціональності. Модулі можуть містити компоненти, сервіси та інший код, область дії яких визначається вмістом NgModule. Вони можуть імпортувати функціональні можливості, що експортуються з інших NgModules, і експортувати вибрані функціональні можливості для використання іншими NgModules [документація].</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Service 0</a:t>
            </a:r>
            <a:endParaRPr/>
          </a:p>
        </p:txBody>
      </p:sp>
      <p:sp>
        <p:nvSpPr>
          <p:cNvPr id="229" name="Google Shape;229;p20"/>
          <p:cNvSpPr/>
          <p:nvPr/>
        </p:nvSpPr>
        <p:spPr>
          <a:xfrm>
            <a:off x="1371600" y="1766896"/>
            <a:ext cx="6096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Injectable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Observable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of</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rxjs</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./news.model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Injectable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providedIn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root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NewsService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constructor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b="1" lang="en-US" sz="1800">
                <a:solidFill>
                  <a:srgbClr val="AA3731"/>
                </a:solidFill>
                <a:latin typeface="Consolas"/>
                <a:ea typeface="Consolas"/>
                <a:cs typeface="Consolas"/>
                <a:sym typeface="Consolas"/>
              </a:rPr>
              <a:t>getNews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Observable</a:t>
            </a:r>
            <a:r>
              <a:rPr lang="en-US" sz="1800">
                <a:solidFill>
                  <a:srgbClr val="777777"/>
                </a:solidFill>
                <a:latin typeface="Consolas"/>
                <a:ea typeface="Consolas"/>
                <a:cs typeface="Consolas"/>
                <a:sym typeface="Consolas"/>
              </a:rPr>
              <a:t>&lt;</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    return</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of</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Service 1</a:t>
            </a:r>
            <a:endParaRPr/>
          </a:p>
        </p:txBody>
      </p:sp>
      <p:sp>
        <p:nvSpPr>
          <p:cNvPr id="235" name="Google Shape;235;p21"/>
          <p:cNvSpPr/>
          <p:nvPr/>
        </p:nvSpPr>
        <p:spPr>
          <a:xfrm>
            <a:off x="1371599" y="1766896"/>
            <a:ext cx="10245969" cy="5355312"/>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HttpClient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HttpHeaders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HttpParams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@angular/common/http</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NewsResponse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./news.response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b="1" lang="en-US" sz="1800">
                <a:solidFill>
                  <a:srgbClr val="AA3731"/>
                </a:solidFill>
                <a:latin typeface="Consolas"/>
                <a:ea typeface="Consolas"/>
                <a:cs typeface="Consolas"/>
                <a:sym typeface="Consolas"/>
              </a:rPr>
              <a:t>getNews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Observable</a:t>
            </a:r>
            <a:r>
              <a:rPr lang="en-US" sz="1800">
                <a:solidFill>
                  <a:srgbClr val="777777"/>
                </a:solidFill>
                <a:latin typeface="Consolas"/>
                <a:ea typeface="Consolas"/>
                <a:cs typeface="Consolas"/>
                <a:sym typeface="Consolas"/>
              </a:rPr>
              <a:t>&lt;</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new</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HttpParams</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b="1" lang="en-US" sz="1800">
                <a:solidFill>
                  <a:srgbClr val="AA3731"/>
                </a:solidFill>
                <a:latin typeface="Consolas"/>
                <a:ea typeface="Consolas"/>
                <a:cs typeface="Consolas"/>
                <a:sym typeface="Consolas"/>
              </a:rPr>
              <a:t>set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apiKey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apiKey</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b="1" lang="en-US" sz="1800">
                <a:solidFill>
                  <a:srgbClr val="AA3731"/>
                </a:solidFill>
                <a:latin typeface="Consolas"/>
                <a:ea typeface="Consolas"/>
                <a:cs typeface="Consolas"/>
                <a:sym typeface="Consolas"/>
              </a:rPr>
              <a:t>set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sources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bbc-news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httpOptions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return</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http</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get</a:t>
            </a:r>
            <a:r>
              <a:rPr lang="en-US" sz="1800">
                <a:solidFill>
                  <a:srgbClr val="777777"/>
                </a:solidFill>
                <a:latin typeface="Consolas"/>
                <a:ea typeface="Consolas"/>
                <a:cs typeface="Consolas"/>
                <a:sym typeface="Consolas"/>
              </a:rPr>
              <a:t>&lt;</a:t>
            </a:r>
            <a:r>
              <a:rPr b="1" lang="en-US" sz="1800">
                <a:solidFill>
                  <a:srgbClr val="7A3E9D"/>
                </a:solidFill>
                <a:latin typeface="Consolas"/>
                <a:ea typeface="Consolas"/>
                <a:cs typeface="Consolas"/>
                <a:sym typeface="Consolas"/>
              </a:rPr>
              <a:t>NewsResponse</a:t>
            </a:r>
            <a:r>
              <a:rPr lang="en-US" sz="1800">
                <a:solidFill>
                  <a:srgbClr val="777777"/>
                </a:solidFill>
                <a:latin typeface="Consolas"/>
                <a:ea typeface="Consolas"/>
                <a:cs typeface="Consolas"/>
                <a:sym typeface="Consolas"/>
              </a:rPr>
              <a:t>&gt;</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newsUrl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httpOptions</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b="1" lang="en-US" sz="1800">
                <a:solidFill>
                  <a:srgbClr val="AA3731"/>
                </a:solidFill>
                <a:latin typeface="Consolas"/>
                <a:ea typeface="Consolas"/>
                <a:cs typeface="Consolas"/>
                <a:sym typeface="Consolas"/>
              </a:rPr>
              <a:t>pipe</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b="1" lang="en-US" sz="1800">
                <a:solidFill>
                  <a:srgbClr val="AA3731"/>
                </a:solidFill>
                <a:latin typeface="Consolas"/>
                <a:ea typeface="Consolas"/>
                <a:cs typeface="Consolas"/>
                <a:sym typeface="Consolas"/>
              </a:rPr>
              <a:t>      map</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response</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response</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articles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b="1" lang="en-US" sz="1800">
                <a:solidFill>
                  <a:srgbClr val="AA3731"/>
                </a:solidFill>
                <a:latin typeface="Consolas"/>
                <a:ea typeface="Consolas"/>
                <a:cs typeface="Consolas"/>
                <a:sym typeface="Consolas"/>
              </a:rPr>
              <a:t>      tap</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_</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log</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fetched 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b="1" lang="en-US" sz="1800">
                <a:solidFill>
                  <a:srgbClr val="AA3731"/>
                </a:solidFill>
                <a:latin typeface="Consolas"/>
                <a:ea typeface="Consolas"/>
                <a:cs typeface="Consolas"/>
                <a:sym typeface="Consolas"/>
              </a:rPr>
              <a:t>      catchError</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handleError</a:t>
            </a:r>
            <a:r>
              <a:rPr lang="en-US" sz="1800">
                <a:solidFill>
                  <a:srgbClr val="777777"/>
                </a:solidFill>
                <a:latin typeface="Consolas"/>
                <a:ea typeface="Consolas"/>
                <a:cs typeface="Consolas"/>
                <a:sym typeface="Consolas"/>
              </a:rPr>
              <a:t>&lt;</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&gt;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getNews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Response</a:t>
            </a:r>
            <a:endParaRPr/>
          </a:p>
        </p:txBody>
      </p:sp>
      <p:sp>
        <p:nvSpPr>
          <p:cNvPr id="241" name="Google Shape;241;p22"/>
          <p:cNvSpPr/>
          <p:nvPr/>
        </p:nvSpPr>
        <p:spPr>
          <a:xfrm>
            <a:off x="1371600" y="2198077"/>
            <a:ext cx="6096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./news.model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NewsResponse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articles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status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totalResults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number</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Filter</a:t>
            </a:r>
            <a:endParaRPr/>
          </a:p>
        </p:txBody>
      </p:sp>
      <p:sp>
        <p:nvSpPr>
          <p:cNvPr id="247" name="Google Shape;247;p23"/>
          <p:cNvSpPr/>
          <p:nvPr/>
        </p:nvSpPr>
        <p:spPr>
          <a:xfrm>
            <a:off x="2508739" y="2620108"/>
            <a:ext cx="6096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NewsFilter</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q</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Service 2 | Filter</a:t>
            </a:r>
            <a:endParaRPr/>
          </a:p>
        </p:txBody>
      </p:sp>
      <p:sp>
        <p:nvSpPr>
          <p:cNvPr id="253" name="Google Shape;253;p24"/>
          <p:cNvSpPr/>
          <p:nvPr/>
        </p:nvSpPr>
        <p:spPr>
          <a:xfrm>
            <a:off x="1371600" y="1649665"/>
            <a:ext cx="1024596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A3731"/>
                </a:solidFill>
                <a:latin typeface="Consolas"/>
                <a:ea typeface="Consolas"/>
                <a:cs typeface="Consolas"/>
                <a:sym typeface="Consolas"/>
              </a:rPr>
              <a:t>getNews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newsFilter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NewsFilter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Observable</a:t>
            </a:r>
            <a:r>
              <a:rPr lang="en-US" sz="1800">
                <a:solidFill>
                  <a:srgbClr val="777777"/>
                </a:solidFill>
                <a:latin typeface="Consolas"/>
                <a:ea typeface="Consolas"/>
                <a:cs typeface="Consolas"/>
                <a:sym typeface="Consolas"/>
              </a:rPr>
              <a:t>&lt;</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let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new</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HttpParams</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b="1" lang="en-US" sz="1800">
                <a:solidFill>
                  <a:srgbClr val="AA3731"/>
                </a:solidFill>
                <a:latin typeface="Consolas"/>
                <a:ea typeface="Consolas"/>
                <a:cs typeface="Consolas"/>
                <a:sym typeface="Consolas"/>
              </a:rPr>
              <a:t>set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apiKey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apiKey</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b="1" lang="en-US" sz="1800">
                <a:solidFill>
                  <a:srgbClr val="AA3731"/>
                </a:solidFill>
                <a:latin typeface="Consolas"/>
                <a:ea typeface="Consolas"/>
                <a:cs typeface="Consolas"/>
                <a:sym typeface="Consolas"/>
              </a:rPr>
              <a:t>set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sources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bbc-news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Object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keys</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newsFilter</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forEach</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set</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newsFilter</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httpOptions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return</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http</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get</a:t>
            </a:r>
            <a:r>
              <a:rPr lang="en-US" sz="1800">
                <a:solidFill>
                  <a:srgbClr val="777777"/>
                </a:solidFill>
                <a:latin typeface="Consolas"/>
                <a:ea typeface="Consolas"/>
                <a:cs typeface="Consolas"/>
                <a:sym typeface="Consolas"/>
              </a:rPr>
              <a:t>&lt;</a:t>
            </a:r>
            <a:r>
              <a:rPr b="1" lang="en-US" sz="1800">
                <a:solidFill>
                  <a:srgbClr val="7A3E9D"/>
                </a:solidFill>
                <a:latin typeface="Consolas"/>
                <a:ea typeface="Consolas"/>
                <a:cs typeface="Consolas"/>
                <a:sym typeface="Consolas"/>
              </a:rPr>
              <a:t>NewsResponse</a:t>
            </a:r>
            <a:r>
              <a:rPr lang="en-US" sz="1800">
                <a:solidFill>
                  <a:srgbClr val="777777"/>
                </a:solidFill>
                <a:latin typeface="Consolas"/>
                <a:ea typeface="Consolas"/>
                <a:cs typeface="Consolas"/>
                <a:sym typeface="Consolas"/>
              </a:rPr>
              <a:t>&gt;</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newsUrl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httpOptions</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b="1" lang="en-US" sz="1800">
                <a:solidFill>
                  <a:srgbClr val="AA3731"/>
                </a:solidFill>
                <a:latin typeface="Consolas"/>
                <a:ea typeface="Consolas"/>
                <a:cs typeface="Consolas"/>
                <a:sym typeface="Consolas"/>
              </a:rPr>
              <a:t>pipe</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b="1" lang="en-US" sz="1800">
                <a:solidFill>
                  <a:srgbClr val="AA3731"/>
                </a:solidFill>
                <a:latin typeface="Consolas"/>
                <a:ea typeface="Consolas"/>
                <a:cs typeface="Consolas"/>
                <a:sym typeface="Consolas"/>
              </a:rPr>
              <a:t>      map</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response</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response</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articles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b="1" lang="en-US" sz="1800">
                <a:solidFill>
                  <a:srgbClr val="AA3731"/>
                </a:solidFill>
                <a:latin typeface="Consolas"/>
                <a:ea typeface="Consolas"/>
                <a:cs typeface="Consolas"/>
                <a:sym typeface="Consolas"/>
              </a:rPr>
              <a:t>      tap</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_</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log</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fetched news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b="1" lang="en-US" sz="1800">
                <a:solidFill>
                  <a:srgbClr val="AA3731"/>
                </a:solidFill>
                <a:latin typeface="Consolas"/>
                <a:ea typeface="Consolas"/>
                <a:cs typeface="Consolas"/>
                <a:sym typeface="Consolas"/>
              </a:rPr>
              <a:t>      catchError</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handleError</a:t>
            </a:r>
            <a:r>
              <a:rPr lang="en-US" sz="1800">
                <a:solidFill>
                  <a:srgbClr val="777777"/>
                </a:solidFill>
                <a:latin typeface="Consolas"/>
                <a:ea typeface="Consolas"/>
                <a:cs typeface="Consolas"/>
                <a:sym typeface="Consolas"/>
              </a:rPr>
              <a:t>&lt;</a:t>
            </a:r>
            <a:r>
              <a:rPr b="1" lang="en-US" sz="1800">
                <a:solidFill>
                  <a:srgbClr val="7A3E9D"/>
                </a:solidFill>
                <a:latin typeface="Consolas"/>
                <a:ea typeface="Consolas"/>
                <a:cs typeface="Consolas"/>
                <a:sym typeface="Consolas"/>
              </a:rPr>
              <a:t>News</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&gt;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getHeroes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Service 3 | Filter</a:t>
            </a:r>
            <a:endParaRPr/>
          </a:p>
        </p:txBody>
      </p:sp>
      <p:sp>
        <p:nvSpPr>
          <p:cNvPr id="259" name="Google Shape;259;p25"/>
          <p:cNvSpPr/>
          <p:nvPr/>
        </p:nvSpPr>
        <p:spPr>
          <a:xfrm>
            <a:off x="1371600" y="1649665"/>
            <a:ext cx="10245969"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private</a:t>
            </a:r>
            <a:r>
              <a:rPr lang="en-US" sz="1800">
                <a:solidFill>
                  <a:srgbClr val="333333"/>
                </a:solidFill>
                <a:latin typeface="Consolas"/>
                <a:ea typeface="Consolas"/>
                <a:cs typeface="Consolas"/>
                <a:sym typeface="Consolas"/>
              </a:rPr>
              <a:t> </a:t>
            </a:r>
            <a:r>
              <a:rPr b="1" lang="en-US" sz="1800">
                <a:solidFill>
                  <a:srgbClr val="AA3731"/>
                </a:solidFill>
                <a:latin typeface="Consolas"/>
                <a:ea typeface="Consolas"/>
                <a:cs typeface="Consolas"/>
                <a:sym typeface="Consolas"/>
              </a:rPr>
              <a:t>isValueEmpty</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val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isArray</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Array</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isArray</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val</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  return</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val</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isArray</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&amp;&amp;</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val</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length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777777"/>
              </a:solidFill>
              <a:latin typeface="Consolas"/>
              <a:ea typeface="Consolas"/>
              <a:cs typeface="Consolas"/>
              <a:sym typeface="Consolas"/>
            </a:endParaRPr>
          </a:p>
          <a:p>
            <a:pPr indent="0" lvl="0" marL="0" marR="0" rtl="0" algn="l">
              <a:spcBef>
                <a:spcPts val="0"/>
              </a:spcBef>
              <a:spcAft>
                <a:spcPts val="0"/>
              </a:spcAft>
              <a:buNone/>
            </a:pPr>
            <a:r>
              <a:rPr b="1" lang="en-US" sz="1800">
                <a:solidFill>
                  <a:srgbClr val="7A3E9D"/>
                </a:solidFill>
                <a:latin typeface="Consolas"/>
                <a:ea typeface="Consolas"/>
                <a:cs typeface="Consolas"/>
                <a:sym typeface="Consolas"/>
              </a:rPr>
              <a:t>Object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keys</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newsFilter</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forEach</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filterValue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newsFilter</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  if</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this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isValueEmpty</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filterValue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isArray</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Array</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isArray</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filterValue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formattedValue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isArray</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filterValue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join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filterValue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if</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has</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delete</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params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append</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filterKey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formattedValue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777777"/>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a:t>
            </a:r>
            <a:endParaRPr/>
          </a:p>
        </p:txBody>
      </p:sp>
      <p:sp>
        <p:nvSpPr>
          <p:cNvPr id="106" name="Google Shape;106;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Кожне додаток Angular має принаймні один клас NgModule, кореневий модуль, який згідно конвенції називається AppModule і знаходиться у файлі з ім'ям app.module.ts. Ви запускаєте свою програму, завантаживши кореневий NgModule [документація].</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a:t>
            </a:r>
            <a:endParaRPr/>
          </a:p>
        </p:txBody>
      </p:sp>
      <p:sp>
        <p:nvSpPr>
          <p:cNvPr id="112" name="Google Shape;112;p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За ініціалізацію NgModule відповідає директива @NgModule.</a:t>
            </a:r>
            <a:endParaRPr/>
          </a:p>
          <a:p>
            <a:pPr indent="-384048" lvl="0" marL="384048" rtl="0" algn="just">
              <a:lnSpc>
                <a:spcPct val="94000"/>
              </a:lnSpc>
              <a:spcBef>
                <a:spcPts val="1200"/>
              </a:spcBef>
              <a:spcAft>
                <a:spcPts val="0"/>
              </a:spcAft>
              <a:buClr>
                <a:schemeClr val="dk2"/>
              </a:buClr>
              <a:buSzPts val="2000"/>
              <a:buChar char="■"/>
            </a:pPr>
            <a:r>
              <a:rPr lang="en-US"/>
              <a:t>@NgModule приймає параметром єдиний об'єкт метаданих, властивості якого описують модуль.</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a:t>
            </a:r>
            <a:endParaRPr/>
          </a:p>
        </p:txBody>
      </p:sp>
      <p:sp>
        <p:nvSpPr>
          <p:cNvPr id="118" name="Google Shape;118;p5"/>
          <p:cNvSpPr txBox="1"/>
          <p:nvPr>
            <p:ph idx="1" type="body"/>
          </p:nvPr>
        </p:nvSpPr>
        <p:spPr>
          <a:xfrm>
            <a:off x="1371600" y="2286000"/>
            <a:ext cx="9601200" cy="4349262"/>
          </a:xfrm>
          <a:prstGeom prst="rect">
            <a:avLst/>
          </a:prstGeom>
          <a:noFill/>
          <a:ln>
            <a:noFill/>
          </a:ln>
        </p:spPr>
        <p:txBody>
          <a:bodyPr anchorCtr="0" anchor="t" bIns="45700" lIns="91425" spcFirstLastPara="1" rIns="91425" wrap="square" tIns="45700">
            <a:normAutofit fontScale="92500" lnSpcReduction="20000"/>
          </a:bodyPr>
          <a:lstStyle/>
          <a:p>
            <a:pPr indent="-266573" lvl="0" marL="384048" rtl="0" algn="just">
              <a:lnSpc>
                <a:spcPct val="94000"/>
              </a:lnSpc>
              <a:spcBef>
                <a:spcPts val="0"/>
              </a:spcBef>
              <a:spcAft>
                <a:spcPts val="0"/>
              </a:spcAft>
              <a:buClr>
                <a:schemeClr val="dk2"/>
              </a:buClr>
              <a:buSzPct val="100000"/>
              <a:buNone/>
            </a:pPr>
            <a:r>
              <a:t/>
            </a:r>
            <a:endParaRPr/>
          </a:p>
          <a:p>
            <a:pPr indent="-384048" lvl="0" marL="384048" rtl="0" algn="just">
              <a:lnSpc>
                <a:spcPct val="94000"/>
              </a:lnSpc>
              <a:spcBef>
                <a:spcPts val="1200"/>
              </a:spcBef>
              <a:spcAft>
                <a:spcPts val="0"/>
              </a:spcAft>
              <a:buClr>
                <a:schemeClr val="dk2"/>
              </a:buClr>
              <a:buSzPct val="100000"/>
              <a:buChar char="■"/>
            </a:pPr>
            <a:r>
              <a:rPr lang="en-US"/>
              <a:t>За ініціалізацію NgModule відповідає директива @NgModule.</a:t>
            </a:r>
            <a:endParaRPr/>
          </a:p>
          <a:p>
            <a:pPr indent="-384048" lvl="0" marL="384048" rtl="0" algn="just">
              <a:lnSpc>
                <a:spcPct val="94000"/>
              </a:lnSpc>
              <a:spcBef>
                <a:spcPts val="1200"/>
              </a:spcBef>
              <a:spcAft>
                <a:spcPts val="0"/>
              </a:spcAft>
              <a:buClr>
                <a:schemeClr val="dk2"/>
              </a:buClr>
              <a:buSzPct val="100000"/>
              <a:buChar char="■"/>
            </a:pPr>
            <a:r>
              <a:rPr lang="en-US"/>
              <a:t>@NgModule приймає параметром єдиний об'єкт метаданих, властивості якого описують модуль, серед яких:</a:t>
            </a:r>
            <a:endParaRPr/>
          </a:p>
          <a:p>
            <a:pPr indent="-384048" lvl="1" marL="914400" rtl="0" algn="l">
              <a:lnSpc>
                <a:spcPct val="94000"/>
              </a:lnSpc>
              <a:spcBef>
                <a:spcPts val="700"/>
              </a:spcBef>
              <a:spcAft>
                <a:spcPts val="0"/>
              </a:spcAft>
              <a:buClr>
                <a:schemeClr val="dk2"/>
              </a:buClr>
              <a:buSzPct val="100000"/>
              <a:buChar char="–"/>
            </a:pPr>
            <a:r>
              <a:rPr lang="en-US"/>
              <a:t>declarations: компоненти, директиви, канали, які використовуються в NgModule</a:t>
            </a:r>
            <a:endParaRPr/>
          </a:p>
          <a:p>
            <a:pPr indent="-384048" lvl="1" marL="914400" rtl="0" algn="l">
              <a:lnSpc>
                <a:spcPct val="94000"/>
              </a:lnSpc>
              <a:spcBef>
                <a:spcPts val="700"/>
              </a:spcBef>
              <a:spcAft>
                <a:spcPts val="0"/>
              </a:spcAft>
              <a:buClr>
                <a:schemeClr val="dk2"/>
              </a:buClr>
              <a:buSzPct val="100000"/>
              <a:buChar char="–"/>
            </a:pPr>
            <a:r>
              <a:rPr lang="en-US"/>
              <a:t>exports: декларації, які використовуватимуться у шаблонах інших NgModule</a:t>
            </a:r>
            <a:endParaRPr/>
          </a:p>
          <a:p>
            <a:pPr indent="-384048" lvl="1" marL="914400" rtl="0" algn="l">
              <a:lnSpc>
                <a:spcPct val="94000"/>
              </a:lnSpc>
              <a:spcBef>
                <a:spcPts val="700"/>
              </a:spcBef>
              <a:spcAft>
                <a:spcPts val="0"/>
              </a:spcAft>
              <a:buClr>
                <a:schemeClr val="dk2"/>
              </a:buClr>
              <a:buSzPct val="100000"/>
              <a:buChar char="–"/>
            </a:pPr>
            <a:r>
              <a:rPr lang="en-US"/>
              <a:t>imports: модулі, експорт яких необхідні для шаблонів компонент цього модуля</a:t>
            </a:r>
            <a:endParaRPr/>
          </a:p>
          <a:p>
            <a:pPr indent="-384048" lvl="1" marL="914400" rtl="0" algn="l">
              <a:lnSpc>
                <a:spcPct val="94000"/>
              </a:lnSpc>
              <a:spcBef>
                <a:spcPts val="700"/>
              </a:spcBef>
              <a:spcAft>
                <a:spcPts val="0"/>
              </a:spcAft>
              <a:buClr>
                <a:schemeClr val="dk2"/>
              </a:buClr>
              <a:buSzPct val="100000"/>
              <a:buChar char="–"/>
            </a:pPr>
            <a:r>
              <a:rPr lang="en-US"/>
              <a:t>providers: постачальники сервісів, які цей NgModule надає до глобальної колекції сервісів. Ці сервіси стають доступними у всіх частинах застосунку.</a:t>
            </a:r>
            <a:endParaRPr/>
          </a:p>
          <a:p>
            <a:pPr indent="-384048" lvl="1" marL="914400" rtl="0" algn="l">
              <a:lnSpc>
                <a:spcPct val="94000"/>
              </a:lnSpc>
              <a:spcBef>
                <a:spcPts val="700"/>
              </a:spcBef>
              <a:spcAft>
                <a:spcPts val="0"/>
              </a:spcAft>
              <a:buClr>
                <a:schemeClr val="dk2"/>
              </a:buClr>
              <a:buSzPct val="100000"/>
              <a:buChar char="–"/>
            </a:pPr>
            <a:r>
              <a:rPr lang="en-US"/>
              <a:t>bootstrap: головний вид, який приймає решту видів, повинен бути тільки у кореневому NgModule.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a:t>
            </a:r>
            <a:endParaRPr/>
          </a:p>
        </p:txBody>
      </p:sp>
      <p:sp>
        <p:nvSpPr>
          <p:cNvPr id="124" name="Google Shape;124;p6"/>
          <p:cNvSpPr/>
          <p:nvPr/>
        </p:nvSpPr>
        <p:spPr>
          <a:xfrm>
            <a:off x="1371600" y="2215205"/>
            <a:ext cx="831166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4B83CD"/>
                </a:solidFill>
                <a:latin typeface="Consolas"/>
                <a:ea typeface="Consolas"/>
                <a:cs typeface="Consolas"/>
                <a:sym typeface="Consolas"/>
              </a:rPr>
              <a:t>import</a:t>
            </a:r>
            <a:r>
              <a:rPr b="0" i="0" lang="en-US" sz="1800" u="none" cap="none" strike="noStrike">
                <a:solidFill>
                  <a:srgbClr val="333333"/>
                </a:solidFill>
                <a:latin typeface="Consolas"/>
                <a:ea typeface="Consolas"/>
                <a:cs typeface="Consolas"/>
                <a:sym typeface="Consolas"/>
              </a:rPr>
              <a:t> </a:t>
            </a:r>
            <a:r>
              <a:rPr b="0" i="0" lang="en-US" sz="1800" u="none" cap="none" strike="noStrike">
                <a:solidFill>
                  <a:srgbClr val="777777"/>
                </a:solidFill>
                <a:latin typeface="Consolas"/>
                <a:ea typeface="Consolas"/>
                <a:cs typeface="Consolas"/>
                <a:sym typeface="Consolas"/>
              </a:rPr>
              <a:t>{</a:t>
            </a:r>
            <a:r>
              <a:rPr b="0" i="0" lang="en-US" sz="1800" u="none" cap="none" strike="noStrike">
                <a:solidFill>
                  <a:srgbClr val="333333"/>
                </a:solidFill>
                <a:latin typeface="Consolas"/>
                <a:ea typeface="Consolas"/>
                <a:cs typeface="Consolas"/>
                <a:sym typeface="Consolas"/>
              </a:rPr>
              <a:t> </a:t>
            </a:r>
            <a:r>
              <a:rPr b="0" i="0" lang="en-US" sz="1800" u="none" cap="none" strike="noStrike">
                <a:solidFill>
                  <a:srgbClr val="7A3E9D"/>
                </a:solidFill>
                <a:latin typeface="Consolas"/>
                <a:ea typeface="Consolas"/>
                <a:cs typeface="Consolas"/>
                <a:sym typeface="Consolas"/>
              </a:rPr>
              <a:t>BrowserModule</a:t>
            </a:r>
            <a:r>
              <a:rPr b="0" i="0" lang="en-US" sz="1800" u="none" cap="none" strike="noStrike">
                <a:solidFill>
                  <a:srgbClr val="333333"/>
                </a:solidFill>
                <a:latin typeface="Consolas"/>
                <a:ea typeface="Consolas"/>
                <a:cs typeface="Consolas"/>
                <a:sym typeface="Consolas"/>
              </a:rPr>
              <a:t> </a:t>
            </a:r>
            <a:r>
              <a:rPr b="0" i="0" lang="en-US" sz="1800" u="none" cap="none" strike="noStrike">
                <a:solidFill>
                  <a:srgbClr val="777777"/>
                </a:solidFill>
                <a:latin typeface="Consolas"/>
                <a:ea typeface="Consolas"/>
                <a:cs typeface="Consolas"/>
                <a:sym typeface="Consolas"/>
              </a:rPr>
              <a:t>}</a:t>
            </a:r>
            <a:r>
              <a:rPr b="0" i="0" lang="en-US" sz="1800" u="none" cap="none" strike="noStrike">
                <a:solidFill>
                  <a:srgbClr val="333333"/>
                </a:solidFill>
                <a:latin typeface="Consolas"/>
                <a:ea typeface="Consolas"/>
                <a:cs typeface="Consolas"/>
                <a:sym typeface="Consolas"/>
              </a:rPr>
              <a:t> </a:t>
            </a:r>
            <a:r>
              <a:rPr b="0" i="0" lang="en-US" sz="1800" u="none" cap="none" strike="noStrike">
                <a:solidFill>
                  <a:srgbClr val="4B83CD"/>
                </a:solidFill>
                <a:latin typeface="Consolas"/>
                <a:ea typeface="Consolas"/>
                <a:cs typeface="Consolas"/>
                <a:sym typeface="Consolas"/>
              </a:rPr>
              <a:t>from</a:t>
            </a:r>
            <a:r>
              <a:rPr b="0" i="0" lang="en-US" sz="1800" u="none" cap="none" strike="noStrike">
                <a:solidFill>
                  <a:srgbClr val="333333"/>
                </a:solidFill>
                <a:latin typeface="Consolas"/>
                <a:ea typeface="Consolas"/>
                <a:cs typeface="Consolas"/>
                <a:sym typeface="Consolas"/>
              </a:rPr>
              <a:t> </a:t>
            </a:r>
            <a:r>
              <a:rPr b="0" i="0" lang="en-US" sz="1800" u="none" cap="none" strike="noStrike">
                <a:solidFill>
                  <a:srgbClr val="777777"/>
                </a:solidFill>
                <a:latin typeface="Consolas"/>
                <a:ea typeface="Consolas"/>
                <a:cs typeface="Consolas"/>
                <a:sym typeface="Consolas"/>
              </a:rPr>
              <a:t>'</a:t>
            </a:r>
            <a:r>
              <a:rPr b="0" i="0" lang="en-US" sz="1800" u="none" cap="none" strike="noStrike">
                <a:solidFill>
                  <a:srgbClr val="448C27"/>
                </a:solidFill>
                <a:latin typeface="Consolas"/>
                <a:ea typeface="Consolas"/>
                <a:cs typeface="Consolas"/>
                <a:sym typeface="Consolas"/>
              </a:rPr>
              <a:t>@angular/platform-browser</a:t>
            </a:r>
            <a:r>
              <a:rPr b="0" i="0" lang="en-US" sz="1800" u="none" cap="none" strike="noStrike">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AppRoutingModule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./app-routing.module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AppComponent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./app.component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declarations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A3E9D"/>
                </a:solidFill>
                <a:latin typeface="Consolas"/>
                <a:ea typeface="Consolas"/>
                <a:cs typeface="Consolas"/>
                <a:sym typeface="Consolas"/>
              </a:rPr>
              <a:t>AppComponent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imports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BrowserModule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AppRoutingModule</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providers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bootstrap</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AppComponent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AppModule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
        <p:nvSpPr>
          <p:cNvPr id="125" name="Google Shape;125;p6"/>
          <p:cNvSpPr/>
          <p:nvPr/>
        </p:nvSpPr>
        <p:spPr>
          <a:xfrm>
            <a:off x="1371600" y="1755525"/>
            <a:ext cx="256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ng new news-app</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News Routing 0</a:t>
            </a:r>
            <a:endParaRPr/>
          </a:p>
        </p:txBody>
      </p:sp>
      <p:sp>
        <p:nvSpPr>
          <p:cNvPr id="131" name="Google Shape;131;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132" name="Google Shape;132;p7"/>
          <p:cNvSpPr/>
          <p:nvPr/>
        </p:nvSpPr>
        <p:spPr>
          <a:xfrm>
            <a:off x="1371600" y="1755525"/>
            <a:ext cx="6906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ng generate module news/news-routing –-module=app --flat</a:t>
            </a:r>
            <a:endParaRPr sz="1800">
              <a:solidFill>
                <a:schemeClr val="dk1"/>
              </a:solidFill>
              <a:latin typeface="Libre Franklin"/>
              <a:ea typeface="Libre Franklin"/>
              <a:cs typeface="Libre Franklin"/>
              <a:sym typeface="Libre Franklin"/>
            </a:endParaRPr>
          </a:p>
        </p:txBody>
      </p:sp>
      <p:sp>
        <p:nvSpPr>
          <p:cNvPr id="133" name="Google Shape;133;p7"/>
          <p:cNvSpPr/>
          <p:nvPr/>
        </p:nvSpPr>
        <p:spPr>
          <a:xfrm>
            <a:off x="1371600" y="2333685"/>
            <a:ext cx="9144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CommonModule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@angular/common</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RouterModule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Routes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@angular/router</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const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newsRoutes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Routes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 child routes here</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NgModule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imports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A3E9D"/>
                </a:solidFill>
                <a:latin typeface="Consolas"/>
                <a:ea typeface="Consolas"/>
                <a:cs typeface="Consolas"/>
                <a:sym typeface="Consolas"/>
              </a:rPr>
              <a:t>RouterModule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forChild</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newsRoutes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exports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A3E9D"/>
                </a:solidFill>
                <a:latin typeface="Consolas"/>
                <a:ea typeface="Consolas"/>
                <a:cs typeface="Consolas"/>
                <a:sym typeface="Consolas"/>
              </a:rPr>
              <a:t>RouterModule</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NewsRoutingModule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404 Component</a:t>
            </a:r>
            <a:endParaRPr/>
          </a:p>
        </p:txBody>
      </p:sp>
      <p:sp>
        <p:nvSpPr>
          <p:cNvPr id="139" name="Google Shape;139;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140" name="Google Shape;140;p8"/>
          <p:cNvSpPr/>
          <p:nvPr/>
        </p:nvSpPr>
        <p:spPr>
          <a:xfrm>
            <a:off x="1371600" y="1831725"/>
            <a:ext cx="670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ng generate component http-errors/page-not-found --flat</a:t>
            </a:r>
            <a:endParaRPr sz="1800">
              <a:solidFill>
                <a:schemeClr val="dk1"/>
              </a:solidFill>
              <a:latin typeface="Libre Franklin"/>
              <a:ea typeface="Libre Franklin"/>
              <a:cs typeface="Libre Franklin"/>
              <a:sym typeface="Libre Franklin"/>
            </a:endParaRPr>
          </a:p>
        </p:txBody>
      </p:sp>
      <p:sp>
        <p:nvSpPr>
          <p:cNvPr id="141" name="Google Shape;141;p8"/>
          <p:cNvSpPr/>
          <p:nvPr/>
        </p:nvSpPr>
        <p:spPr>
          <a:xfrm>
            <a:off x="1371600" y="2319197"/>
            <a:ext cx="800686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Component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@angular/core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import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Location</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4B83CD"/>
                </a:solidFill>
                <a:latin typeface="Consolas"/>
                <a:ea typeface="Consolas"/>
                <a:cs typeface="Consolas"/>
                <a:sym typeface="Consolas"/>
              </a:rPr>
              <a:t>from</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@angular/common</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Component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selector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app-page-not-found</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templateUrl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./page-not-found.component.html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styleUrls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./page-not-found.component.scss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4B83CD"/>
                </a:solidFill>
                <a:latin typeface="Consolas"/>
                <a:ea typeface="Consolas"/>
                <a:cs typeface="Consolas"/>
                <a:sym typeface="Consolas"/>
              </a:rPr>
              <a:t>export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class</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PageNotFoundComponent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constructor</a:t>
            </a:r>
            <a:r>
              <a:rPr lang="en-US" sz="1800">
                <a:solidFill>
                  <a:srgbClr val="777777"/>
                </a:solidFill>
                <a:latin typeface="Consolas"/>
                <a:ea typeface="Consolas"/>
                <a:cs typeface="Consolas"/>
                <a:sym typeface="Consolas"/>
              </a:rPr>
              <a:t>(</a:t>
            </a:r>
            <a:r>
              <a:rPr lang="en-US" sz="1800">
                <a:solidFill>
                  <a:srgbClr val="4B83CD"/>
                </a:solidFill>
                <a:latin typeface="Consolas"/>
                <a:ea typeface="Consolas"/>
                <a:cs typeface="Consolas"/>
                <a:sym typeface="Consolas"/>
              </a:rPr>
              <a:t>private</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location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b="1" lang="en-US" sz="1800">
                <a:solidFill>
                  <a:srgbClr val="7A3E9D"/>
                </a:solidFill>
                <a:latin typeface="Consolas"/>
                <a:ea typeface="Consolas"/>
                <a:cs typeface="Consolas"/>
                <a:sym typeface="Consolas"/>
              </a:rPr>
              <a:t>Location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  </a:t>
            </a:r>
            <a:r>
              <a:rPr b="1" lang="en-US" sz="1800">
                <a:solidFill>
                  <a:srgbClr val="AA3731"/>
                </a:solidFill>
                <a:latin typeface="Consolas"/>
                <a:ea typeface="Consolas"/>
                <a:cs typeface="Consolas"/>
                <a:sym typeface="Consolas"/>
              </a:rPr>
              <a:t>goBack</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void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AB6526"/>
                </a:solidFill>
                <a:latin typeface="Consolas"/>
                <a:ea typeface="Consolas"/>
                <a:cs typeface="Consolas"/>
                <a:sym typeface="Consolas"/>
              </a:rPr>
              <a:t>    this</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location</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back</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1371599" y="685800"/>
            <a:ext cx="9999785"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NgModules: 404 Component: Template</a:t>
            </a:r>
            <a:endParaRPr/>
          </a:p>
        </p:txBody>
      </p:sp>
      <p:sp>
        <p:nvSpPr>
          <p:cNvPr id="147" name="Google Shape;147;p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257048" lvl="0" marL="384048" rtl="0" algn="just">
              <a:lnSpc>
                <a:spcPct val="94000"/>
              </a:lnSpc>
              <a:spcBef>
                <a:spcPts val="1200"/>
              </a:spcBef>
              <a:spcAft>
                <a:spcPts val="0"/>
              </a:spcAft>
              <a:buClr>
                <a:schemeClr val="dk2"/>
              </a:buClr>
              <a:buSzPts val="2000"/>
              <a:buNone/>
            </a:pPr>
            <a:r>
              <a:t/>
            </a:r>
            <a:endParaRPr/>
          </a:p>
        </p:txBody>
      </p:sp>
      <p:sp>
        <p:nvSpPr>
          <p:cNvPr id="148" name="Google Shape;148;p9"/>
          <p:cNvSpPr/>
          <p:nvPr/>
        </p:nvSpPr>
        <p:spPr>
          <a:xfrm>
            <a:off x="3048000" y="2690336"/>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h1</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404: Page Not Found</a:t>
            </a:r>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h1</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div</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  &lt;</a:t>
            </a:r>
            <a:r>
              <a:rPr lang="en-US" sz="1800">
                <a:solidFill>
                  <a:srgbClr val="4B83CD"/>
                </a:solidFill>
                <a:latin typeface="Consolas"/>
                <a:ea typeface="Consolas"/>
                <a:cs typeface="Consolas"/>
                <a:sym typeface="Consolas"/>
              </a:rPr>
              <a:t>button</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click</a:t>
            </a:r>
            <a:r>
              <a:rPr lang="en-US" sz="1800">
                <a:solidFill>
                  <a:srgbClr val="91B3E0"/>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goBack()</a:t>
            </a:r>
            <a:r>
              <a:rPr lang="en-US" sz="1800">
                <a:solidFill>
                  <a:srgbClr val="777777"/>
                </a:solidFill>
                <a:latin typeface="Consolas"/>
                <a:ea typeface="Consolas"/>
                <a:cs typeface="Consolas"/>
                <a:sym typeface="Consolas"/>
              </a:rPr>
              <a:t>"</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Go Back</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button</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div</a:t>
            </a:r>
            <a:r>
              <a:rPr lang="en-US" sz="1800">
                <a:solidFill>
                  <a:srgbClr val="91B3E0"/>
                </a:solidFill>
                <a:latin typeface="Consolas"/>
                <a:ea typeface="Consolas"/>
                <a:cs typeface="Consolas"/>
                <a:sym typeface="Consolas"/>
              </a:rPr>
              <a:t>&gt;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2019-02-25T02:19:32Z</dcterms:created>
  <dc:creator>Користувач</dc:creator>
</cp:coreProperties>
</file>