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Libre Franklin"/>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j60Cz0+7nf1YLcCum8WyuvDsiY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LibreFranklin-regular.fntdata"/><Relationship Id="rId14" Type="http://schemas.openxmlformats.org/officeDocument/2006/relationships/slide" Target="slides/slide10.xml"/><Relationship Id="rId17" Type="http://schemas.openxmlformats.org/officeDocument/2006/relationships/font" Target="fonts/LibreFranklin-italic.fntdata"/><Relationship Id="rId16" Type="http://schemas.openxmlformats.org/officeDocument/2006/relationships/font" Target="fonts/LibreFranklin-bold.fntdata"/><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LibreFranklin-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8dc365b308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28dc365b308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8dc365b308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g28dc365b308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8dc365b308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28dc365b308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8dc365b308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4" name="Google Shape;134;g28dc365b308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dc365b308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g28dc365b308_0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6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6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6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6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66"/>
          <p:cNvGrpSpPr/>
          <p:nvPr/>
        </p:nvGrpSpPr>
        <p:grpSpPr>
          <a:xfrm>
            <a:off x="752858" y="744469"/>
            <a:ext cx="10674117" cy="5349671"/>
            <a:chOff x="752858" y="744469"/>
            <a:chExt cx="10674117" cy="5349671"/>
          </a:xfrm>
        </p:grpSpPr>
        <p:sp>
          <p:nvSpPr>
            <p:cNvPr id="19" name="Google Shape;19;p6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6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7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5"/>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7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7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76"/>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76"/>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7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7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7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6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6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6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6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6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68"/>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8"/>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68"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4" name="Shape 34"/>
        <p:cNvGrpSpPr/>
        <p:nvPr/>
      </p:nvGrpSpPr>
      <p:grpSpPr>
        <a:xfrm>
          <a:off x="0" y="0"/>
          <a:ext cx="0" cy="0"/>
          <a:chOff x="0" y="0"/>
          <a:chExt cx="0" cy="0"/>
        </a:xfrm>
      </p:grpSpPr>
      <p:sp>
        <p:nvSpPr>
          <p:cNvPr id="35" name="Google Shape;35;p6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9"/>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69"/>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6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1" name="Shape 41"/>
        <p:cNvGrpSpPr/>
        <p:nvPr/>
      </p:nvGrpSpPr>
      <p:grpSpPr>
        <a:xfrm>
          <a:off x="0" y="0"/>
          <a:ext cx="0" cy="0"/>
          <a:chOff x="0" y="0"/>
          <a:chExt cx="0" cy="0"/>
        </a:xfrm>
      </p:grpSpPr>
      <p:sp>
        <p:nvSpPr>
          <p:cNvPr id="42" name="Google Shape;42;p7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0"/>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70"/>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70"/>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70"/>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7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0" name="Shape 50"/>
        <p:cNvGrpSpPr/>
        <p:nvPr/>
      </p:nvGrpSpPr>
      <p:grpSpPr>
        <a:xfrm>
          <a:off x="0" y="0"/>
          <a:ext cx="0" cy="0"/>
          <a:chOff x="0" y="0"/>
          <a:chExt cx="0" cy="0"/>
        </a:xfrm>
      </p:grpSpPr>
      <p:sp>
        <p:nvSpPr>
          <p:cNvPr id="51" name="Google Shape;51;p7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5" name="Shape 55"/>
        <p:cNvGrpSpPr/>
        <p:nvPr/>
      </p:nvGrpSpPr>
      <p:grpSpPr>
        <a:xfrm>
          <a:off x="0" y="0"/>
          <a:ext cx="0" cy="0"/>
          <a:chOff x="0" y="0"/>
          <a:chExt cx="0" cy="0"/>
        </a:xfrm>
      </p:grpSpPr>
      <p:sp>
        <p:nvSpPr>
          <p:cNvPr id="56" name="Google Shape;56;p7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7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7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59" name="Shape 59"/>
        <p:cNvGrpSpPr/>
        <p:nvPr/>
      </p:nvGrpSpPr>
      <p:grpSpPr>
        <a:xfrm>
          <a:off x="0" y="0"/>
          <a:ext cx="0" cy="0"/>
          <a:chOff x="0" y="0"/>
          <a:chExt cx="0" cy="0"/>
        </a:xfrm>
      </p:grpSpPr>
      <p:sp>
        <p:nvSpPr>
          <p:cNvPr id="60" name="Google Shape;60;p7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7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73"/>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73"/>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7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7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7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7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68" name="Shape 68"/>
        <p:cNvGrpSpPr/>
        <p:nvPr/>
      </p:nvGrpSpPr>
      <p:grpSpPr>
        <a:xfrm>
          <a:off x="0" y="0"/>
          <a:ext cx="0" cy="0"/>
          <a:chOff x="0" y="0"/>
          <a:chExt cx="0" cy="0"/>
        </a:xfrm>
      </p:grpSpPr>
      <p:sp>
        <p:nvSpPr>
          <p:cNvPr id="69" name="Google Shape;69;p7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7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74"/>
          <p:cNvSpPr/>
          <p:nvPr>
            <p:ph idx="2" type="pic"/>
          </p:nvPr>
        </p:nvSpPr>
        <p:spPr>
          <a:xfrm>
            <a:off x="5532120" y="0"/>
            <a:ext cx="6659880" cy="6857999"/>
          </a:xfrm>
          <a:prstGeom prst="rect">
            <a:avLst/>
          </a:prstGeom>
          <a:noFill/>
          <a:ln>
            <a:noFill/>
          </a:ln>
        </p:spPr>
      </p:sp>
      <p:sp>
        <p:nvSpPr>
          <p:cNvPr id="72" name="Google Shape;72;p74"/>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7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7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7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7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6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6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6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6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6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6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US"/>
              <a:t>DOCKER</a:t>
            </a:r>
            <a:endParaRPr/>
          </a:p>
        </p:txBody>
      </p:sp>
      <p:sp>
        <p:nvSpPr>
          <p:cNvPr id="94" name="Google Shape;94;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n-US"/>
              <a:t>Лекція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28dc365b308_0_57"/>
          <p:cNvSpPr txBox="1"/>
          <p:nvPr>
            <p:ph type="title"/>
          </p:nvPr>
        </p:nvSpPr>
        <p:spPr>
          <a:xfrm>
            <a:off x="1371600" y="685800"/>
            <a:ext cx="9601200" cy="7548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Virtualization in Docker</a:t>
            </a:r>
            <a:endParaRPr/>
          </a:p>
        </p:txBody>
      </p:sp>
      <p:sp>
        <p:nvSpPr>
          <p:cNvPr id="150" name="Google Shape;150;g28dc365b308_0_57"/>
          <p:cNvSpPr txBox="1"/>
          <p:nvPr>
            <p:ph idx="1" type="body"/>
          </p:nvPr>
        </p:nvSpPr>
        <p:spPr>
          <a:xfrm>
            <a:off x="1029850" y="1592375"/>
            <a:ext cx="10845900" cy="4884900"/>
          </a:xfrm>
          <a:prstGeom prst="rect">
            <a:avLst/>
          </a:prstGeom>
          <a:noFill/>
          <a:ln>
            <a:noFill/>
          </a:ln>
        </p:spPr>
        <p:txBody>
          <a:bodyPr anchorCtr="0" anchor="t" bIns="45700" lIns="91425" spcFirstLastPara="1" rIns="91425" wrap="square" tIns="45700">
            <a:normAutofit lnSpcReduction="10000"/>
          </a:bodyPr>
          <a:lstStyle/>
          <a:p>
            <a:pPr indent="0" lvl="0" marL="127000" rtl="0" algn="l">
              <a:lnSpc>
                <a:spcPct val="94000"/>
              </a:lnSpc>
              <a:spcBef>
                <a:spcPts val="1200"/>
              </a:spcBef>
              <a:spcAft>
                <a:spcPts val="0"/>
              </a:spcAft>
              <a:buClr>
                <a:schemeClr val="dk1"/>
              </a:buClr>
              <a:buSzPts val="1100"/>
              <a:buNone/>
            </a:pPr>
            <a:r>
              <a:rPr lang="en-US" sz="2400"/>
              <a:t>Сервер — це фізичний сервер, який використовується для розміщення кількох віртуальних машин. Тому цей шар залишається незмінним.</a:t>
            </a:r>
            <a:endParaRPr sz="2400"/>
          </a:p>
          <a:p>
            <a:pPr indent="0" lvl="0" marL="127000" rtl="0" algn="l">
              <a:lnSpc>
                <a:spcPct val="94000"/>
              </a:lnSpc>
              <a:spcBef>
                <a:spcPts val="1200"/>
              </a:spcBef>
              <a:spcAft>
                <a:spcPts val="0"/>
              </a:spcAft>
              <a:buClr>
                <a:schemeClr val="dk1"/>
              </a:buClr>
              <a:buSzPts val="1100"/>
              <a:buNone/>
            </a:pPr>
            <a:r>
              <a:rPr lang="en-US" sz="2400"/>
              <a:t>Основна ОС — це базова машина, наприклад Linux або Windows. Тому цей шар залишається незмінним.</a:t>
            </a:r>
            <a:endParaRPr sz="2400"/>
          </a:p>
          <a:p>
            <a:pPr indent="0" lvl="0" marL="127000" rtl="0" algn="l">
              <a:lnSpc>
                <a:spcPct val="94000"/>
              </a:lnSpc>
              <a:spcBef>
                <a:spcPts val="1200"/>
              </a:spcBef>
              <a:spcAft>
                <a:spcPts val="0"/>
              </a:spcAft>
              <a:buClr>
                <a:schemeClr val="dk1"/>
              </a:buClr>
              <a:buSzPts val="1100"/>
              <a:buNone/>
            </a:pPr>
            <a:r>
              <a:rPr lang="en-US" sz="2400"/>
              <a:t>Docker Engine використовується для запуску операційної системи, яка раніше використовувалася як віртуальні машини – контейнери Docker.</a:t>
            </a:r>
            <a:endParaRPr sz="2400"/>
          </a:p>
          <a:p>
            <a:pPr indent="0" lvl="0" marL="127000" rtl="0" algn="l">
              <a:lnSpc>
                <a:spcPct val="94000"/>
              </a:lnSpc>
              <a:spcBef>
                <a:spcPts val="1200"/>
              </a:spcBef>
              <a:spcAft>
                <a:spcPts val="0"/>
              </a:spcAft>
              <a:buClr>
                <a:schemeClr val="dk1"/>
              </a:buClr>
              <a:buSzPts val="1100"/>
              <a:buNone/>
            </a:pPr>
            <a:r>
              <a:rPr lang="en-US" sz="2400"/>
              <a:t>Усі програми тепер працюють як контейнери Docker.</a:t>
            </a:r>
            <a:endParaRPr sz="2400"/>
          </a:p>
          <a:p>
            <a:pPr indent="0" lvl="0" marL="127000" rtl="0" algn="l">
              <a:lnSpc>
                <a:spcPct val="94000"/>
              </a:lnSpc>
              <a:spcBef>
                <a:spcPts val="1200"/>
              </a:spcBef>
              <a:spcAft>
                <a:spcPts val="0"/>
              </a:spcAft>
              <a:buClr>
                <a:schemeClr val="dk1"/>
              </a:buClr>
              <a:buSzPts val="1100"/>
              <a:buNone/>
            </a:pPr>
            <a:r>
              <a:rPr lang="en-US" sz="2400"/>
              <a:t>Очевидною перевагою цієї архітектури є те, що вам не потрібно мати додаткове обладнання для гостьової ОС. Все працює як контейнери Docker.</a:t>
            </a:r>
            <a:endParaRPr sz="2400"/>
          </a:p>
          <a:p>
            <a:pPr indent="0" lvl="0" marL="127000" rtl="0" algn="l">
              <a:lnSpc>
                <a:spcPct val="94000"/>
              </a:lnSpc>
              <a:spcBef>
                <a:spcPts val="1200"/>
              </a:spcBef>
              <a:spcAft>
                <a:spcPts val="0"/>
              </a:spcAft>
              <a:buClr>
                <a:schemeClr val="dk1"/>
              </a:buClr>
              <a:buSzPts val="1100"/>
              <a:buNone/>
            </a:pPr>
            <a:r>
              <a:t/>
            </a:r>
            <a:endParaRPr sz="2400"/>
          </a:p>
          <a:p>
            <a:pPr indent="0" lvl="0" marL="127000" rtl="0" algn="l">
              <a:lnSpc>
                <a:spcPct val="94000"/>
              </a:lnSpc>
              <a:spcBef>
                <a:spcPts val="1200"/>
              </a:spcBef>
              <a:spcAft>
                <a:spcPts val="0"/>
              </a:spcAft>
              <a:buClr>
                <a:schemeClr val="dk2"/>
              </a:buClr>
              <a:buSzPts val="2000"/>
              <a:buNone/>
            </a:pPr>
            <a:r>
              <a:t/>
            </a:r>
            <a:endParaRPr sz="2400"/>
          </a:p>
          <a:p>
            <a:pPr indent="0" lvl="0" marL="127000" rtl="0" algn="l">
              <a:lnSpc>
                <a:spcPct val="94000"/>
              </a:lnSpc>
              <a:spcBef>
                <a:spcPts val="1200"/>
              </a:spcBef>
              <a:spcAft>
                <a:spcPts val="0"/>
              </a:spcAft>
              <a:buClr>
                <a:schemeClr val="dk2"/>
              </a:buClr>
              <a:buSzPts val="2000"/>
              <a:buNone/>
            </a:pPr>
            <a:r>
              <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Overview</a:t>
            </a:r>
            <a:endParaRPr/>
          </a:p>
        </p:txBody>
      </p:sp>
      <p:sp>
        <p:nvSpPr>
          <p:cNvPr id="100" name="Google Shape;100;p2"/>
          <p:cNvSpPr txBox="1"/>
          <p:nvPr>
            <p:ph idx="1" type="body"/>
          </p:nvPr>
        </p:nvSpPr>
        <p:spPr>
          <a:xfrm>
            <a:off x="1371600" y="1640541"/>
            <a:ext cx="9601200" cy="4226859"/>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1200"/>
              </a:spcBef>
              <a:spcAft>
                <a:spcPts val="0"/>
              </a:spcAft>
              <a:buClr>
                <a:schemeClr val="dk2"/>
              </a:buClr>
              <a:buSzPts val="2000"/>
              <a:buChar char="■"/>
            </a:pPr>
            <a:r>
              <a:rPr lang="en-US"/>
              <a:t>Docker — це відкрита платформа для розробки, доставки та запуску програм. Docker дозволяє відокремити програми від інфраструктури, забезпечуючи можливість швидко доставляти програмне забезпечення. За допомогою Docker легко керувати своєю інфраструктурою так само, як і програмами. Використовуючи переваги методології Docker для доставки, тестування та розгортання коду, можливо значно скоротити затримку між написанням коду та його запуском у робоче середовище.</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8dc365b308_0_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Overview</a:t>
            </a:r>
            <a:endParaRPr/>
          </a:p>
        </p:txBody>
      </p:sp>
      <p:sp>
        <p:nvSpPr>
          <p:cNvPr id="106" name="Google Shape;106;g28dc365b308_0_6"/>
          <p:cNvSpPr txBox="1"/>
          <p:nvPr>
            <p:ph idx="1" type="body"/>
          </p:nvPr>
        </p:nvSpPr>
        <p:spPr>
          <a:xfrm>
            <a:off x="1371600" y="1640541"/>
            <a:ext cx="9601200" cy="4227000"/>
          </a:xfrm>
          <a:prstGeom prst="rect">
            <a:avLst/>
          </a:prstGeom>
          <a:noFill/>
          <a:ln>
            <a:noFill/>
          </a:ln>
        </p:spPr>
        <p:txBody>
          <a:bodyPr anchorCtr="0" anchor="t" bIns="45700" lIns="91425" spcFirstLastPara="1" rIns="91425" wrap="square" tIns="45700">
            <a:normAutofit lnSpcReduction="10000"/>
          </a:bodyPr>
          <a:lstStyle/>
          <a:p>
            <a:pPr indent="-384048" lvl="0" marL="384048" rtl="0" algn="just">
              <a:lnSpc>
                <a:spcPct val="94000"/>
              </a:lnSpc>
              <a:spcBef>
                <a:spcPts val="1200"/>
              </a:spcBef>
              <a:spcAft>
                <a:spcPts val="0"/>
              </a:spcAft>
              <a:buSzPts val="2000"/>
              <a:buChar char="■"/>
            </a:pPr>
            <a:r>
              <a:rPr lang="en-US"/>
              <a:t>Docker надає можливість запаковувати та запускати програму в слабко ізольованому середовищі, яке називається контейнером. Ізоляція та безпека дозволяють запускати багато контейнерів одночасно на певному хості. Контейнери легкі та містять усе необхідне для запуску програми, тому не потрібно покладатися на те, що встановлено на хості. Можна ділитися контейнерами під час роботи, і бути впевнені, що всі отримають той самий контейнер, який працює однаково.</a:t>
            </a:r>
            <a:br>
              <a:rPr lang="en-US"/>
            </a:br>
            <a:r>
              <a:rPr lang="en-US"/>
              <a:t>Docker надає інструменти та платформу для керування життєвим циклом ваших контейнерів:</a:t>
            </a:r>
            <a:endParaRPr/>
          </a:p>
          <a:p>
            <a:pPr indent="-384048" lvl="0" marL="384048" rtl="0" algn="just">
              <a:lnSpc>
                <a:spcPct val="94000"/>
              </a:lnSpc>
              <a:spcBef>
                <a:spcPts val="1200"/>
              </a:spcBef>
              <a:spcAft>
                <a:spcPts val="0"/>
              </a:spcAft>
              <a:buSzPts val="2000"/>
              <a:buChar char="■"/>
            </a:pPr>
            <a:r>
              <a:rPr lang="en-US"/>
              <a:t>розробляти програму та її допоміжні компоненти за допомогою контейнерів.</a:t>
            </a:r>
            <a:endParaRPr/>
          </a:p>
          <a:p>
            <a:pPr indent="-384048" lvl="0" marL="384048" rtl="0" algn="just">
              <a:lnSpc>
                <a:spcPct val="94000"/>
              </a:lnSpc>
              <a:spcBef>
                <a:spcPts val="1200"/>
              </a:spcBef>
              <a:spcAft>
                <a:spcPts val="0"/>
              </a:spcAft>
              <a:buSzPts val="2000"/>
              <a:buChar char="■"/>
            </a:pPr>
            <a:r>
              <a:rPr lang="en-US"/>
              <a:t>контейнер стає одиницею для розповсюдження та тестування програми.</a:t>
            </a:r>
            <a:endParaRPr/>
          </a:p>
          <a:p>
            <a:pPr indent="-384048" lvl="0" marL="384048" rtl="0" algn="just">
              <a:lnSpc>
                <a:spcPct val="94000"/>
              </a:lnSpc>
              <a:spcBef>
                <a:spcPts val="1200"/>
              </a:spcBef>
              <a:spcAft>
                <a:spcPts val="0"/>
              </a:spcAft>
              <a:buSzPts val="2000"/>
              <a:buChar char="■"/>
            </a:pPr>
            <a:r>
              <a:rPr lang="en-US"/>
              <a:t>розгортати програму у робочому середовищі як контейнер або оркестровану службу. Це однаково працює, незалежно від того, чи є ваше робоче середовище локальним центром обробки даних, хмарним провайдером або їх гібридом.</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Overview</a:t>
            </a:r>
            <a:endParaRPr/>
          </a:p>
        </p:txBody>
      </p:sp>
      <p:pic>
        <p:nvPicPr>
          <p:cNvPr id="112" name="Google Shape;112;p3"/>
          <p:cNvPicPr preferRelativeResize="0"/>
          <p:nvPr/>
        </p:nvPicPr>
        <p:blipFill>
          <a:blip r:embed="rId3">
            <a:alphaModFix/>
          </a:blip>
          <a:stretch>
            <a:fillRect/>
          </a:stretch>
        </p:blipFill>
        <p:spPr>
          <a:xfrm>
            <a:off x="1822050" y="1647950"/>
            <a:ext cx="8298602" cy="438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Overview</a:t>
            </a:r>
            <a:endParaRPr/>
          </a:p>
        </p:txBody>
      </p:sp>
      <p:pic>
        <p:nvPicPr>
          <p:cNvPr id="118" name="Google Shape;118;p4"/>
          <p:cNvPicPr preferRelativeResize="0"/>
          <p:nvPr/>
        </p:nvPicPr>
        <p:blipFill>
          <a:blip r:embed="rId3">
            <a:alphaModFix/>
          </a:blip>
          <a:stretch>
            <a:fillRect/>
          </a:stretch>
        </p:blipFill>
        <p:spPr>
          <a:xfrm>
            <a:off x="2387800" y="1482375"/>
            <a:ext cx="8658273" cy="5223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1371600" y="685800"/>
            <a:ext cx="9601200" cy="7548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Virtualization</a:t>
            </a:r>
            <a:endParaRPr/>
          </a:p>
        </p:txBody>
      </p:sp>
      <p:sp>
        <p:nvSpPr>
          <p:cNvPr id="124" name="Google Shape;124;p5"/>
          <p:cNvSpPr txBox="1"/>
          <p:nvPr>
            <p:ph idx="1" type="body"/>
          </p:nvPr>
        </p:nvSpPr>
        <p:spPr>
          <a:xfrm>
            <a:off x="1258450" y="1592375"/>
            <a:ext cx="10376700" cy="4275000"/>
          </a:xfrm>
          <a:prstGeom prst="rect">
            <a:avLst/>
          </a:prstGeom>
          <a:noFill/>
          <a:ln>
            <a:noFill/>
          </a:ln>
        </p:spPr>
        <p:txBody>
          <a:bodyPr anchorCtr="0" anchor="t" bIns="45700" lIns="91425" spcFirstLastPara="1" rIns="91425" wrap="square" tIns="45700">
            <a:normAutofit/>
          </a:bodyPr>
          <a:lstStyle/>
          <a:p>
            <a:pPr indent="0" lvl="0" marL="127000" rtl="0" algn="l">
              <a:lnSpc>
                <a:spcPct val="94000"/>
              </a:lnSpc>
              <a:spcBef>
                <a:spcPts val="1200"/>
              </a:spcBef>
              <a:spcAft>
                <a:spcPts val="0"/>
              </a:spcAft>
              <a:buClr>
                <a:schemeClr val="dk2"/>
              </a:buClr>
              <a:buSzPts val="2000"/>
              <a:buNone/>
            </a:pPr>
            <a:r>
              <a:rPr lang="en-US" sz="2400"/>
              <a:t>На зображенні показано стандартну та традиційну архітектуру віртуалізації.</a:t>
            </a:r>
            <a:endParaRPr sz="2400"/>
          </a:p>
          <a:p>
            <a:pPr indent="0" lvl="0" marL="127000" rtl="0" algn="l">
              <a:lnSpc>
                <a:spcPct val="94000"/>
              </a:lnSpc>
              <a:spcBef>
                <a:spcPts val="1200"/>
              </a:spcBef>
              <a:spcAft>
                <a:spcPts val="0"/>
              </a:spcAft>
              <a:buClr>
                <a:schemeClr val="dk2"/>
              </a:buClr>
              <a:buSzPts val="2000"/>
              <a:buNone/>
            </a:pPr>
            <a:r>
              <a:t/>
            </a:r>
            <a:endParaRPr sz="2400"/>
          </a:p>
        </p:txBody>
      </p:sp>
      <p:pic>
        <p:nvPicPr>
          <p:cNvPr descr="Virtualization" id="125" name="Google Shape;125;p5"/>
          <p:cNvPicPr preferRelativeResize="0"/>
          <p:nvPr/>
        </p:nvPicPr>
        <p:blipFill>
          <a:blip r:embed="rId3">
            <a:alphaModFix/>
          </a:blip>
          <a:stretch>
            <a:fillRect/>
          </a:stretch>
        </p:blipFill>
        <p:spPr>
          <a:xfrm>
            <a:off x="4108200" y="2594800"/>
            <a:ext cx="4629200" cy="389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8dc365b308_0_31"/>
          <p:cNvSpPr txBox="1"/>
          <p:nvPr>
            <p:ph type="title"/>
          </p:nvPr>
        </p:nvSpPr>
        <p:spPr>
          <a:xfrm>
            <a:off x="1371600" y="685800"/>
            <a:ext cx="9601200" cy="7548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Virtualization</a:t>
            </a:r>
            <a:endParaRPr/>
          </a:p>
        </p:txBody>
      </p:sp>
      <p:sp>
        <p:nvSpPr>
          <p:cNvPr id="131" name="Google Shape;131;g28dc365b308_0_31"/>
          <p:cNvSpPr txBox="1"/>
          <p:nvPr>
            <p:ph idx="1" type="body"/>
          </p:nvPr>
        </p:nvSpPr>
        <p:spPr>
          <a:xfrm>
            <a:off x="1258450" y="1592375"/>
            <a:ext cx="10376700" cy="4275000"/>
          </a:xfrm>
          <a:prstGeom prst="rect">
            <a:avLst/>
          </a:prstGeom>
          <a:noFill/>
          <a:ln>
            <a:noFill/>
          </a:ln>
        </p:spPr>
        <p:txBody>
          <a:bodyPr anchorCtr="0" anchor="t" bIns="45700" lIns="91425" spcFirstLastPara="1" rIns="91425" wrap="square" tIns="45700">
            <a:normAutofit lnSpcReduction="10000"/>
          </a:bodyPr>
          <a:lstStyle/>
          <a:p>
            <a:pPr indent="0" lvl="0" marL="127000" rtl="0" algn="l">
              <a:lnSpc>
                <a:spcPct val="94000"/>
              </a:lnSpc>
              <a:spcBef>
                <a:spcPts val="1200"/>
              </a:spcBef>
              <a:spcAft>
                <a:spcPts val="0"/>
              </a:spcAft>
              <a:buClr>
                <a:schemeClr val="dk1"/>
              </a:buClr>
              <a:buSzPts val="1100"/>
              <a:buFont typeface="Arial"/>
              <a:buNone/>
            </a:pPr>
            <a:r>
              <a:rPr lang="en-US" sz="2400"/>
              <a:t>Сервер — це фізичний сервер, який використовується для розміщення декількох віртуальних машин.</a:t>
            </a:r>
            <a:endParaRPr sz="2400"/>
          </a:p>
          <a:p>
            <a:pPr indent="0" lvl="0" marL="127000" rtl="0" algn="l">
              <a:lnSpc>
                <a:spcPct val="94000"/>
              </a:lnSpc>
              <a:spcBef>
                <a:spcPts val="1200"/>
              </a:spcBef>
              <a:spcAft>
                <a:spcPts val="0"/>
              </a:spcAft>
              <a:buClr>
                <a:schemeClr val="dk1"/>
              </a:buClr>
              <a:buSzPts val="1100"/>
              <a:buFont typeface="Arial"/>
              <a:buNone/>
            </a:pPr>
            <a:r>
              <a:rPr lang="en-US" sz="2400"/>
              <a:t>ОС  Хоста — це базова машина, наприклад Linux або Windows.</a:t>
            </a:r>
            <a:endParaRPr sz="2400"/>
          </a:p>
          <a:p>
            <a:pPr indent="0" lvl="0" marL="127000" rtl="0" algn="l">
              <a:lnSpc>
                <a:spcPct val="94000"/>
              </a:lnSpc>
              <a:spcBef>
                <a:spcPts val="1200"/>
              </a:spcBef>
              <a:spcAft>
                <a:spcPts val="0"/>
              </a:spcAft>
              <a:buClr>
                <a:schemeClr val="dk1"/>
              </a:buClr>
              <a:buSzPts val="1100"/>
              <a:buFont typeface="Arial"/>
              <a:buNone/>
            </a:pPr>
            <a:r>
              <a:rPr lang="en-US" sz="2400"/>
              <a:t>Гіпервізор — це VMWare або Windows Hyper V, який використовується для розміщення віртуальних машин.</a:t>
            </a:r>
            <a:endParaRPr sz="2400"/>
          </a:p>
          <a:p>
            <a:pPr indent="0" lvl="0" marL="127000" rtl="0" algn="l">
              <a:lnSpc>
                <a:spcPct val="94000"/>
              </a:lnSpc>
              <a:spcBef>
                <a:spcPts val="1200"/>
              </a:spcBef>
              <a:spcAft>
                <a:spcPts val="0"/>
              </a:spcAft>
              <a:buClr>
                <a:schemeClr val="dk1"/>
              </a:buClr>
              <a:buSzPts val="1100"/>
              <a:buFont typeface="Arial"/>
              <a:buNone/>
            </a:pPr>
            <a:r>
              <a:rPr lang="en-US" sz="2400"/>
              <a:t>Потім встановлюється кілька операційних систем як віртуальні машини поверх існуючого гіпервізора як гостьову ОС.</a:t>
            </a:r>
            <a:endParaRPr sz="2400"/>
          </a:p>
          <a:p>
            <a:pPr indent="0" lvl="0" marL="127000" rtl="0" algn="l">
              <a:lnSpc>
                <a:spcPct val="94000"/>
              </a:lnSpc>
              <a:spcBef>
                <a:spcPts val="1200"/>
              </a:spcBef>
              <a:spcAft>
                <a:spcPts val="0"/>
              </a:spcAft>
              <a:buClr>
                <a:schemeClr val="dk1"/>
              </a:buClr>
              <a:buSzPts val="1100"/>
              <a:buFont typeface="Arial"/>
              <a:buNone/>
            </a:pPr>
            <a:r>
              <a:rPr lang="en-US" sz="2400"/>
              <a:t>Тоді програми розміщуються поверх кожної гостьової ОС.</a:t>
            </a:r>
            <a:endParaRPr sz="2400"/>
          </a:p>
          <a:p>
            <a:pPr indent="0" lvl="0" marL="127000" rtl="0" algn="l">
              <a:lnSpc>
                <a:spcPct val="94000"/>
              </a:lnSpc>
              <a:spcBef>
                <a:spcPts val="1200"/>
              </a:spcBef>
              <a:spcAft>
                <a:spcPts val="0"/>
              </a:spcAft>
              <a:buClr>
                <a:schemeClr val="dk2"/>
              </a:buClr>
              <a:buSzPts val="2000"/>
              <a:buNone/>
            </a:pPr>
            <a:r>
              <a:t/>
            </a:r>
            <a:endParaRPr sz="2400"/>
          </a:p>
          <a:p>
            <a:pPr indent="0" lvl="0" marL="127000" rtl="0" algn="l">
              <a:lnSpc>
                <a:spcPct val="94000"/>
              </a:lnSpc>
              <a:spcBef>
                <a:spcPts val="1200"/>
              </a:spcBef>
              <a:spcAft>
                <a:spcPts val="0"/>
              </a:spcAft>
              <a:buClr>
                <a:schemeClr val="dk2"/>
              </a:buClr>
              <a:buSzPts val="2000"/>
              <a:buNone/>
            </a:pPr>
            <a:r>
              <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8dc365b308_0_44"/>
          <p:cNvSpPr txBox="1"/>
          <p:nvPr>
            <p:ph type="title"/>
          </p:nvPr>
        </p:nvSpPr>
        <p:spPr>
          <a:xfrm>
            <a:off x="1371600" y="685800"/>
            <a:ext cx="9601200" cy="7548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Virtualization in Docker</a:t>
            </a:r>
            <a:endParaRPr/>
          </a:p>
        </p:txBody>
      </p:sp>
      <p:sp>
        <p:nvSpPr>
          <p:cNvPr id="137" name="Google Shape;137;g28dc365b308_0_44"/>
          <p:cNvSpPr txBox="1"/>
          <p:nvPr>
            <p:ph idx="1" type="body"/>
          </p:nvPr>
        </p:nvSpPr>
        <p:spPr>
          <a:xfrm>
            <a:off x="1258450" y="1592375"/>
            <a:ext cx="10376700" cy="4275000"/>
          </a:xfrm>
          <a:prstGeom prst="rect">
            <a:avLst/>
          </a:prstGeom>
          <a:noFill/>
          <a:ln>
            <a:noFill/>
          </a:ln>
        </p:spPr>
        <p:txBody>
          <a:bodyPr anchorCtr="0" anchor="t" bIns="45700" lIns="91425" spcFirstLastPara="1" rIns="91425" wrap="square" tIns="45700">
            <a:normAutofit/>
          </a:bodyPr>
          <a:lstStyle/>
          <a:p>
            <a:pPr indent="0" lvl="0" marL="127000" rtl="0" algn="l">
              <a:lnSpc>
                <a:spcPct val="94000"/>
              </a:lnSpc>
              <a:spcBef>
                <a:spcPts val="1200"/>
              </a:spcBef>
              <a:spcAft>
                <a:spcPts val="0"/>
              </a:spcAft>
              <a:buClr>
                <a:schemeClr val="dk2"/>
              </a:buClr>
              <a:buSzPts val="2000"/>
              <a:buNone/>
            </a:pPr>
            <a:r>
              <a:rPr lang="en-US" sz="2400"/>
              <a:t>На наступному зображенні показано нове покоління віртуалізації, використане у Dockers</a:t>
            </a:r>
            <a:endParaRPr sz="2400"/>
          </a:p>
          <a:p>
            <a:pPr indent="0" lvl="0" marL="127000" rtl="0" algn="l">
              <a:lnSpc>
                <a:spcPct val="94000"/>
              </a:lnSpc>
              <a:spcBef>
                <a:spcPts val="1200"/>
              </a:spcBef>
              <a:spcAft>
                <a:spcPts val="0"/>
              </a:spcAft>
              <a:buClr>
                <a:schemeClr val="dk2"/>
              </a:buClr>
              <a:buSzPts val="2000"/>
              <a:buNone/>
            </a:pPr>
            <a:r>
              <a:t/>
            </a:r>
            <a:endParaRPr sz="2400"/>
          </a:p>
        </p:txBody>
      </p:sp>
      <p:pic>
        <p:nvPicPr>
          <p:cNvPr descr="Various Layers" id="138" name="Google Shape;138;g28dc365b308_0_44"/>
          <p:cNvPicPr preferRelativeResize="0"/>
          <p:nvPr/>
        </p:nvPicPr>
        <p:blipFill>
          <a:blip r:embed="rId3">
            <a:alphaModFix/>
          </a:blip>
          <a:stretch>
            <a:fillRect/>
          </a:stretch>
        </p:blipFill>
        <p:spPr>
          <a:xfrm>
            <a:off x="3560075" y="2715000"/>
            <a:ext cx="5128025" cy="3541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8dc365b308_0_39"/>
          <p:cNvSpPr txBox="1"/>
          <p:nvPr>
            <p:ph type="title"/>
          </p:nvPr>
        </p:nvSpPr>
        <p:spPr>
          <a:xfrm>
            <a:off x="1371600" y="685800"/>
            <a:ext cx="9601200" cy="7548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Virtualization in Docker</a:t>
            </a:r>
            <a:endParaRPr/>
          </a:p>
        </p:txBody>
      </p:sp>
      <p:sp>
        <p:nvSpPr>
          <p:cNvPr id="144" name="Google Shape;144;g28dc365b308_0_39"/>
          <p:cNvSpPr txBox="1"/>
          <p:nvPr>
            <p:ph idx="1" type="body"/>
          </p:nvPr>
        </p:nvSpPr>
        <p:spPr>
          <a:xfrm>
            <a:off x="1029850" y="1592375"/>
            <a:ext cx="10845900" cy="4884900"/>
          </a:xfrm>
          <a:prstGeom prst="rect">
            <a:avLst/>
          </a:prstGeom>
          <a:noFill/>
          <a:ln>
            <a:noFill/>
          </a:ln>
        </p:spPr>
        <p:txBody>
          <a:bodyPr anchorCtr="0" anchor="t" bIns="45700" lIns="91425" spcFirstLastPara="1" rIns="91425" wrap="square" tIns="45700">
            <a:normAutofit lnSpcReduction="10000"/>
          </a:bodyPr>
          <a:lstStyle/>
          <a:p>
            <a:pPr indent="0" lvl="0" marL="127000" rtl="0" algn="l">
              <a:lnSpc>
                <a:spcPct val="94000"/>
              </a:lnSpc>
              <a:spcBef>
                <a:spcPts val="1200"/>
              </a:spcBef>
              <a:spcAft>
                <a:spcPts val="0"/>
              </a:spcAft>
              <a:buClr>
                <a:schemeClr val="dk1"/>
              </a:buClr>
              <a:buSzPts val="1100"/>
              <a:buNone/>
            </a:pPr>
            <a:r>
              <a:rPr lang="en-US" sz="2400"/>
              <a:t>Сервер — це фізичний сервер, який використовується для розміщення кількох віртуальних машин. Тому цей шар залишається незмінним.</a:t>
            </a:r>
            <a:endParaRPr sz="2400"/>
          </a:p>
          <a:p>
            <a:pPr indent="0" lvl="0" marL="127000" rtl="0" algn="l">
              <a:lnSpc>
                <a:spcPct val="94000"/>
              </a:lnSpc>
              <a:spcBef>
                <a:spcPts val="1200"/>
              </a:spcBef>
              <a:spcAft>
                <a:spcPts val="0"/>
              </a:spcAft>
              <a:buClr>
                <a:schemeClr val="dk1"/>
              </a:buClr>
              <a:buSzPts val="1100"/>
              <a:buNone/>
            </a:pPr>
            <a:r>
              <a:rPr lang="en-US" sz="2400"/>
              <a:t>Основна ОС — це базова машина, наприклад Linux або Windows. Тому цей шар залишається незмінним.</a:t>
            </a:r>
            <a:endParaRPr sz="2400"/>
          </a:p>
          <a:p>
            <a:pPr indent="0" lvl="0" marL="127000" rtl="0" algn="l">
              <a:lnSpc>
                <a:spcPct val="94000"/>
              </a:lnSpc>
              <a:spcBef>
                <a:spcPts val="1200"/>
              </a:spcBef>
              <a:spcAft>
                <a:spcPts val="0"/>
              </a:spcAft>
              <a:buClr>
                <a:schemeClr val="dk1"/>
              </a:buClr>
              <a:buSzPts val="1100"/>
              <a:buNone/>
            </a:pPr>
            <a:r>
              <a:rPr lang="en-US" sz="2400"/>
              <a:t>Docker Engine використовується для запуску операційної системи, яка раніше використовувалася як віртуальні машини – контейнери Docker.</a:t>
            </a:r>
            <a:endParaRPr sz="2400"/>
          </a:p>
          <a:p>
            <a:pPr indent="0" lvl="0" marL="127000" rtl="0" algn="l">
              <a:lnSpc>
                <a:spcPct val="94000"/>
              </a:lnSpc>
              <a:spcBef>
                <a:spcPts val="1200"/>
              </a:spcBef>
              <a:spcAft>
                <a:spcPts val="0"/>
              </a:spcAft>
              <a:buClr>
                <a:schemeClr val="dk1"/>
              </a:buClr>
              <a:buSzPts val="1100"/>
              <a:buNone/>
            </a:pPr>
            <a:r>
              <a:rPr lang="en-US" sz="2400"/>
              <a:t>Усі програми тепер працюють як контейнери Docker.</a:t>
            </a:r>
            <a:endParaRPr sz="2400"/>
          </a:p>
          <a:p>
            <a:pPr indent="0" lvl="0" marL="127000" rtl="0" algn="l">
              <a:lnSpc>
                <a:spcPct val="94000"/>
              </a:lnSpc>
              <a:spcBef>
                <a:spcPts val="1200"/>
              </a:spcBef>
              <a:spcAft>
                <a:spcPts val="0"/>
              </a:spcAft>
              <a:buClr>
                <a:schemeClr val="dk1"/>
              </a:buClr>
              <a:buSzPts val="1100"/>
              <a:buNone/>
            </a:pPr>
            <a:r>
              <a:rPr lang="en-US" sz="2400"/>
              <a:t>Очевидною перевагою цієї архітектури є те, що вам не потрібно мати додаткове обладнання для гостьової ОС. Все працює як контейнери Docker.</a:t>
            </a:r>
            <a:endParaRPr sz="2400"/>
          </a:p>
          <a:p>
            <a:pPr indent="0" lvl="0" marL="127000" rtl="0" algn="l">
              <a:lnSpc>
                <a:spcPct val="94000"/>
              </a:lnSpc>
              <a:spcBef>
                <a:spcPts val="1200"/>
              </a:spcBef>
              <a:spcAft>
                <a:spcPts val="0"/>
              </a:spcAft>
              <a:buClr>
                <a:schemeClr val="dk1"/>
              </a:buClr>
              <a:buSzPts val="1100"/>
              <a:buNone/>
            </a:pPr>
            <a:r>
              <a:t/>
            </a:r>
            <a:endParaRPr sz="2400"/>
          </a:p>
          <a:p>
            <a:pPr indent="0" lvl="0" marL="127000" rtl="0" algn="l">
              <a:lnSpc>
                <a:spcPct val="94000"/>
              </a:lnSpc>
              <a:spcBef>
                <a:spcPts val="1200"/>
              </a:spcBef>
              <a:spcAft>
                <a:spcPts val="0"/>
              </a:spcAft>
              <a:buClr>
                <a:schemeClr val="dk2"/>
              </a:buClr>
              <a:buSzPts val="2000"/>
              <a:buNone/>
            </a:pPr>
            <a:r>
              <a:t/>
            </a:r>
            <a:endParaRPr sz="2400"/>
          </a:p>
          <a:p>
            <a:pPr indent="0" lvl="0" marL="127000" rtl="0" algn="l">
              <a:lnSpc>
                <a:spcPct val="94000"/>
              </a:lnSpc>
              <a:spcBef>
                <a:spcPts val="1200"/>
              </a:spcBef>
              <a:spcAft>
                <a:spcPts val="0"/>
              </a:spcAft>
              <a:buClr>
                <a:schemeClr val="dk2"/>
              </a:buClr>
              <a:buSzPts val="20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2019-02-25T02:19:32Z</dcterms:created>
  <dc:creator>Користувач</dc:creator>
</cp:coreProperties>
</file>