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72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docs/Web/JavaScript/Reference/Global_Objects/Date/valueO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Частина 1</a:t>
            </a:r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типи даних </a:t>
            </a:r>
            <a:r>
              <a:rPr lang="en-US" dirty="0"/>
              <a:t>/ </a:t>
            </a:r>
            <a:r>
              <a:rPr lang="uk-UA" dirty="0"/>
              <a:t>примітиви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Date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При виклику конструктора </a:t>
            </a:r>
            <a:r>
              <a:rPr lang="en-US" dirty="0">
                <a:solidFill>
                  <a:srgbClr val="0070C0"/>
                </a:solidFill>
              </a:rPr>
              <a:t>new Date()</a:t>
            </a:r>
            <a:r>
              <a:rPr lang="uk-UA" dirty="0"/>
              <a:t> </a:t>
            </a:r>
            <a:r>
              <a:rPr lang="uk-UA" dirty="0" err="1"/>
              <a:t>викоистовує</a:t>
            </a:r>
            <a:r>
              <a:rPr lang="uk-UA" dirty="0"/>
              <a:t> </a:t>
            </a:r>
            <a:r>
              <a:rPr lang="en-US" dirty="0"/>
              <a:t>Unix Time Stamp </a:t>
            </a:r>
            <a:r>
              <a:rPr lang="uk-UA" dirty="0"/>
              <a:t>за основу</a:t>
            </a:r>
            <a:endParaRPr lang="uk-UA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get*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–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методи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set*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-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методи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to*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uk-UA" dirty="0">
                <a:solidFill>
                  <a:schemeClr val="tx1"/>
                </a:solidFill>
                <a:latin typeface="Consolas" panose="020B0609020204030204" pitchFamily="49" charset="0"/>
              </a:rPr>
              <a:t>методи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dateInstance.valueOf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Date.now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Date.parse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i="0" dirty="0">
              <a:solidFill>
                <a:srgbClr val="0070C0"/>
              </a:solidFill>
            </a:endParaRPr>
          </a:p>
          <a:p>
            <a:pPr lvl="1"/>
            <a:endParaRPr lang="en-US" i="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/>
              <a:t>літерал</a:t>
            </a:r>
            <a:r>
              <a:rPr lang="uk-UA" sz="1400" dirty="0"/>
              <a:t> - постійне значення певного типу даних</a:t>
            </a:r>
            <a:r>
              <a:rPr lang="ru-RU" sz="1400" dirty="0"/>
              <a:t>, </a:t>
            </a:r>
            <a:r>
              <a:rPr lang="uk-UA" sz="1400" dirty="0"/>
              <a:t>записане</a:t>
            </a:r>
            <a:r>
              <a:rPr lang="ru-RU" sz="1400" dirty="0"/>
              <a:t> у</a:t>
            </a:r>
            <a:r>
              <a:rPr lang="uk-UA" sz="1400" dirty="0"/>
              <a:t> вихідному коді програми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"/>
              </a:rPr>
              <a:t>valueOf</a:t>
            </a:r>
            <a:r>
              <a:rPr kumimoji="0" lang="uk-UA" altLang="uk-UA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типи даних </a:t>
            </a:r>
            <a:r>
              <a:rPr lang="en-US" dirty="0"/>
              <a:t>/ </a:t>
            </a:r>
            <a:r>
              <a:rPr lang="uk-UA" dirty="0"/>
              <a:t>примітиви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String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Тексові дані (</a:t>
            </a:r>
            <a:r>
              <a:rPr lang="en-US" dirty="0"/>
              <a:t>UTF-16 | 16-</a:t>
            </a:r>
            <a:r>
              <a:rPr lang="uk-UA" dirty="0"/>
              <a:t>біт) </a:t>
            </a:r>
            <a:endParaRPr lang="en-US" dirty="0"/>
          </a:p>
          <a:p>
            <a:r>
              <a:rPr lang="uk-UA" dirty="0">
                <a:latin typeface="Consolas" panose="020B0609020204030204" pitchFamily="49" charset="0"/>
              </a:rPr>
              <a:t>Множина елементів із індексами 0</a:t>
            </a:r>
            <a:r>
              <a:rPr lang="en-US" dirty="0">
                <a:latin typeface="Consolas" panose="020B0609020204030204" pitchFamily="49" charset="0"/>
              </a:rPr>
              <a:t>,1,…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Літерали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‘’, “”, ``</a:t>
            </a:r>
            <a:endParaRPr lang="uk-UA" i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1"/>
            <a:endParaRPr lang="en-US" i="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/>
              <a:t>літерал</a:t>
            </a:r>
            <a:r>
              <a:rPr lang="uk-UA" sz="1400" dirty="0"/>
              <a:t> - постійне значення певного типу даних</a:t>
            </a:r>
            <a:r>
              <a:rPr lang="ru-RU" sz="1400" dirty="0"/>
              <a:t>, </a:t>
            </a:r>
            <a:r>
              <a:rPr lang="uk-UA" sz="1400" dirty="0"/>
              <a:t>записане</a:t>
            </a:r>
            <a:r>
              <a:rPr lang="ru-RU" sz="1400" dirty="0"/>
              <a:t> у</a:t>
            </a:r>
            <a:r>
              <a:rPr lang="uk-UA" sz="1400" dirty="0"/>
              <a:t> вихідному коді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4995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управління потоком виконання </a:t>
            </a:r>
            <a:r>
              <a:rPr lang="en-US" dirty="0">
                <a:solidFill>
                  <a:srgbClr val="0070C0"/>
                </a:solidFill>
              </a:rPr>
              <a:t>if/else/switch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211" y="2108201"/>
            <a:ext cx="4447786" cy="35814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(condition_1)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statement_1;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 else if (condition_2)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statement_2;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 else if (</a:t>
            </a:r>
            <a:r>
              <a:rPr lang="en-US" dirty="0" err="1">
                <a:solidFill>
                  <a:srgbClr val="0070C0"/>
                </a:solidFill>
              </a:rPr>
              <a:t>condition_n</a:t>
            </a:r>
            <a:r>
              <a:rPr lang="en-US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statement_n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statement_last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 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endParaRPr lang="en-US" i="0" dirty="0">
              <a:solidFill>
                <a:srgbClr val="0070C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019800" y="2108201"/>
            <a:ext cx="4953389" cy="4013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switch (expression)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case label_1: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statements_1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[break;]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case label_2: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statements_2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[break;]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...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default: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statements_def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[break;]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/>
              <a:t>літерал</a:t>
            </a:r>
            <a:r>
              <a:rPr lang="uk-UA" sz="1400" dirty="0"/>
              <a:t> - постійне значення певного типу даних</a:t>
            </a:r>
            <a:r>
              <a:rPr lang="ru-RU" sz="1400" dirty="0"/>
              <a:t>, </a:t>
            </a:r>
            <a:r>
              <a:rPr lang="uk-UA" sz="1400" dirty="0"/>
              <a:t>записане</a:t>
            </a:r>
            <a:r>
              <a:rPr lang="ru-RU" sz="1400" dirty="0"/>
              <a:t> у</a:t>
            </a:r>
            <a:r>
              <a:rPr lang="uk-UA" sz="1400" dirty="0"/>
              <a:t> вихідному коді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119174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управління потоком виконання </a:t>
            </a:r>
            <a:r>
              <a:rPr lang="en-US" dirty="0">
                <a:solidFill>
                  <a:srgbClr val="0070C0"/>
                </a:solidFill>
              </a:rPr>
              <a:t>try/catch/finally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try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console.log('in try')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throw new Error('error')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} catch(e)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console.log('in catch')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} finally {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console.log('in finally')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}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7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Цикли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for ([</a:t>
            </a:r>
            <a:r>
              <a:rPr lang="en-US" dirty="0" err="1">
                <a:solidFill>
                  <a:srgbClr val="0070C0"/>
                </a:solidFill>
              </a:rPr>
              <a:t>initExpr</a:t>
            </a:r>
            <a:r>
              <a:rPr lang="en-US" dirty="0">
                <a:solidFill>
                  <a:srgbClr val="0070C0"/>
                </a:solidFill>
              </a:rPr>
              <a:t>];[condition],[</a:t>
            </a:r>
            <a:r>
              <a:rPr lang="en-US" dirty="0" err="1">
                <a:solidFill>
                  <a:srgbClr val="0070C0"/>
                </a:solidFill>
              </a:rPr>
              <a:t>incrementExpr</a:t>
            </a:r>
            <a:r>
              <a:rPr lang="en-US" dirty="0">
                <a:solidFill>
                  <a:srgbClr val="0070C0"/>
                </a:solidFill>
              </a:rPr>
              <a:t>])</a:t>
            </a:r>
          </a:p>
          <a:p>
            <a:r>
              <a:rPr lang="en-US" dirty="0">
                <a:solidFill>
                  <a:srgbClr val="0070C0"/>
                </a:solidFill>
              </a:rPr>
              <a:t>while (condition)</a:t>
            </a:r>
          </a:p>
          <a:p>
            <a:r>
              <a:rPr lang="en-US" dirty="0">
                <a:solidFill>
                  <a:srgbClr val="0070C0"/>
                </a:solidFill>
              </a:rPr>
              <a:t>do … while (condition)</a:t>
            </a:r>
          </a:p>
          <a:p>
            <a:r>
              <a:rPr lang="en-US" dirty="0">
                <a:solidFill>
                  <a:srgbClr val="0070C0"/>
                </a:solidFill>
              </a:rPr>
              <a:t>break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>
                <a:solidFill>
                  <a:srgbClr val="0070C0"/>
                </a:solidFill>
              </a:rPr>
              <a:t>continue</a:t>
            </a:r>
          </a:p>
          <a:p>
            <a:r>
              <a:rPr lang="en-US" dirty="0">
                <a:solidFill>
                  <a:srgbClr val="0070C0"/>
                </a:solidFill>
              </a:rPr>
              <a:t>for … in</a:t>
            </a:r>
          </a:p>
          <a:p>
            <a:r>
              <a:rPr lang="en-US" dirty="0">
                <a:solidFill>
                  <a:srgbClr val="0070C0"/>
                </a:solidFill>
              </a:rPr>
              <a:t>for … of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57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 err="1"/>
              <a:t>Ітератори</a:t>
            </a:r>
            <a:r>
              <a:rPr lang="uk-UA" dirty="0"/>
              <a:t> та Генератори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yeild</a:t>
            </a:r>
            <a:r>
              <a:rPr lang="en-US" dirty="0">
                <a:solidFill>
                  <a:srgbClr val="0070C0"/>
                </a:solidFill>
              </a:rPr>
              <a:t> + function *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uk-UA" dirty="0">
                <a:solidFill>
                  <a:schemeClr val="tx1"/>
                </a:solidFill>
              </a:rPr>
              <a:t>фабрика </a:t>
            </a:r>
            <a:r>
              <a:rPr lang="uk-UA" dirty="0" err="1">
                <a:solidFill>
                  <a:schemeClr val="tx1"/>
                </a:solidFill>
              </a:rPr>
              <a:t>ітераторів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uk-UA" dirty="0">
                <a:solidFill>
                  <a:schemeClr val="tx1"/>
                </a:solidFill>
              </a:rPr>
              <a:t>Об'єкт є </a:t>
            </a:r>
            <a:r>
              <a:rPr lang="uk-UA" dirty="0" err="1">
                <a:solidFill>
                  <a:schemeClr val="tx1"/>
                </a:solidFill>
              </a:rPr>
              <a:t>ітератором</a:t>
            </a:r>
            <a:r>
              <a:rPr lang="uk-UA" dirty="0">
                <a:solidFill>
                  <a:schemeClr val="tx1"/>
                </a:solidFill>
              </a:rPr>
              <a:t>, якщо він вміє поводитися до елементів колекції по одному за раз, при цьому відслідковуючи своє поточне становище всередині цієї послідовності. В </a:t>
            </a:r>
            <a:r>
              <a:rPr lang="en-US" dirty="0">
                <a:solidFill>
                  <a:schemeClr val="tx1"/>
                </a:solidFill>
              </a:rPr>
              <a:t>JavaScript </a:t>
            </a:r>
            <a:r>
              <a:rPr lang="uk-UA" dirty="0" err="1">
                <a:solidFill>
                  <a:schemeClr val="tx1"/>
                </a:solidFill>
              </a:rPr>
              <a:t>ітератор</a:t>
            </a:r>
            <a:r>
              <a:rPr lang="uk-UA" dirty="0">
                <a:solidFill>
                  <a:schemeClr val="tx1"/>
                </a:solidFill>
              </a:rPr>
              <a:t> - це об'єкт, який надає метод </a:t>
            </a:r>
            <a:r>
              <a:rPr lang="en-US" dirty="0">
                <a:solidFill>
                  <a:srgbClr val="0070C0"/>
                </a:solidFill>
              </a:rPr>
              <a:t>next()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uk-UA" dirty="0">
                <a:solidFill>
                  <a:schemeClr val="tx1"/>
                </a:solidFill>
              </a:rPr>
              <a:t>який повертає наступний елемент послідовності. Цей метод повертає об'єкт з двома властивостями: </a:t>
            </a:r>
            <a:r>
              <a:rPr lang="en-US" dirty="0">
                <a:solidFill>
                  <a:srgbClr val="0070C0"/>
                </a:solidFill>
              </a:rPr>
              <a:t>done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і </a:t>
            </a:r>
            <a:r>
              <a:rPr lang="en-US" dirty="0">
                <a:solidFill>
                  <a:srgbClr val="0070C0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3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Функції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function </a:t>
            </a:r>
            <a:r>
              <a:rPr lang="en-US" dirty="0" err="1">
                <a:solidFill>
                  <a:srgbClr val="0070C0"/>
                </a:solidFill>
              </a:rPr>
              <a:t>fName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params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uk-UA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{ }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uk-UA" dirty="0" err="1">
                <a:solidFill>
                  <a:schemeClr val="tx1"/>
                </a:solidFill>
              </a:rPr>
              <a:t>Функціоанальні</a:t>
            </a:r>
            <a:r>
              <a:rPr lang="uk-UA" dirty="0">
                <a:solidFill>
                  <a:schemeClr val="tx1"/>
                </a:solidFill>
              </a:rPr>
              <a:t> вирази (</a:t>
            </a:r>
            <a:r>
              <a:rPr lang="en-US" dirty="0">
                <a:solidFill>
                  <a:schemeClr val="tx1"/>
                </a:solidFill>
              </a:rPr>
              <a:t>Function expression</a:t>
            </a:r>
            <a:r>
              <a:rPr lang="uk-UA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Вкладені функції та замикання</a:t>
            </a:r>
            <a:r>
              <a:rPr lang="en-US" dirty="0">
                <a:solidFill>
                  <a:schemeClr val="tx1"/>
                </a:solidFill>
              </a:rPr>
              <a:t> (closures)</a:t>
            </a:r>
          </a:p>
          <a:p>
            <a:r>
              <a:rPr lang="uk-UA" dirty="0" err="1">
                <a:solidFill>
                  <a:schemeClr val="tx1"/>
                </a:solidFill>
              </a:rPr>
              <a:t>Стрілкові</a:t>
            </a:r>
            <a:r>
              <a:rPr lang="uk-UA" dirty="0">
                <a:solidFill>
                  <a:schemeClr val="tx1"/>
                </a:solidFill>
              </a:rPr>
              <a:t> функції (</a:t>
            </a:r>
            <a:r>
              <a:rPr lang="en-US" dirty="0">
                <a:solidFill>
                  <a:schemeClr val="tx1"/>
                </a:solidFill>
              </a:rPr>
              <a:t>arrow functions</a:t>
            </a:r>
            <a:r>
              <a:rPr lang="uk-UA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Self-invoking functions / Immediately Invoked Function Expressions</a:t>
            </a:r>
          </a:p>
          <a:p>
            <a:r>
              <a:rPr lang="en-US"/>
              <a:t>Named function expressions</a:t>
            </a:r>
          </a:p>
          <a:p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739900"/>
            <a:ext cx="9601200" cy="41275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uk-UA" b="1" dirty="0" err="1"/>
              <a:t>JavaScript</a:t>
            </a:r>
            <a:r>
              <a:rPr lang="uk-UA" b="1" dirty="0"/>
              <a:t> (JS)</a:t>
            </a:r>
            <a:r>
              <a:rPr lang="uk-UA" dirty="0"/>
              <a:t> — це </a:t>
            </a:r>
            <a:r>
              <a:rPr lang="uk-UA" dirty="0" err="1"/>
              <a:t>кросплатформна</a:t>
            </a:r>
            <a:r>
              <a:rPr lang="en-US" dirty="0"/>
              <a:t>, </a:t>
            </a:r>
            <a:r>
              <a:rPr lang="uk-UA" dirty="0"/>
              <a:t>об'єктно-орієнтована (</a:t>
            </a:r>
            <a:r>
              <a:rPr lang="uk-UA" dirty="0" err="1"/>
              <a:t>прототипна</a:t>
            </a:r>
            <a:r>
              <a:rPr lang="uk-UA" dirty="0"/>
              <a:t>) невибаглива до ресурсів </a:t>
            </a:r>
            <a:r>
              <a:rPr lang="uk-UA" dirty="0" err="1"/>
              <a:t>скриптова</a:t>
            </a:r>
            <a:r>
              <a:rPr lang="uk-UA" dirty="0"/>
              <a:t> мова програмування код якої інтерпретується та компілюється під час виконання. JS було розроблено у </a:t>
            </a:r>
            <a:r>
              <a:rPr lang="uk-UA" dirty="0" err="1"/>
              <a:t>Netscape</a:t>
            </a:r>
            <a:r>
              <a:rPr lang="uk-UA" dirty="0"/>
              <a:t> як універсальний інструмент зв’язку різних частин веб сайтів. Сьогодні використання як </a:t>
            </a:r>
            <a:r>
              <a:rPr lang="uk-UA" dirty="0" err="1"/>
              <a:t>скриптової</a:t>
            </a:r>
            <a:r>
              <a:rPr lang="uk-UA" dirty="0"/>
              <a:t> мови для веб-сторінок надалі залишається однією із основних сфер застосування JS. Проте, окрім цього, мова зайшла широке застосування у таких галузах як:</a:t>
            </a:r>
          </a:p>
          <a:p>
            <a:pPr lvl="0" algn="just"/>
            <a:r>
              <a:rPr lang="uk-UA" dirty="0"/>
              <a:t>розробка сер</a:t>
            </a:r>
            <a:r>
              <a:rPr lang="ru-RU" dirty="0"/>
              <a:t>верно</a:t>
            </a:r>
            <a:r>
              <a:rPr lang="uk-UA" dirty="0"/>
              <a:t>ї частини </a:t>
            </a:r>
            <a:r>
              <a:rPr lang="ru-RU" dirty="0"/>
              <a:t>(</a:t>
            </a:r>
            <a:r>
              <a:rPr lang="en-US" dirty="0"/>
              <a:t>Node</a:t>
            </a:r>
            <a:r>
              <a:rPr lang="ru-RU" dirty="0"/>
              <a:t>.</a:t>
            </a:r>
            <a:r>
              <a:rPr lang="en-US" dirty="0" err="1"/>
              <a:t>js</a:t>
            </a:r>
            <a:r>
              <a:rPr lang="ru-RU" dirty="0"/>
              <a:t>)</a:t>
            </a:r>
            <a:endParaRPr lang="uk-UA" dirty="0"/>
          </a:p>
          <a:p>
            <a:pPr lvl="0" algn="just"/>
            <a:r>
              <a:rPr lang="uk-UA" dirty="0" err="1"/>
              <a:t>десктопних</a:t>
            </a:r>
            <a:r>
              <a:rPr lang="uk-UA" dirty="0"/>
              <a:t> застосунків (</a:t>
            </a:r>
            <a:r>
              <a:rPr lang="ru-RU" dirty="0"/>
              <a:t>Electron.js</a:t>
            </a:r>
            <a:r>
              <a:rPr lang="uk-UA" dirty="0"/>
              <a:t>)</a:t>
            </a:r>
          </a:p>
          <a:p>
            <a:pPr lvl="0" algn="just"/>
            <a:r>
              <a:rPr lang="uk-UA" dirty="0"/>
              <a:t>мобільних застосунків (</a:t>
            </a:r>
            <a:r>
              <a:rPr lang="en-US" dirty="0" err="1"/>
              <a:t>ReactNative</a:t>
            </a:r>
            <a:r>
              <a:rPr lang="en-US" dirty="0"/>
              <a:t>, </a:t>
            </a:r>
            <a:r>
              <a:rPr lang="en-US" dirty="0" err="1"/>
              <a:t>ApacheCordova</a:t>
            </a:r>
            <a:r>
              <a:rPr lang="en-US" dirty="0"/>
              <a:t>, Ionic, Framework 7</a:t>
            </a:r>
            <a:r>
              <a:rPr lang="uk-UA" dirty="0"/>
              <a:t>)</a:t>
            </a:r>
          </a:p>
          <a:p>
            <a:pPr lvl="0" algn="just"/>
            <a:r>
              <a:rPr lang="en-US" dirty="0"/>
              <a:t>…</a:t>
            </a:r>
            <a:endParaRPr lang="uk-UA" dirty="0"/>
          </a:p>
          <a:p>
            <a:pPr marL="0" indent="0" algn="just">
              <a:buNone/>
            </a:pPr>
            <a:r>
              <a:rPr lang="en-US" dirty="0"/>
              <a:t>JS </a:t>
            </a:r>
            <a:r>
              <a:rPr lang="uk-UA" dirty="0"/>
              <a:t>є реалізацією стандарту </a:t>
            </a:r>
            <a:r>
              <a:rPr lang="en-US" dirty="0"/>
              <a:t>ECMAScript</a:t>
            </a:r>
            <a:r>
              <a:rPr lang="uk-UA" dirty="0"/>
              <a:t> для </a:t>
            </a:r>
            <a:r>
              <a:rPr lang="uk-UA" dirty="0" err="1"/>
              <a:t>скриптових</a:t>
            </a:r>
            <a:r>
              <a:rPr lang="uk-UA" dirty="0"/>
              <a:t> мов програмування. Найновішою версією стандарту є 9-е видання або ж </a:t>
            </a:r>
            <a:r>
              <a:rPr lang="en-US" dirty="0"/>
              <a:t>ECMAScript</a:t>
            </a:r>
            <a:r>
              <a:rPr lang="uk-UA" dirty="0"/>
              <a:t> 2018.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0236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граматика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uk-UA" dirty="0"/>
              <a:t>– </a:t>
            </a:r>
            <a:r>
              <a:rPr lang="uk-UA" dirty="0" err="1"/>
              <a:t>регістро</a:t>
            </a:r>
            <a:r>
              <a:rPr lang="uk-UA" dirty="0"/>
              <a:t>-залежна мова. Як множину символів використовує </a:t>
            </a:r>
            <a:r>
              <a:rPr lang="en-US" dirty="0"/>
              <a:t>Unicode.</a:t>
            </a:r>
          </a:p>
          <a:p>
            <a:pPr marL="530352" lvl="1" indent="0">
              <a:buNone/>
            </a:pPr>
            <a:r>
              <a:rPr lang="en-US" i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varName</a:t>
            </a:r>
            <a:r>
              <a:rPr lang="en-US" i="0" dirty="0"/>
              <a:t> </a:t>
            </a:r>
            <a:r>
              <a:rPr lang="uk-UA" i="0" dirty="0"/>
              <a:t>та </a:t>
            </a:r>
            <a:r>
              <a:rPr lang="en-US" i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varname</a:t>
            </a:r>
            <a:r>
              <a:rPr lang="en-US" dirty="0"/>
              <a:t> – </a:t>
            </a:r>
            <a:r>
              <a:rPr lang="uk-UA" i="0" dirty="0"/>
              <a:t>дві різні змінні</a:t>
            </a:r>
            <a:r>
              <a:rPr lang="en-US" i="0" dirty="0"/>
              <a:t>.</a:t>
            </a:r>
            <a:endParaRPr lang="uk-UA" i="0" dirty="0"/>
          </a:p>
          <a:p>
            <a:pPr marL="530352" lvl="1" indent="0">
              <a:buNone/>
            </a:pPr>
            <a:r>
              <a:rPr lang="en-US" i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Func</a:t>
            </a:r>
            <a:r>
              <a:rPr lang="en-US" i="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  <a:r>
              <a:rPr lang="en-US" i="0" dirty="0">
                <a:solidFill>
                  <a:srgbClr val="0070C0"/>
                </a:solidFill>
              </a:rPr>
              <a:t> </a:t>
            </a:r>
            <a:r>
              <a:rPr lang="uk-UA" i="0" dirty="0"/>
              <a:t>та</a:t>
            </a:r>
            <a:r>
              <a:rPr lang="en-US" i="0" dirty="0"/>
              <a:t> </a:t>
            </a:r>
            <a:r>
              <a:rPr lang="en-US" i="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func</a:t>
            </a:r>
            <a:r>
              <a:rPr lang="en-US" i="0" dirty="0">
                <a:solidFill>
                  <a:srgbClr val="0070C0"/>
                </a:solidFill>
                <a:latin typeface="Lucida Console" panose="020B0609040504020204" pitchFamily="49" charset="0"/>
              </a:rPr>
              <a:t>()</a:t>
            </a:r>
            <a:r>
              <a:rPr lang="uk-UA" i="0" dirty="0">
                <a:solidFill>
                  <a:srgbClr val="0070C0"/>
                </a:solidFill>
              </a:rPr>
              <a:t> </a:t>
            </a:r>
            <a:r>
              <a:rPr lang="en-US" i="0" dirty="0"/>
              <a:t>– </a:t>
            </a:r>
            <a:r>
              <a:rPr lang="uk-UA" i="0" dirty="0"/>
              <a:t>виклик двох різних функцій</a:t>
            </a:r>
            <a:r>
              <a:rPr lang="en-US" i="0" dirty="0"/>
              <a:t>;</a:t>
            </a:r>
          </a:p>
          <a:p>
            <a:r>
              <a:rPr lang="uk-UA" dirty="0"/>
              <a:t>Коментарі</a:t>
            </a:r>
            <a:endParaRPr lang="uk-UA" i="0" dirty="0"/>
          </a:p>
          <a:p>
            <a:pPr marL="530352" lvl="1" indent="0">
              <a:buNone/>
            </a:pPr>
            <a:r>
              <a:rPr lang="en-US" i="0" dirty="0">
                <a:solidFill>
                  <a:srgbClr val="009900"/>
                </a:solidFill>
                <a:latin typeface="Lucida Console" panose="020B0609040504020204" pitchFamily="49" charset="0"/>
              </a:rPr>
              <a:t>// </a:t>
            </a:r>
            <a:r>
              <a:rPr lang="uk-UA" i="0" dirty="0">
                <a:solidFill>
                  <a:srgbClr val="009900"/>
                </a:solidFill>
                <a:latin typeface="Lucida Console" panose="020B0609040504020204" pitchFamily="49" charset="0"/>
              </a:rPr>
              <a:t>Однорядковий коментар</a:t>
            </a:r>
          </a:p>
          <a:p>
            <a:pPr marL="530352" lvl="1" indent="0">
              <a:buNone/>
            </a:pPr>
            <a:r>
              <a:rPr lang="en-US" i="0" dirty="0">
                <a:solidFill>
                  <a:srgbClr val="009900"/>
                </a:solidFill>
                <a:latin typeface="Lucida Console" panose="020B0609040504020204" pitchFamily="49" charset="0"/>
              </a:rPr>
              <a:t>/</a:t>
            </a:r>
            <a:r>
              <a:rPr lang="uk-UA" i="0" dirty="0">
                <a:solidFill>
                  <a:srgbClr val="009900"/>
                </a:solidFill>
                <a:latin typeface="Lucida Console" panose="020B0609040504020204" pitchFamily="49" charset="0"/>
              </a:rPr>
              <a:t>**</a:t>
            </a:r>
            <a:endParaRPr lang="en-US" i="0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 marL="530352" lvl="1" indent="0">
              <a:buNone/>
            </a:pPr>
            <a:r>
              <a:rPr lang="en-US" i="0" dirty="0">
                <a:solidFill>
                  <a:srgbClr val="009900"/>
                </a:solidFill>
                <a:latin typeface="Lucida Console" panose="020B0609040504020204" pitchFamily="49" charset="0"/>
              </a:rPr>
              <a:t> * </a:t>
            </a:r>
            <a:r>
              <a:rPr lang="uk-UA" i="0" dirty="0">
                <a:solidFill>
                  <a:srgbClr val="009900"/>
                </a:solidFill>
                <a:latin typeface="Lucida Console" panose="020B0609040504020204" pitchFamily="49" charset="0"/>
              </a:rPr>
              <a:t>Багаторядковий коментар</a:t>
            </a:r>
            <a:endParaRPr lang="en-US" i="0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 marL="530352" lvl="1" indent="0">
              <a:buNone/>
            </a:pPr>
            <a:r>
              <a:rPr lang="en-US" i="0" dirty="0">
                <a:solidFill>
                  <a:srgbClr val="009900"/>
                </a:solidFill>
                <a:latin typeface="Lucida Console" panose="020B0609040504020204" pitchFamily="49" charset="0"/>
              </a:rPr>
              <a:t> */</a:t>
            </a:r>
            <a:endParaRPr lang="en-US" i="0" dirty="0">
              <a:solidFill>
                <a:srgbClr val="009900"/>
              </a:solidFill>
            </a:endParaRPr>
          </a:p>
          <a:p>
            <a:pPr marL="530352" lvl="1" indent="0">
              <a:buNone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4830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змінні</a:t>
            </a:r>
            <a:br>
              <a:rPr lang="uk-UA" dirty="0"/>
            </a:b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var</a:t>
            </a:r>
            <a:r>
              <a:rPr lang="en-US" dirty="0"/>
              <a:t> </a:t>
            </a:r>
            <a:r>
              <a:rPr lang="uk-UA" dirty="0"/>
              <a:t>– стандартне оголошення змінної</a:t>
            </a:r>
          </a:p>
          <a:p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– </a:t>
            </a:r>
            <a:r>
              <a:rPr lang="uk-UA" dirty="0"/>
              <a:t>оголошення змінної із обмеженою областю видимості (блок)</a:t>
            </a:r>
          </a:p>
          <a:p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uk-UA" dirty="0"/>
              <a:t> – оголошення змінної із обмеженою областю видимості (блок) із забороною на запис (</a:t>
            </a:r>
            <a:r>
              <a:rPr lang="en-US" dirty="0" err="1"/>
              <a:t>readonly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Підняття змінних</a:t>
            </a:r>
            <a:r>
              <a:rPr lang="en-US" dirty="0"/>
              <a:t> (hoisting)</a:t>
            </a:r>
          </a:p>
          <a:p>
            <a:r>
              <a:rPr lang="uk-UA" dirty="0"/>
              <a:t>У </a:t>
            </a:r>
            <a:r>
              <a:rPr lang="en-US" dirty="0"/>
              <a:t>ECMAScript 2015</a:t>
            </a:r>
            <a:r>
              <a:rPr lang="uk-UA" dirty="0"/>
              <a:t>+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let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/>
              <a:t> </a:t>
            </a:r>
            <a:r>
              <a:rPr lang="uk-UA" dirty="0"/>
              <a:t>не піднімаються</a:t>
            </a:r>
          </a:p>
        </p:txBody>
      </p:sp>
    </p:spTree>
    <p:extLst>
      <p:ext uri="{BB962C8B-B14F-4D97-AF65-F5344CB8AC3E}">
        <p14:creationId xmlns:p14="http://schemas.microsoft.com/office/powerpoint/2010/main" val="392601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типи даних </a:t>
            </a:r>
            <a:r>
              <a:rPr lang="en-US" dirty="0"/>
              <a:t>/ </a:t>
            </a:r>
            <a:r>
              <a:rPr lang="uk-UA" dirty="0"/>
              <a:t>примітиви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Boolean</a:t>
            </a:r>
            <a:r>
              <a:rPr lang="en-US" dirty="0"/>
              <a:t> – true | false - </a:t>
            </a:r>
            <a:r>
              <a:rPr lang="uk-UA" dirty="0"/>
              <a:t>літерали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 – </a:t>
            </a:r>
            <a:r>
              <a:rPr lang="uk-UA" dirty="0"/>
              <a:t>спеціальний тип даних, який позначає </a:t>
            </a:r>
            <a:r>
              <a:rPr lang="en-US" dirty="0"/>
              <a:t>“</a:t>
            </a:r>
            <a:r>
              <a:rPr lang="uk-UA" dirty="0"/>
              <a:t>порожнє</a:t>
            </a:r>
            <a:r>
              <a:rPr lang="en-US" dirty="0"/>
              <a:t>”</a:t>
            </a:r>
            <a:r>
              <a:rPr lang="uk-UA" dirty="0"/>
              <a:t> значення</a:t>
            </a:r>
          </a:p>
          <a:p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 - </a:t>
            </a:r>
            <a:r>
              <a:rPr lang="uk-UA" dirty="0"/>
              <a:t>спеціальний тип даних, який позначає не задане значення</a:t>
            </a:r>
          </a:p>
          <a:p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 – 64</a:t>
            </a:r>
            <a:r>
              <a:rPr lang="uk-UA" dirty="0"/>
              <a:t>-</a:t>
            </a:r>
            <a:r>
              <a:rPr lang="ru-RU" dirty="0"/>
              <a:t>б</a:t>
            </a:r>
            <a:r>
              <a:rPr lang="uk-UA" dirty="0" err="1"/>
              <a:t>ітні</a:t>
            </a:r>
            <a:r>
              <a:rPr lang="uk-UA" dirty="0"/>
              <a:t> числа, які визначаються стандартом </a:t>
            </a:r>
            <a:r>
              <a:rPr lang="en-US" dirty="0"/>
              <a:t>IEEE 754.</a:t>
            </a:r>
          </a:p>
          <a:p>
            <a:r>
              <a:rPr lang="en-US" dirty="0">
                <a:solidFill>
                  <a:srgbClr val="0070C0"/>
                </a:solidFill>
              </a:rPr>
              <a:t>String</a:t>
            </a:r>
            <a:r>
              <a:rPr lang="en-US" dirty="0"/>
              <a:t> – </a:t>
            </a:r>
            <a:r>
              <a:rPr lang="uk-UA" dirty="0"/>
              <a:t>відповідає за тексові дані (</a:t>
            </a:r>
            <a:r>
              <a:rPr lang="en-US" dirty="0"/>
              <a:t>UTF-16 | 16-</a:t>
            </a:r>
            <a:r>
              <a:rPr lang="uk-UA" dirty="0"/>
              <a:t>біт)</a:t>
            </a:r>
          </a:p>
          <a:p>
            <a:r>
              <a:rPr lang="en-US" dirty="0">
                <a:solidFill>
                  <a:srgbClr val="0070C0"/>
                </a:solidFill>
              </a:rPr>
              <a:t>Symbol</a:t>
            </a:r>
            <a:r>
              <a:rPr lang="en-US" dirty="0"/>
              <a:t> – </a:t>
            </a:r>
            <a:r>
              <a:rPr lang="uk-UA" dirty="0"/>
              <a:t>тип даних екземпляри якого унікальні та незмінні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5234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типи даних </a:t>
            </a:r>
            <a:r>
              <a:rPr lang="en-US" dirty="0"/>
              <a:t>/ </a:t>
            </a:r>
            <a:r>
              <a:rPr lang="uk-UA" dirty="0"/>
              <a:t>примітиви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Boolean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Має два літерали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true | false</a:t>
            </a:r>
          </a:p>
          <a:p>
            <a:r>
              <a:rPr lang="en-US" dirty="0">
                <a:latin typeface="Consolas" panose="020B0609020204030204" pitchFamily="49" charset="0"/>
              </a:rPr>
              <a:t>0, -0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null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NaN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undefined</a:t>
            </a:r>
            <a:r>
              <a:rPr lang="en-US" dirty="0"/>
              <a:t> – </a:t>
            </a:r>
            <a:r>
              <a:rPr lang="en-US" dirty="0">
                <a:solidFill>
                  <a:srgbClr val="0070C0"/>
                </a:solidFill>
              </a:rPr>
              <a:t>false</a:t>
            </a:r>
            <a:r>
              <a:rPr lang="en-US" dirty="0"/>
              <a:t>. </a:t>
            </a:r>
            <a:r>
              <a:rPr lang="uk-UA" dirty="0"/>
              <a:t>Усі інші - </a:t>
            </a: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r>
              <a:rPr lang="uk-UA" dirty="0"/>
              <a:t>Приведення значення до </a:t>
            </a:r>
            <a:r>
              <a:rPr lang="en-US" dirty="0"/>
              <a:t>Boolean: </a:t>
            </a:r>
            <a:r>
              <a:rPr lang="en-US" dirty="0">
                <a:solidFill>
                  <a:srgbClr val="0070C0"/>
                </a:solidFill>
              </a:rPr>
              <a:t>Boolean(value)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/>
              <a:t>літерал</a:t>
            </a:r>
            <a:r>
              <a:rPr lang="uk-UA" sz="1400" dirty="0"/>
              <a:t> - постійне значення певного типу даних</a:t>
            </a:r>
            <a:r>
              <a:rPr lang="ru-RU" sz="1400" dirty="0"/>
              <a:t>, </a:t>
            </a:r>
            <a:r>
              <a:rPr lang="uk-UA" sz="1400" dirty="0"/>
              <a:t>записане</a:t>
            </a:r>
            <a:r>
              <a:rPr lang="ru-RU" sz="1400" dirty="0"/>
              <a:t> у</a:t>
            </a:r>
            <a:r>
              <a:rPr lang="uk-UA" sz="1400" dirty="0"/>
              <a:t> вихідному коді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376498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типи даних </a:t>
            </a:r>
            <a:r>
              <a:rPr lang="en-US" dirty="0"/>
              <a:t>/ </a:t>
            </a:r>
            <a:r>
              <a:rPr lang="uk-UA" dirty="0"/>
              <a:t>примітиви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null &amp; undefined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/>
              <a:t>літерал</a:t>
            </a:r>
            <a:r>
              <a:rPr lang="uk-UA" sz="1400" dirty="0"/>
              <a:t> - постійне значення певного типу даних</a:t>
            </a:r>
            <a:r>
              <a:rPr lang="ru-RU" sz="1400" dirty="0"/>
              <a:t>, </a:t>
            </a:r>
            <a:r>
              <a:rPr lang="uk-UA" sz="1400" dirty="0"/>
              <a:t>записане</a:t>
            </a:r>
            <a:r>
              <a:rPr lang="ru-RU" sz="1400" dirty="0"/>
              <a:t> у</a:t>
            </a:r>
            <a:r>
              <a:rPr lang="uk-UA" sz="1400" dirty="0"/>
              <a:t> вихідному коді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417451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типи даних </a:t>
            </a:r>
            <a:r>
              <a:rPr lang="en-US" dirty="0"/>
              <a:t>/ </a:t>
            </a:r>
            <a:r>
              <a:rPr lang="uk-UA" dirty="0"/>
              <a:t>примітиви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64-бітні</a:t>
            </a:r>
            <a:r>
              <a:rPr lang="en-US" dirty="0"/>
              <a:t> </a:t>
            </a:r>
            <a:r>
              <a:rPr lang="uk-UA" dirty="0"/>
              <a:t>числа подвійної точності згідно стандарту </a:t>
            </a:r>
            <a:r>
              <a:rPr lang="en-US" dirty="0"/>
              <a:t>IEEE 754 (53 </a:t>
            </a:r>
            <a:r>
              <a:rPr lang="uk-UA" dirty="0"/>
              <a:t>біти числова точність</a:t>
            </a:r>
            <a:r>
              <a:rPr lang="en-US" dirty="0"/>
              <a:t> (numeric precision))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latin typeface="Consolas" panose="020B0609020204030204" pitchFamily="49" charset="0"/>
              </a:rPr>
              <a:t>4, 4.5, 4e-5, 0644, 0xA, 0b111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i="0" dirty="0">
              <a:solidFill>
                <a:srgbClr val="0070C0"/>
              </a:solidFill>
            </a:endParaRPr>
          </a:p>
          <a:p>
            <a:pPr lvl="1"/>
            <a:endParaRPr lang="en-US" i="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22675" y="6550223"/>
            <a:ext cx="7409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b="1" dirty="0"/>
              <a:t>літерал</a:t>
            </a:r>
            <a:r>
              <a:rPr lang="uk-UA" sz="1400" dirty="0"/>
              <a:t> - постійне значення певного типу даних</a:t>
            </a:r>
            <a:r>
              <a:rPr lang="ru-RU" sz="1400" dirty="0"/>
              <a:t>, </a:t>
            </a:r>
            <a:r>
              <a:rPr lang="uk-UA" sz="1400" dirty="0"/>
              <a:t>записане</a:t>
            </a:r>
            <a:r>
              <a:rPr lang="ru-RU" sz="1400" dirty="0"/>
              <a:t> у</a:t>
            </a:r>
            <a:r>
              <a:rPr lang="uk-UA" sz="1400" dirty="0"/>
              <a:t> вихідному коді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379068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типи даних </a:t>
            </a:r>
            <a:r>
              <a:rPr lang="en-US" dirty="0"/>
              <a:t>/ </a:t>
            </a:r>
            <a:r>
              <a:rPr lang="uk-UA" dirty="0"/>
              <a:t>примітиви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Методи об'єкта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: 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Number.parseFloat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Number.parseInt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Number.isFinite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Number.isInteger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Number.inNaN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Number.isSafeInteger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uk-UA" dirty="0"/>
              <a:t>Об'єкт </a:t>
            </a:r>
            <a:r>
              <a:rPr lang="en-US" dirty="0">
                <a:solidFill>
                  <a:srgbClr val="0070C0"/>
                </a:solidFill>
              </a:rPr>
              <a:t>Math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25402" y="2285999"/>
            <a:ext cx="4714097" cy="3581401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Методи об'єкта </a:t>
            </a:r>
            <a:r>
              <a:rPr lang="en-US" dirty="0" err="1">
                <a:solidFill>
                  <a:srgbClr val="0070C0"/>
                </a:solidFill>
              </a:rPr>
              <a:t>Number.prototype</a:t>
            </a:r>
            <a:r>
              <a:rPr lang="en-US" dirty="0"/>
              <a:t>: 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Number.toExponential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Number.toFixed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Number.toPrecision</a:t>
            </a:r>
            <a:endParaRPr lang="en-US" i="0" dirty="0">
              <a:solidFill>
                <a:srgbClr val="0070C0"/>
              </a:solidFill>
            </a:endParaRPr>
          </a:p>
          <a:p>
            <a:r>
              <a:rPr lang="uk-UA" dirty="0"/>
              <a:t>Константи об'єкта </a:t>
            </a:r>
            <a:r>
              <a:rPr lang="en-US" dirty="0">
                <a:solidFill>
                  <a:srgbClr val="0070C0"/>
                </a:solidFill>
              </a:rPr>
              <a:t>Number</a:t>
            </a:r>
            <a:r>
              <a:rPr lang="en-US" dirty="0"/>
              <a:t>: </a:t>
            </a: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Number.MAX_VALUE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Number.MIN_VALUE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Number.NaN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Number.POSITIVE_INFINITY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Number.NEGATIVE_INFINITY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Number.MIN_SAFE_INTEGER</a:t>
            </a:r>
            <a:endParaRPr lang="en-US" i="0" dirty="0">
              <a:solidFill>
                <a:srgbClr val="0070C0"/>
              </a:solidFill>
            </a:endParaRPr>
          </a:p>
          <a:p>
            <a:pPr lvl="1"/>
            <a:r>
              <a:rPr lang="en-US" i="0" dirty="0" err="1">
                <a:solidFill>
                  <a:srgbClr val="0070C0"/>
                </a:solidFill>
              </a:rPr>
              <a:t>Number.MAX_SAFE_INTEGER</a:t>
            </a:r>
            <a:endParaRPr lang="en-US" i="0" dirty="0">
              <a:solidFill>
                <a:srgbClr val="0070C0"/>
              </a:solidFill>
            </a:endParaRPr>
          </a:p>
          <a:p>
            <a:pPr marL="530352" lvl="1" indent="0">
              <a:buNone/>
            </a:pPr>
            <a:endParaRPr lang="en-US" i="0" dirty="0">
              <a:solidFill>
                <a:srgbClr val="0070C0"/>
              </a:solidFill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241631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3869</TotalTime>
  <Words>921</Words>
  <Application>Microsoft Office PowerPoint</Application>
  <PresentationFormat>Широкий екран</PresentationFormat>
  <Paragraphs>125</Paragraphs>
  <Slides>16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Consolas</vt:lpstr>
      <vt:lpstr>Franklin Gothic Book</vt:lpstr>
      <vt:lpstr>Lucida Console</vt:lpstr>
      <vt:lpstr>Crop</vt:lpstr>
      <vt:lpstr>JavaScript</vt:lpstr>
      <vt:lpstr>Основи</vt:lpstr>
      <vt:lpstr>Основи: граматика</vt:lpstr>
      <vt:lpstr>Основи: змінні </vt:lpstr>
      <vt:lpstr>Основи: типи даних / примітиви</vt:lpstr>
      <vt:lpstr>Основи: типи даних / примітиви / Boolean</vt:lpstr>
      <vt:lpstr>Основи: типи даних / примітиви / null &amp; undefined</vt:lpstr>
      <vt:lpstr>Основи: типи даних / примітиви / Number</vt:lpstr>
      <vt:lpstr>Основи: типи даних / примітиви / Number</vt:lpstr>
      <vt:lpstr>Основи: типи даних / примітиви / Date</vt:lpstr>
      <vt:lpstr>Основи: типи даних / примітиви / String</vt:lpstr>
      <vt:lpstr>Основи: управління потоком виконання if/else/switch</vt:lpstr>
      <vt:lpstr>Основи: управління потоком виконання try/catch/finally</vt:lpstr>
      <vt:lpstr>Основи: Цикли</vt:lpstr>
      <vt:lpstr>Основи: Ітератори та Генератори</vt:lpstr>
      <vt:lpstr>Основи: Функції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Vitalii</cp:lastModifiedBy>
  <cp:revision>48</cp:revision>
  <dcterms:created xsi:type="dcterms:W3CDTF">2019-02-25T02:19:32Z</dcterms:created>
  <dcterms:modified xsi:type="dcterms:W3CDTF">2024-02-27T07:08:44Z</dcterms:modified>
</cp:coreProperties>
</file>