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3" r:id="rId8"/>
    <p:sldId id="262" r:id="rId9"/>
    <p:sldId id="264" r:id="rId10"/>
    <p:sldId id="270" r:id="rId11"/>
    <p:sldId id="266" r:id="rId12"/>
    <p:sldId id="267" r:id="rId13"/>
    <p:sldId id="268" r:id="rId14"/>
    <p:sldId id="271" r:id="rId15"/>
    <p:sldId id="272" r:id="rId16"/>
    <p:sldId id="274" r:id="rId17"/>
    <p:sldId id="273" r:id="rId18"/>
    <p:sldId id="275" r:id="rId19"/>
    <p:sldId id="26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8E46B4CB-223D-4226-A080-DDEC28B56AA5}">
          <p14:sldIdLst>
            <p14:sldId id="256"/>
          </p14:sldIdLst>
        </p14:section>
        <p14:section name="Promise" id="{F3280634-84B4-4020-AEB9-FFBBD08BEA1C}">
          <p14:sldIdLst>
            <p14:sldId id="257"/>
            <p14:sldId id="258"/>
            <p14:sldId id="261"/>
            <p14:sldId id="259"/>
            <p14:sldId id="260"/>
            <p14:sldId id="263"/>
            <p14:sldId id="262"/>
            <p14:sldId id="264"/>
            <p14:sldId id="270"/>
            <p14:sldId id="266"/>
            <p14:sldId id="267"/>
            <p14:sldId id="268"/>
            <p14:sldId id="271"/>
            <p14:sldId id="272"/>
            <p14:sldId id="274"/>
            <p14:sldId id="273"/>
            <p14:sldId id="275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‹№›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‹№›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‹№›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‹№›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‹№›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/>
              <a:t>Частина </a:t>
            </a:r>
            <a:r>
              <a:rPr lang="uk-UA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47906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async</a:t>
            </a:r>
            <a:r>
              <a:rPr lang="en-US" dirty="0">
                <a:solidFill>
                  <a:srgbClr val="0070C0"/>
                </a:solidFill>
              </a:rPr>
              <a:t> / await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ru-RU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endParaRPr lang="ru-RU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uk-UA" sz="5400" dirty="0">
                <a:solidFill>
                  <a:srgbClr val="0070C0"/>
                </a:solidFill>
              </a:rPr>
              <a:t>Приклади</a:t>
            </a:r>
            <a:endParaRPr lang="uk-UA" sz="5400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63654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Fetch API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uk-UA" sz="3600" dirty="0">
                <a:solidFill>
                  <a:schemeClr val="tx1"/>
                </a:solidFill>
              </a:rPr>
              <a:t>Нада</a:t>
            </a:r>
            <a:r>
              <a:rPr lang="uk-UA" sz="3600" dirty="0"/>
              <a:t>є інтерфейс для отримання ресурсів як і мережевих так і локальних</a:t>
            </a:r>
            <a:br>
              <a:rPr lang="en-US" dirty="0"/>
            </a:b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Headers</a:t>
            </a:r>
          </a:p>
          <a:p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600200" y="2770981"/>
            <a:ext cx="85725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content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'Some Content'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myHeaders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Headers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myHeaders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append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'Content-Type'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'text/plain'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myHeaders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append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'Content-Length'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content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length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toString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myHeaders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'X-Custom-Header'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'Custom Value'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myHeaders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'X-Custom-Header'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'Custom Value'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myHeaders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has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'X-Custom-Header'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myHeaders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'X-Custom-Header'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897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Fetch API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uk-UA" sz="3600" dirty="0">
                <a:solidFill>
                  <a:schemeClr val="tx1"/>
                </a:solidFill>
              </a:rPr>
              <a:t>Нада</a:t>
            </a:r>
            <a:r>
              <a:rPr lang="uk-UA" sz="3600" dirty="0"/>
              <a:t>є інтерфейс для отримання ресурсів як і мережевих так і локальних</a:t>
            </a:r>
            <a:br>
              <a:rPr lang="en-US" dirty="0"/>
            </a:b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Request</a:t>
            </a:r>
          </a:p>
          <a:p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727200" y="2787640"/>
            <a:ext cx="7924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request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Request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 'https://api.example.com'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    method: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'POST'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    body: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'{"foo": "bar"}'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request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url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method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request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method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65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Fetch API</a:t>
            </a:r>
            <a:br>
              <a:rPr lang="en-US" dirty="0">
                <a:solidFill>
                  <a:srgbClr val="0070C0"/>
                </a:solidFill>
              </a:rPr>
            </a:br>
            <a:br>
              <a:rPr lang="en-US" dirty="0"/>
            </a:b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Response</a:t>
            </a:r>
          </a:p>
          <a:p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500" y="330200"/>
            <a:ext cx="5486400" cy="631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780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Server-sent events</a:t>
            </a:r>
            <a:br>
              <a:rPr lang="en-US" dirty="0">
                <a:solidFill>
                  <a:srgbClr val="0070C0"/>
                </a:solidFill>
              </a:rPr>
            </a:br>
            <a:br>
              <a:rPr lang="en-US" dirty="0"/>
            </a:br>
            <a:endParaRPr lang="uk-UA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295" y="1428750"/>
            <a:ext cx="6521809" cy="4608746"/>
          </a:xfrm>
        </p:spPr>
      </p:pic>
    </p:spTree>
    <p:extLst>
      <p:ext uri="{BB962C8B-B14F-4D97-AF65-F5344CB8AC3E}">
        <p14:creationId xmlns:p14="http://schemas.microsoft.com/office/powerpoint/2010/main" val="4119302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Server-sent events</a:t>
            </a:r>
            <a:br>
              <a:rPr lang="en-US" dirty="0">
                <a:solidFill>
                  <a:srgbClr val="0070C0"/>
                </a:solidFill>
              </a:rPr>
            </a:br>
            <a:br>
              <a:rPr lang="en-US" dirty="0"/>
            </a:b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Із</a:t>
            </a:r>
            <a:r>
              <a:rPr lang="ru-RU" dirty="0"/>
              <a:t> </a:t>
            </a:r>
            <a:r>
              <a:rPr lang="en-US" b="1" dirty="0"/>
              <a:t>server-sent events</a:t>
            </a:r>
            <a:r>
              <a:rPr lang="ru-RU" dirty="0"/>
              <a:t>, </a:t>
            </a:r>
            <a:r>
              <a:rPr lang="uk-UA" dirty="0"/>
              <a:t>сервер може будь-коли відправляти нові дані на веб-сторінку, надсилаючи повідомлення на веб-сторінку. Ці вхідні повідомлення можна розглядати як події + дані на веб-сторінці</a:t>
            </a:r>
            <a:r>
              <a:rPr lang="ru-RU" dirty="0"/>
              <a:t>.</a:t>
            </a:r>
            <a:endParaRPr lang="uk-UA" dirty="0"/>
          </a:p>
          <a:p>
            <a:r>
              <a:rPr lang="en-US" dirty="0"/>
              <a:t>API </a:t>
            </a:r>
            <a:r>
              <a:rPr lang="uk-UA" dirty="0"/>
              <a:t>події відправленого сервером міститься в інтерфейсі </a:t>
            </a:r>
            <a:r>
              <a:rPr lang="en-US" dirty="0" err="1">
                <a:solidFill>
                  <a:srgbClr val="0070C0"/>
                </a:solidFill>
              </a:rPr>
              <a:t>EventSource</a:t>
            </a:r>
            <a:r>
              <a:rPr lang="en-US" dirty="0"/>
              <a:t>; </a:t>
            </a:r>
            <a:r>
              <a:rPr lang="uk-UA" dirty="0"/>
              <a:t>Для відкриття з'єднання з сервером, щоб почати отримувати події від нього, потрібно </a:t>
            </a:r>
            <a:r>
              <a:rPr lang="uk-UA" dirty="0" err="1"/>
              <a:t>створіти</a:t>
            </a:r>
            <a:r>
              <a:rPr lang="uk-UA" dirty="0"/>
              <a:t> новий об'єкт </a:t>
            </a:r>
            <a:r>
              <a:rPr lang="en-US" dirty="0" err="1">
                <a:solidFill>
                  <a:srgbClr val="0070C0"/>
                </a:solidFill>
              </a:rPr>
              <a:t>EventSource</a:t>
            </a:r>
            <a:r>
              <a:rPr lang="en-US" dirty="0"/>
              <a:t>, </a:t>
            </a:r>
            <a:r>
              <a:rPr lang="uk-UA" dirty="0"/>
              <a:t>вказавши </a:t>
            </a:r>
            <a:r>
              <a:rPr lang="en-US" dirty="0"/>
              <a:t>URI </a:t>
            </a:r>
            <a:r>
              <a:rPr lang="uk-UA" dirty="0" err="1"/>
              <a:t>скрипта</a:t>
            </a:r>
            <a:r>
              <a:rPr lang="uk-UA" dirty="0"/>
              <a:t>, який генерує події.</a:t>
            </a:r>
          </a:p>
        </p:txBody>
      </p:sp>
    </p:spTree>
    <p:extLst>
      <p:ext uri="{BB962C8B-B14F-4D97-AF65-F5344CB8AC3E}">
        <p14:creationId xmlns:p14="http://schemas.microsoft.com/office/powerpoint/2010/main" val="1218079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WebSockets</a:t>
            </a:r>
            <a:br>
              <a:rPr lang="en-US" dirty="0">
                <a:solidFill>
                  <a:srgbClr val="0070C0"/>
                </a:solidFill>
              </a:rPr>
            </a:br>
            <a:br>
              <a:rPr lang="en-US" dirty="0"/>
            </a:b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72" y="1428750"/>
            <a:ext cx="5480027" cy="4937334"/>
          </a:xfrm>
        </p:spPr>
      </p:pic>
    </p:spTree>
    <p:extLst>
      <p:ext uri="{BB962C8B-B14F-4D97-AF65-F5344CB8AC3E}">
        <p14:creationId xmlns:p14="http://schemas.microsoft.com/office/powerpoint/2010/main" val="2277908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WebSockets</a:t>
            </a:r>
            <a:br>
              <a:rPr lang="en-US" dirty="0">
                <a:solidFill>
                  <a:srgbClr val="0070C0"/>
                </a:solidFill>
              </a:rPr>
            </a:br>
            <a:br>
              <a:rPr lang="en-US" dirty="0"/>
            </a:b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uk-UA" b="1" dirty="0"/>
              <a:t>Веб-</a:t>
            </a:r>
            <a:r>
              <a:rPr lang="uk-UA" b="1" dirty="0" err="1"/>
              <a:t>сокети</a:t>
            </a:r>
            <a:r>
              <a:rPr lang="uk-UA" dirty="0"/>
              <a:t> - технологія, яка дозволяє відкрити інтерактивну сесію загальнодоступних користувачів і серверів. З'єднуючись через веб-</a:t>
            </a:r>
            <a:r>
              <a:rPr lang="uk-UA" dirty="0" err="1"/>
              <a:t>сокети</a:t>
            </a:r>
            <a:r>
              <a:rPr lang="uk-UA" dirty="0"/>
              <a:t>, веб-додатки можуть здійснювати взаємодію в реальному часі, замість того, щоб робити запит до клієнта про зміни.</a:t>
            </a:r>
          </a:p>
        </p:txBody>
      </p:sp>
    </p:spTree>
    <p:extLst>
      <p:ext uri="{BB962C8B-B14F-4D97-AF65-F5344CB8AC3E}">
        <p14:creationId xmlns:p14="http://schemas.microsoft.com/office/powerpoint/2010/main" val="690767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Long Polling</a:t>
            </a:r>
            <a:br>
              <a:rPr lang="en-US" dirty="0">
                <a:solidFill>
                  <a:srgbClr val="0070C0"/>
                </a:solidFill>
              </a:rPr>
            </a:br>
            <a:br>
              <a:rPr lang="en-US" dirty="0"/>
            </a:br>
            <a:endParaRPr lang="uk-UA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749578"/>
            <a:ext cx="6741761" cy="4117822"/>
          </a:xfrm>
        </p:spPr>
      </p:pic>
    </p:spTree>
    <p:extLst>
      <p:ext uri="{BB962C8B-B14F-4D97-AF65-F5344CB8AC3E}">
        <p14:creationId xmlns:p14="http://schemas.microsoft.com/office/powerpoint/2010/main" val="1639572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CORS (Cross-Origin-Resource-Sharing)</a:t>
            </a:r>
            <a:br>
              <a:rPr lang="en-US" dirty="0">
                <a:solidFill>
                  <a:srgbClr val="0070C0"/>
                </a:solidFill>
              </a:rPr>
            </a:br>
            <a:br>
              <a:rPr lang="en-US" dirty="0"/>
            </a:b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332" y="1968500"/>
            <a:ext cx="8241336" cy="3543300"/>
          </a:xfrm>
        </p:spPr>
      </p:pic>
    </p:spTree>
    <p:extLst>
      <p:ext uri="{BB962C8B-B14F-4D97-AF65-F5344CB8AC3E}">
        <p14:creationId xmlns:p14="http://schemas.microsoft.com/office/powerpoint/2010/main" val="914643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Promise</a:t>
            </a:r>
            <a:endParaRPr lang="uk-UA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Promise</a:t>
            </a:r>
            <a:r>
              <a:rPr lang="en-US" dirty="0"/>
              <a:t> </a:t>
            </a:r>
            <a:r>
              <a:rPr lang="uk-UA" dirty="0"/>
              <a:t>використовують для асинхронних операції та обчислень. Повертає значення яке може бути доступним після певного проміжку часу.</a:t>
            </a:r>
          </a:p>
          <a:p>
            <a:r>
              <a:rPr lang="ru-RU" dirty="0"/>
              <a:t>Конструктор</a:t>
            </a:r>
          </a:p>
          <a:p>
            <a:pPr lvl="1"/>
            <a:r>
              <a:rPr lang="en-US" i="0" dirty="0">
                <a:solidFill>
                  <a:srgbClr val="0070C0"/>
                </a:solidFill>
              </a:rPr>
              <a:t>new Promise(executor);</a:t>
            </a:r>
          </a:p>
          <a:p>
            <a:pPr lvl="1"/>
            <a:r>
              <a:rPr lang="en-US" i="0" dirty="0">
                <a:solidFill>
                  <a:srgbClr val="0070C0"/>
                </a:solidFill>
              </a:rPr>
              <a:t>executor: function (resolve, reject) { some code here }</a:t>
            </a:r>
          </a:p>
          <a:p>
            <a:r>
              <a:rPr lang="en-US" dirty="0">
                <a:solidFill>
                  <a:srgbClr val="0070C0"/>
                </a:solidFill>
              </a:rPr>
              <a:t>resolve</a:t>
            </a:r>
            <a:r>
              <a:rPr lang="en-US" dirty="0"/>
              <a:t> –</a:t>
            </a:r>
            <a:r>
              <a:rPr lang="uk-UA" dirty="0"/>
              <a:t> вдале завершення</a:t>
            </a:r>
          </a:p>
          <a:p>
            <a:r>
              <a:rPr lang="en-US" dirty="0">
                <a:solidFill>
                  <a:srgbClr val="0070C0"/>
                </a:solidFill>
              </a:rPr>
              <a:t>reject</a:t>
            </a:r>
            <a:r>
              <a:rPr lang="en-US" dirty="0"/>
              <a:t> </a:t>
            </a:r>
            <a:r>
              <a:rPr lang="uk-UA" dirty="0"/>
              <a:t>- невдача під час виконання </a:t>
            </a:r>
          </a:p>
        </p:txBody>
      </p:sp>
    </p:spTree>
    <p:extLst>
      <p:ext uri="{BB962C8B-B14F-4D97-AF65-F5344CB8AC3E}">
        <p14:creationId xmlns:p14="http://schemas.microsoft.com/office/powerpoint/2010/main" val="508728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Promise</a:t>
            </a:r>
            <a:r>
              <a:rPr lang="uk-UA" dirty="0"/>
              <a:t> - стани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038600"/>
          </a:xfrm>
        </p:spPr>
        <p:txBody>
          <a:bodyPr/>
          <a:lstStyle/>
          <a:p>
            <a:r>
              <a:rPr lang="en-US" sz="2800" b="1" dirty="0"/>
              <a:t>pending</a:t>
            </a:r>
            <a:r>
              <a:rPr lang="en-US" sz="2800" dirty="0"/>
              <a:t> – </a:t>
            </a:r>
            <a:r>
              <a:rPr lang="uk-UA" sz="2800" dirty="0"/>
              <a:t>в очікуванні (або виконується)</a:t>
            </a:r>
          </a:p>
          <a:p>
            <a:r>
              <a:rPr lang="en-US" sz="2800" b="1" dirty="0"/>
              <a:t>fulfilled</a:t>
            </a:r>
            <a:r>
              <a:rPr lang="en-US" sz="2800" dirty="0"/>
              <a:t> – </a:t>
            </a:r>
            <a:r>
              <a:rPr lang="uk-UA" sz="2800" dirty="0"/>
              <a:t>операцію завершено вдало</a:t>
            </a:r>
          </a:p>
          <a:p>
            <a:r>
              <a:rPr lang="en-US" sz="2800" b="1" dirty="0"/>
              <a:t>rejected</a:t>
            </a:r>
            <a:r>
              <a:rPr lang="en-US" sz="2800" dirty="0"/>
              <a:t> – </a:t>
            </a:r>
            <a:r>
              <a:rPr lang="uk-UA" sz="2800" dirty="0"/>
              <a:t>операцію завершено із помилкою</a:t>
            </a:r>
          </a:p>
          <a:p>
            <a:pPr marL="0" indent="0">
              <a:buNone/>
            </a:pPr>
            <a:r>
              <a:rPr lang="en-US" sz="2800" dirty="0"/>
              <a:t>--------------------------------------------------------------------</a:t>
            </a:r>
            <a:endParaRPr lang="uk-UA" sz="2800" dirty="0"/>
          </a:p>
          <a:p>
            <a:r>
              <a:rPr lang="uk-UA" sz="2800" dirty="0"/>
              <a:t>Додаткова термінологія</a:t>
            </a:r>
          </a:p>
          <a:p>
            <a:r>
              <a:rPr lang="en-US" sz="2800" dirty="0"/>
              <a:t>settled – </a:t>
            </a:r>
            <a:r>
              <a:rPr lang="en-US" sz="2800" b="1" dirty="0"/>
              <a:t>fulfilled | rejected</a:t>
            </a:r>
          </a:p>
          <a:p>
            <a:r>
              <a:rPr lang="en-US" sz="2800" dirty="0"/>
              <a:t>resolved – settled | locked</a:t>
            </a:r>
            <a:endParaRPr lang="uk-UA" sz="2800" dirty="0"/>
          </a:p>
          <a:p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3783325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Promise</a:t>
            </a:r>
            <a:r>
              <a:rPr lang="uk-UA" dirty="0"/>
              <a:t> – діаграма життєвого циклу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525302"/>
            <a:ext cx="9601200" cy="3559995"/>
          </a:xfrm>
        </p:spPr>
      </p:pic>
    </p:spTree>
    <p:extLst>
      <p:ext uri="{BB962C8B-B14F-4D97-AF65-F5344CB8AC3E}">
        <p14:creationId xmlns:p14="http://schemas.microsoft.com/office/powerpoint/2010/main" val="436302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Promise</a:t>
            </a:r>
            <a:endParaRPr lang="uk-UA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Promise</a:t>
            </a:r>
            <a:r>
              <a:rPr lang="en-US" dirty="0"/>
              <a:t> </a:t>
            </a:r>
            <a:r>
              <a:rPr lang="uk-UA" dirty="0"/>
              <a:t>використовують для асинхронних операції та обчислень. Повертає значення яке може бути доступним після певного проміжку часу.</a:t>
            </a:r>
          </a:p>
          <a:p>
            <a:r>
              <a:rPr lang="ru-RU" dirty="0"/>
              <a:t>Конструктор</a:t>
            </a:r>
          </a:p>
          <a:p>
            <a:pPr lvl="1"/>
            <a:r>
              <a:rPr lang="en-US" i="0" dirty="0">
                <a:solidFill>
                  <a:srgbClr val="0070C0"/>
                </a:solidFill>
              </a:rPr>
              <a:t>new Promise(executor);</a:t>
            </a:r>
          </a:p>
          <a:p>
            <a:pPr lvl="1"/>
            <a:r>
              <a:rPr lang="en-US" i="0" dirty="0">
                <a:solidFill>
                  <a:srgbClr val="0070C0"/>
                </a:solidFill>
              </a:rPr>
              <a:t>executor: function (resolve, reject) { some code here }</a:t>
            </a:r>
          </a:p>
          <a:p>
            <a:r>
              <a:rPr lang="en-US" dirty="0">
                <a:solidFill>
                  <a:srgbClr val="0070C0"/>
                </a:solidFill>
              </a:rPr>
              <a:t>resolve</a:t>
            </a:r>
            <a:r>
              <a:rPr lang="en-US" dirty="0"/>
              <a:t> –</a:t>
            </a:r>
            <a:r>
              <a:rPr lang="uk-UA" dirty="0"/>
              <a:t> вдале завершення</a:t>
            </a:r>
          </a:p>
          <a:p>
            <a:r>
              <a:rPr lang="en-US" dirty="0">
                <a:solidFill>
                  <a:srgbClr val="0070C0"/>
                </a:solidFill>
              </a:rPr>
              <a:t>reject</a:t>
            </a:r>
            <a:r>
              <a:rPr lang="en-US" dirty="0"/>
              <a:t> </a:t>
            </a:r>
            <a:r>
              <a:rPr lang="uk-UA" dirty="0"/>
              <a:t>- невдача під час виконання </a:t>
            </a:r>
          </a:p>
        </p:txBody>
      </p:sp>
    </p:spTree>
    <p:extLst>
      <p:ext uri="{BB962C8B-B14F-4D97-AF65-F5344CB8AC3E}">
        <p14:creationId xmlns:p14="http://schemas.microsoft.com/office/powerpoint/2010/main" val="1929740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Promise </a:t>
            </a:r>
            <a:r>
              <a:rPr lang="en-US" dirty="0"/>
              <a:t>- </a:t>
            </a:r>
            <a:r>
              <a:rPr lang="uk-UA" dirty="0"/>
              <a:t>методи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Promise.all</a:t>
            </a:r>
            <a:r>
              <a:rPr lang="en-US" dirty="0">
                <a:solidFill>
                  <a:srgbClr val="0070C0"/>
                </a:solidFill>
              </a:rPr>
              <a:t>(promises): Promise</a:t>
            </a:r>
            <a:r>
              <a:rPr lang="en-US" dirty="0"/>
              <a:t> – </a:t>
            </a:r>
            <a:r>
              <a:rPr lang="uk-UA" dirty="0"/>
              <a:t>повертає </a:t>
            </a:r>
            <a:r>
              <a:rPr lang="en-US" b="1" dirty="0"/>
              <a:t>promise</a:t>
            </a:r>
            <a:r>
              <a:rPr lang="uk-UA" dirty="0"/>
              <a:t>, який вважається виконаним, якщо успішно (</a:t>
            </a:r>
            <a:r>
              <a:rPr lang="en-US" b="1" dirty="0"/>
              <a:t>fulfilled</a:t>
            </a:r>
            <a:r>
              <a:rPr lang="uk-UA" dirty="0"/>
              <a:t>) виконані усі </a:t>
            </a:r>
            <a:r>
              <a:rPr lang="en-US" b="1" dirty="0"/>
              <a:t>promise</a:t>
            </a:r>
            <a:r>
              <a:rPr lang="uk-UA" dirty="0"/>
              <a:t> із </a:t>
            </a:r>
            <a:r>
              <a:rPr lang="en-US" b="1" dirty="0"/>
              <a:t>promises</a:t>
            </a:r>
            <a:r>
              <a:rPr lang="en-US" dirty="0"/>
              <a:t> </a:t>
            </a:r>
            <a:r>
              <a:rPr lang="uk-UA" dirty="0"/>
              <a:t>та відхиленим (</a:t>
            </a:r>
            <a:r>
              <a:rPr lang="en-US" b="1" dirty="0"/>
              <a:t>rejected</a:t>
            </a:r>
            <a:r>
              <a:rPr lang="uk-UA" dirty="0"/>
              <a:t>)</a:t>
            </a:r>
            <a:r>
              <a:rPr lang="en-US" dirty="0"/>
              <a:t> </a:t>
            </a:r>
            <a:r>
              <a:rPr lang="uk-UA" dirty="0"/>
              <a:t>якщо хоча б один із </a:t>
            </a:r>
            <a:r>
              <a:rPr lang="en-US" b="1" dirty="0"/>
              <a:t>promises</a:t>
            </a:r>
            <a:r>
              <a:rPr lang="uk-UA" b="1" dirty="0"/>
              <a:t> </a:t>
            </a:r>
            <a:r>
              <a:rPr lang="uk-UA" dirty="0"/>
              <a:t>був відхилений.</a:t>
            </a:r>
          </a:p>
          <a:p>
            <a:r>
              <a:rPr lang="en-US" dirty="0" err="1">
                <a:solidFill>
                  <a:srgbClr val="0070C0"/>
                </a:solidFill>
              </a:rPr>
              <a:t>Promise.race</a:t>
            </a:r>
            <a:r>
              <a:rPr lang="en-US" dirty="0">
                <a:solidFill>
                  <a:srgbClr val="0070C0"/>
                </a:solidFill>
              </a:rPr>
              <a:t>(promises): Promise</a:t>
            </a:r>
            <a:r>
              <a:rPr lang="en-US" dirty="0"/>
              <a:t> – </a:t>
            </a:r>
            <a:r>
              <a:rPr lang="uk-UA" dirty="0"/>
              <a:t>виконується як тільки один </a:t>
            </a:r>
            <a:r>
              <a:rPr lang="en-US" b="1" dirty="0"/>
              <a:t>promise</a:t>
            </a:r>
            <a:r>
              <a:rPr lang="uk-UA" dirty="0"/>
              <a:t> із </a:t>
            </a:r>
            <a:r>
              <a:rPr lang="en-US" b="1" dirty="0"/>
              <a:t>promises</a:t>
            </a:r>
            <a:r>
              <a:rPr lang="uk-UA" dirty="0"/>
              <a:t> був виконаний (</a:t>
            </a:r>
            <a:r>
              <a:rPr lang="en-US" b="1" dirty="0"/>
              <a:t>fulfilled</a:t>
            </a:r>
            <a:r>
              <a:rPr lang="uk-UA" dirty="0"/>
              <a:t>) </a:t>
            </a:r>
            <a:r>
              <a:rPr lang="en-US" dirty="0"/>
              <a:t>/ </a:t>
            </a:r>
            <a:r>
              <a:rPr lang="uk-UA" dirty="0"/>
              <a:t>відхилений (</a:t>
            </a:r>
            <a:r>
              <a:rPr lang="en-US" b="1" dirty="0"/>
              <a:t>rejected</a:t>
            </a:r>
            <a:r>
              <a:rPr lang="uk-UA" dirty="0"/>
              <a:t>).</a:t>
            </a:r>
            <a:r>
              <a:rPr lang="en-US" dirty="0"/>
              <a:t> </a:t>
            </a:r>
            <a:endParaRPr lang="uk-UA" dirty="0"/>
          </a:p>
          <a:p>
            <a:r>
              <a:rPr lang="en-US" dirty="0" err="1">
                <a:solidFill>
                  <a:srgbClr val="0070C0"/>
                </a:solidFill>
              </a:rPr>
              <a:t>Promise.reject</a:t>
            </a:r>
            <a:r>
              <a:rPr lang="en-US" dirty="0">
                <a:solidFill>
                  <a:srgbClr val="0070C0"/>
                </a:solidFill>
              </a:rPr>
              <a:t>(reason): Promise</a:t>
            </a:r>
            <a:r>
              <a:rPr lang="en-US" dirty="0"/>
              <a:t> – </a:t>
            </a:r>
            <a:r>
              <a:rPr lang="uk-UA" dirty="0"/>
              <a:t>повертає</a:t>
            </a:r>
            <a:r>
              <a:rPr lang="en-US" dirty="0"/>
              <a:t> </a:t>
            </a:r>
            <a:r>
              <a:rPr lang="uk-UA" dirty="0"/>
              <a:t>відхилений (</a:t>
            </a:r>
            <a:r>
              <a:rPr lang="en-US" b="1" dirty="0"/>
              <a:t>rejected</a:t>
            </a:r>
            <a:r>
              <a:rPr lang="uk-UA" dirty="0"/>
              <a:t>) </a:t>
            </a:r>
            <a:r>
              <a:rPr lang="en-US" b="1" dirty="0"/>
              <a:t>promise</a:t>
            </a:r>
            <a:r>
              <a:rPr lang="uk-UA" dirty="0"/>
              <a:t> із заданою причиною</a:t>
            </a:r>
          </a:p>
          <a:p>
            <a:r>
              <a:rPr lang="en-US" dirty="0" err="1">
                <a:solidFill>
                  <a:srgbClr val="0070C0"/>
                </a:solidFill>
              </a:rPr>
              <a:t>Promise.resolve</a:t>
            </a:r>
            <a:r>
              <a:rPr lang="en-US" dirty="0">
                <a:solidFill>
                  <a:srgbClr val="0070C0"/>
                </a:solidFill>
              </a:rPr>
              <a:t>(value): Promise</a:t>
            </a:r>
            <a:r>
              <a:rPr lang="en-US" dirty="0"/>
              <a:t> – </a:t>
            </a:r>
            <a:r>
              <a:rPr lang="uk-UA" dirty="0"/>
              <a:t>повертає виконаний (</a:t>
            </a:r>
            <a:r>
              <a:rPr lang="en-US" b="1" dirty="0"/>
              <a:t>fulfilled</a:t>
            </a:r>
            <a:r>
              <a:rPr lang="uk-UA" dirty="0"/>
              <a:t>) </a:t>
            </a:r>
            <a:r>
              <a:rPr lang="en-US" b="1" dirty="0"/>
              <a:t>promise</a:t>
            </a:r>
            <a:r>
              <a:rPr lang="uk-UA" dirty="0"/>
              <a:t> із заданою причиною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00614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Promise.prototype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Promise.prototype.catch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onError</a:t>
            </a:r>
            <a:r>
              <a:rPr lang="en-US" dirty="0">
                <a:solidFill>
                  <a:srgbClr val="0070C0"/>
                </a:solidFill>
              </a:rPr>
              <a:t>): Promise</a:t>
            </a:r>
            <a:r>
              <a:rPr lang="en-US" dirty="0"/>
              <a:t> </a:t>
            </a:r>
          </a:p>
          <a:p>
            <a:r>
              <a:rPr lang="en-US" dirty="0" err="1">
                <a:solidFill>
                  <a:srgbClr val="0070C0"/>
                </a:solidFill>
              </a:rPr>
              <a:t>Promise.prototype.then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onSuccess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onError</a:t>
            </a:r>
            <a:r>
              <a:rPr lang="en-US" dirty="0">
                <a:solidFill>
                  <a:srgbClr val="0070C0"/>
                </a:solidFill>
              </a:rPr>
              <a:t>): Promise</a:t>
            </a:r>
            <a:endParaRPr lang="uk-UA" dirty="0">
              <a:solidFill>
                <a:srgbClr val="0070C0"/>
              </a:solidFill>
            </a:endParaRPr>
          </a:p>
          <a:p>
            <a:r>
              <a:rPr lang="en-US" dirty="0" err="1">
                <a:solidFill>
                  <a:srgbClr val="0070C0"/>
                </a:solidFill>
              </a:rPr>
              <a:t>Promise.prototype.finally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onFinally</a:t>
            </a:r>
            <a:r>
              <a:rPr lang="en-US" dirty="0">
                <a:solidFill>
                  <a:srgbClr val="0070C0"/>
                </a:solidFill>
              </a:rPr>
              <a:t>): Promise</a:t>
            </a:r>
            <a:r>
              <a:rPr lang="en-US" dirty="0"/>
              <a:t> – </a:t>
            </a:r>
            <a:r>
              <a:rPr lang="uk-UA" dirty="0"/>
              <a:t>викликається коли </a:t>
            </a:r>
            <a:r>
              <a:rPr lang="en-US" b="1" dirty="0"/>
              <a:t>promise </a:t>
            </a:r>
            <a:r>
              <a:rPr lang="en-US" dirty="0"/>
              <a:t>settled</a:t>
            </a:r>
            <a:r>
              <a:rPr lang="uk-UA" dirty="0"/>
              <a:t>, тобто, коли </a:t>
            </a:r>
            <a:r>
              <a:rPr lang="en-US" b="1" dirty="0"/>
              <a:t>promise</a:t>
            </a:r>
            <a:r>
              <a:rPr lang="ru-RU" b="1" dirty="0"/>
              <a:t> </a:t>
            </a:r>
            <a:r>
              <a:rPr lang="uk-UA" dirty="0"/>
              <a:t>був виконаний або відхилений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2636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Promise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ru-RU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endParaRPr lang="ru-RU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uk-UA" sz="5400" dirty="0">
                <a:solidFill>
                  <a:srgbClr val="0070C0"/>
                </a:solidFill>
              </a:rPr>
              <a:t>Приклади</a:t>
            </a:r>
            <a:endParaRPr lang="uk-UA" sz="5400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72145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async</a:t>
            </a:r>
            <a:r>
              <a:rPr lang="en-US" dirty="0">
                <a:solidFill>
                  <a:srgbClr val="0070C0"/>
                </a:solidFill>
              </a:rPr>
              <a:t> / await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async</a:t>
            </a:r>
            <a:r>
              <a:rPr lang="en-US" dirty="0">
                <a:solidFill>
                  <a:srgbClr val="0070C0"/>
                </a:solidFill>
              </a:rPr>
              <a:t> function </a:t>
            </a:r>
            <a:r>
              <a:rPr lang="en-US" dirty="0" err="1">
                <a:solidFill>
                  <a:srgbClr val="0070C0"/>
                </a:solidFill>
              </a:rPr>
              <a:t>funcName</a:t>
            </a:r>
            <a:r>
              <a:rPr lang="en-US" dirty="0">
                <a:solidFill>
                  <a:srgbClr val="0070C0"/>
                </a:solidFill>
              </a:rPr>
              <a:t>(arg1, …) { /* </a:t>
            </a:r>
            <a:r>
              <a:rPr lang="en-US" dirty="0" err="1">
                <a:solidFill>
                  <a:srgbClr val="0070C0"/>
                </a:solidFill>
              </a:rPr>
              <a:t>func</a:t>
            </a:r>
            <a:r>
              <a:rPr lang="en-US" dirty="0">
                <a:solidFill>
                  <a:srgbClr val="0070C0"/>
                </a:solidFill>
              </a:rPr>
              <a:t> body */ } : </a:t>
            </a:r>
            <a:r>
              <a:rPr lang="en-US" dirty="0" err="1">
                <a:solidFill>
                  <a:srgbClr val="0070C0"/>
                </a:solidFill>
              </a:rPr>
              <a:t>AsyncFunciton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uk-UA" dirty="0"/>
              <a:t>Визначає асинхронну функцію, яка повертає </a:t>
            </a:r>
            <a:r>
              <a:rPr lang="en-US" dirty="0" err="1">
                <a:solidFill>
                  <a:srgbClr val="0070C0"/>
                </a:solidFill>
              </a:rPr>
              <a:t>AsyncFunciton</a:t>
            </a:r>
            <a:r>
              <a:rPr lang="uk-UA" dirty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await expression</a:t>
            </a:r>
          </a:p>
          <a:p>
            <a:pPr marL="0" indent="0">
              <a:buNone/>
            </a:pPr>
            <a:r>
              <a:rPr lang="uk-UA" dirty="0"/>
              <a:t>Оператор</a:t>
            </a:r>
            <a:r>
              <a:rPr lang="ru-RU" dirty="0"/>
              <a:t> </a:t>
            </a:r>
            <a:r>
              <a:rPr lang="ru-RU" dirty="0" err="1">
                <a:solidFill>
                  <a:srgbClr val="0070C0"/>
                </a:solidFill>
              </a:rPr>
              <a:t>await</a:t>
            </a:r>
            <a:r>
              <a:rPr lang="ru-RU" dirty="0"/>
              <a:t> </a:t>
            </a:r>
            <a:r>
              <a:rPr lang="uk-UA" dirty="0"/>
              <a:t>використовується для очікування </a:t>
            </a:r>
            <a:r>
              <a:rPr lang="ru-RU" dirty="0" err="1">
                <a:solidFill>
                  <a:srgbClr val="0070C0"/>
                </a:solidFill>
              </a:rPr>
              <a:t>Promise</a:t>
            </a:r>
            <a:r>
              <a:rPr lang="ru-RU" dirty="0"/>
              <a:t>. </a:t>
            </a:r>
            <a:r>
              <a:rPr lang="uk-UA" dirty="0"/>
              <a:t>Він може</a:t>
            </a:r>
            <a:r>
              <a:rPr lang="ru-RU" dirty="0"/>
              <a:t> бути </a:t>
            </a:r>
            <a:r>
              <a:rPr lang="uk-UA" dirty="0"/>
              <a:t>використаний лише в середині </a:t>
            </a:r>
            <a:r>
              <a:rPr lang="ru-RU" dirty="0" err="1">
                <a:solidFill>
                  <a:srgbClr val="0070C0"/>
                </a:solidFill>
              </a:rPr>
              <a:t>async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ru-RU" dirty="0" err="1">
                <a:solidFill>
                  <a:srgbClr val="0070C0"/>
                </a:solidFill>
              </a:rPr>
              <a:t>function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[MDN]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5313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TM10001105[[fn=Урожай]]</Template>
  <TotalTime>7464</TotalTime>
  <Words>618</Words>
  <Application>Microsoft Office PowerPoint</Application>
  <PresentationFormat>Широкий екран</PresentationFormat>
  <Paragraphs>81</Paragraphs>
  <Slides>19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19</vt:i4>
      </vt:variant>
    </vt:vector>
  </HeadingPairs>
  <TitlesOfParts>
    <vt:vector size="22" baseType="lpstr">
      <vt:lpstr>Consolas</vt:lpstr>
      <vt:lpstr>Franklin Gothic Book</vt:lpstr>
      <vt:lpstr>Crop</vt:lpstr>
      <vt:lpstr>JavaScript</vt:lpstr>
      <vt:lpstr>Promise</vt:lpstr>
      <vt:lpstr>Promise - стани</vt:lpstr>
      <vt:lpstr>Promise – діаграма життєвого циклу</vt:lpstr>
      <vt:lpstr>Promise</vt:lpstr>
      <vt:lpstr>Promise - методи</vt:lpstr>
      <vt:lpstr>Promise.prototype</vt:lpstr>
      <vt:lpstr>Promise</vt:lpstr>
      <vt:lpstr>async / await</vt:lpstr>
      <vt:lpstr>async / await</vt:lpstr>
      <vt:lpstr>Fetch API Надає інтерфейс для отримання ресурсів як і мережевих так і локальних </vt:lpstr>
      <vt:lpstr>Fetch API Надає інтерфейс для отримання ресурсів як і мережевих так і локальних </vt:lpstr>
      <vt:lpstr>Fetch API  </vt:lpstr>
      <vt:lpstr>Server-sent events  </vt:lpstr>
      <vt:lpstr>Server-sent events  </vt:lpstr>
      <vt:lpstr>WebSockets  </vt:lpstr>
      <vt:lpstr>WebSockets  </vt:lpstr>
      <vt:lpstr>Long Polling  </vt:lpstr>
      <vt:lpstr>CORS (Cross-Origin-Resource-Sharing)  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Користувач</dc:creator>
  <cp:lastModifiedBy>Vitalii</cp:lastModifiedBy>
  <cp:revision>256</cp:revision>
  <dcterms:created xsi:type="dcterms:W3CDTF">2019-02-25T02:19:32Z</dcterms:created>
  <dcterms:modified xsi:type="dcterms:W3CDTF">2024-02-27T07:09:21Z</dcterms:modified>
</cp:coreProperties>
</file>