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75" r:id="rId13"/>
    <p:sldId id="276" r:id="rId14"/>
    <p:sldId id="277" r:id="rId15"/>
    <p:sldId id="273" r:id="rId16"/>
    <p:sldId id="272" r:id="rId17"/>
    <p:sldId id="274" r:id="rId18"/>
    <p:sldId id="278" r:id="rId19"/>
    <p:sldId id="279" r:id="rId20"/>
    <p:sldId id="282" r:id="rId21"/>
    <p:sldId id="280" r:id="rId22"/>
    <p:sldId id="281" r:id="rId23"/>
    <p:sldId id="285" r:id="rId24"/>
    <p:sldId id="286" r:id="rId25"/>
    <p:sldId id="289" r:id="rId26"/>
    <p:sldId id="294" r:id="rId27"/>
    <p:sldId id="290" r:id="rId28"/>
    <p:sldId id="287" r:id="rId29"/>
    <p:sldId id="291" r:id="rId30"/>
    <p:sldId id="292" r:id="rId31"/>
    <p:sldId id="293" r:id="rId32"/>
    <p:sldId id="297" r:id="rId33"/>
    <p:sldId id="295" r:id="rId34"/>
    <p:sldId id="29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E46B4CB-223D-4226-A080-DDEC28B56AA5}">
          <p14:sldIdLst>
            <p14:sldId id="256"/>
          </p14:sldIdLst>
        </p14:section>
        <p14:section name="DOM" id="{F3280634-84B4-4020-AEB9-FFBBD08BEA1C}">
          <p14:sldIdLst>
            <p14:sldId id="258"/>
            <p14:sldId id="259"/>
            <p14:sldId id="260"/>
            <p14:sldId id="261"/>
            <p14:sldId id="262"/>
            <p14:sldId id="264"/>
            <p14:sldId id="263"/>
            <p14:sldId id="266"/>
            <p14:sldId id="267"/>
            <p14:sldId id="268"/>
            <p14:sldId id="275"/>
            <p14:sldId id="276"/>
            <p14:sldId id="277"/>
            <p14:sldId id="273"/>
            <p14:sldId id="272"/>
            <p14:sldId id="274"/>
            <p14:sldId id="278"/>
            <p14:sldId id="279"/>
            <p14:sldId id="282"/>
            <p14:sldId id="280"/>
            <p14:sldId id="281"/>
            <p14:sldId id="285"/>
            <p14:sldId id="286"/>
            <p14:sldId id="289"/>
            <p14:sldId id="294"/>
            <p14:sldId id="290"/>
            <p14:sldId id="287"/>
            <p14:sldId id="291"/>
            <p14:sldId id="292"/>
            <p14:sldId id="293"/>
            <p14:sldId id="297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D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/>
              <a:t>Частина 4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4790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en-US" dirty="0" err="1"/>
              <a:t>NodeList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i="0" dirty="0"/>
          </a:p>
          <a:p>
            <a:pPr lvl="2"/>
            <a:endParaRPr lang="en-US" dirty="0"/>
          </a:p>
          <a:p>
            <a:pPr lvl="2"/>
            <a:endParaRPr lang="uk-UA" i="0" dirty="0"/>
          </a:p>
          <a:p>
            <a:pPr lvl="2"/>
            <a:endParaRPr lang="uk-UA" i="0" dirty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047875"/>
            <a:ext cx="8528050" cy="440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8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en-US" dirty="0" err="1"/>
              <a:t>HTMLCollection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959100"/>
            <a:ext cx="9601200" cy="35814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i="0" dirty="0"/>
          </a:p>
          <a:p>
            <a:pPr lvl="2"/>
            <a:endParaRPr lang="en-US" dirty="0"/>
          </a:p>
          <a:p>
            <a:pPr lvl="2"/>
            <a:endParaRPr lang="uk-UA" i="0" dirty="0"/>
          </a:p>
          <a:p>
            <a:pPr lvl="2"/>
            <a:endParaRPr lang="uk-UA" i="0" dirty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12924"/>
            <a:ext cx="8503611" cy="3152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6483" y="5063172"/>
            <a:ext cx="20938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document.forms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document.anchors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document.links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document.images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document.scripts</a:t>
            </a:r>
            <a:endParaRPr lang="uk-U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063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uk-UA" dirty="0"/>
              <a:t>атрибути </a:t>
            </a:r>
            <a:r>
              <a:rPr lang="en-US" dirty="0"/>
              <a:t>HTML </a:t>
            </a:r>
            <a:r>
              <a:rPr lang="uk-UA" dirty="0"/>
              <a:t>елементів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Читання атрибутів</a:t>
            </a:r>
          </a:p>
          <a:p>
            <a:pPr lvl="2"/>
            <a:endParaRPr lang="uk-UA" i="0" dirty="0"/>
          </a:p>
          <a:p>
            <a:pPr lvl="2"/>
            <a:endParaRPr lang="uk-UA" i="0" dirty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71599" y="2286000"/>
            <a:ext cx="9157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"avatar-333.png"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user_avatar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"80"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"80"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56507" y="3615034"/>
            <a:ext cx="7495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user_avatar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getAttribute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993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uk-UA" dirty="0"/>
              <a:t>атрибути </a:t>
            </a:r>
            <a:r>
              <a:rPr lang="en-US" dirty="0"/>
              <a:t>HTML </a:t>
            </a:r>
            <a:r>
              <a:rPr lang="uk-UA" dirty="0"/>
              <a:t>елементів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Запис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uk-UA" dirty="0">
                <a:solidFill>
                  <a:schemeClr val="tx1"/>
                </a:solidFill>
              </a:rPr>
              <a:t>зміна атрибутів</a:t>
            </a:r>
          </a:p>
          <a:p>
            <a:pPr lvl="2"/>
            <a:endParaRPr lang="uk-UA" i="0" dirty="0"/>
          </a:p>
          <a:p>
            <a:pPr lvl="2"/>
            <a:endParaRPr lang="uk-UA" i="0" dirty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71599" y="2286000"/>
            <a:ext cx="9157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"avatar-333.png"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user_avatar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"80"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"80"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56509" y="3615035"/>
            <a:ext cx="8783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user_avatar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setAttribute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'avatar-999.png'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96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uk-UA" dirty="0"/>
              <a:t>атрибути </a:t>
            </a:r>
            <a:r>
              <a:rPr lang="en-US" dirty="0"/>
              <a:t>HTML </a:t>
            </a:r>
            <a:r>
              <a:rPr lang="uk-UA" dirty="0"/>
              <a:t>елементів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Видалення атрибутів</a:t>
            </a:r>
          </a:p>
          <a:p>
            <a:pPr lvl="2"/>
            <a:endParaRPr lang="uk-UA" i="0" dirty="0"/>
          </a:p>
          <a:p>
            <a:pPr lvl="2"/>
            <a:endParaRPr lang="uk-UA" i="0" dirty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71599" y="2286000"/>
            <a:ext cx="9157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"avatar-333.png"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user_avatar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"80"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"80"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56506" y="3591421"/>
            <a:ext cx="67887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user_avatar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removetAttribute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575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uk-UA" dirty="0"/>
              <a:t>користувацькі атрибути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35814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Видалення атрибутів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Властивість </a:t>
            </a:r>
            <a:r>
              <a:rPr lang="en-US" dirty="0">
                <a:solidFill>
                  <a:schemeClr val="tx1"/>
                </a:solidFill>
              </a:rPr>
              <a:t>dataset</a:t>
            </a:r>
            <a:endParaRPr lang="uk-UA" dirty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/>
          </a:p>
          <a:p>
            <a:pPr lvl="2"/>
            <a:endParaRPr lang="uk-UA" i="0" dirty="0"/>
          </a:p>
          <a:p>
            <a:pPr lvl="2"/>
            <a:endParaRPr lang="uk-UA" i="0" dirty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13695" y="2171700"/>
            <a:ext cx="1104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data-user-order-id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"abb12"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"user-order-wrapper user-order-abb12"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01091" y="3026996"/>
            <a:ext cx="80217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getAttribute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'data-user-order-id'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removeAttribute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'data-user-order-id'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01091" y="49440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dataset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userOrderId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dataset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userOrderId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'ccc123'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dataset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userOrderId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161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uk-UA" dirty="0">
                <a:solidFill>
                  <a:schemeClr val="tx1"/>
                </a:solidFill>
              </a:rPr>
              <a:t>робота із </a:t>
            </a:r>
            <a:r>
              <a:rPr lang="en-US" dirty="0">
                <a:solidFill>
                  <a:srgbClr val="0070C0"/>
                </a:solidFill>
              </a:rPr>
              <a:t>class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35814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className</a:t>
            </a:r>
            <a:endParaRPr lang="uk-UA" dirty="0">
              <a:solidFill>
                <a:srgbClr val="0070C0"/>
              </a:solidFill>
            </a:endParaRPr>
          </a:p>
          <a:p>
            <a:endParaRPr lang="en-US" dirty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31900" y="2101334"/>
            <a:ext cx="8699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"user-order-wrapper user-order-abb12"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11928" y="3438528"/>
            <a:ext cx="83404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'.user-order-abb12'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className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'user-order-cc123'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24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uk-UA" dirty="0">
                <a:solidFill>
                  <a:schemeClr val="tx1"/>
                </a:solidFill>
              </a:rPr>
              <a:t>робота із </a:t>
            </a:r>
            <a:r>
              <a:rPr lang="en-US" dirty="0">
                <a:solidFill>
                  <a:srgbClr val="0070C0"/>
                </a:solidFill>
              </a:rPr>
              <a:t>class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41656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classList</a:t>
            </a:r>
            <a:endParaRPr lang="en-US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/>
          </a:p>
          <a:p>
            <a:pPr lvl="2"/>
            <a:endParaRPr lang="uk-UA" i="0" dirty="0"/>
          </a:p>
          <a:p>
            <a:pPr lvl="2"/>
            <a:endParaRPr lang="uk-UA" i="0" dirty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98074" y="3353137"/>
            <a:ext cx="97917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'.user-order-abb12'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classList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classList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|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classList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div.classList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'yet-another-class'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div.classList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'yet-another-class'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div.classList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toggle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'yet-another-class'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div.classList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contains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'yet-another-class'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71600" y="2089834"/>
            <a:ext cx="8699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"user-order-wrapper user-order-abb12"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670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uk-UA" dirty="0">
                <a:solidFill>
                  <a:schemeClr val="tx1"/>
                </a:solidFill>
              </a:rPr>
              <a:t>модифікація вузлів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41656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70C0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Створення текстового вузла</a:t>
            </a:r>
            <a:endParaRPr lang="en-US" dirty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/>
          </a:p>
          <a:p>
            <a:pPr lvl="2"/>
            <a:endParaRPr lang="uk-UA" i="0" dirty="0"/>
          </a:p>
          <a:p>
            <a:pPr lvl="2"/>
            <a:endParaRPr lang="uk-UA" i="0" dirty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87236" y="3242728"/>
            <a:ext cx="91855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textNode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createTextNode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'NODE Text'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appendChild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textNode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'div'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innerText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'INNER TEXT'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1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uk-UA" dirty="0">
                <a:solidFill>
                  <a:schemeClr val="tx1"/>
                </a:solidFill>
              </a:rPr>
              <a:t>модифікація вузлів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createElement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41656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70C0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Додавання елементів</a:t>
            </a:r>
            <a:endParaRPr lang="en-US" dirty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/>
          </a:p>
          <a:p>
            <a:pPr lvl="2"/>
            <a:endParaRPr lang="uk-UA" i="0" dirty="0"/>
          </a:p>
          <a:p>
            <a:pPr lvl="2"/>
            <a:endParaRPr lang="uk-UA" i="0" dirty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28800" y="331379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795E26"/>
                </a:solidFill>
                <a:latin typeface="Consolas" panose="020B0609020204030204" pitchFamily="49" charset="0"/>
              </a:rPr>
              <a:t>createElement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'div'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1080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795E26"/>
                </a:solidFill>
                <a:latin typeface="Consolas" panose="020B0609020204030204" pitchFamily="49" charset="0"/>
              </a:rPr>
              <a:t>createElement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'label'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795E26"/>
                </a:solidFill>
                <a:latin typeface="Consolas" panose="020B0609020204030204" pitchFamily="49" charset="0"/>
              </a:rPr>
              <a:t>appendChild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001080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NL" dirty="0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795E26"/>
                </a:solidFill>
                <a:latin typeface="Consolas" panose="020B0609020204030204" pitchFamily="49" charset="0"/>
              </a:rPr>
              <a:t>appendChild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nl-N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Document Object Model</a:t>
            </a:r>
            <a:endParaRPr lang="ru-RU" dirty="0">
              <a:solidFill>
                <a:schemeClr val="tx1"/>
              </a:solidFill>
            </a:endParaRPr>
          </a:p>
          <a:p>
            <a:endParaRPr lang="ru-RU" i="0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&lt;head&gt;…&lt;/head&gt;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&lt;body&gt;…&lt;/body&gt;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&lt;/html&gt;</a:t>
            </a:r>
            <a:endParaRPr lang="en-US" i="0" dirty="0">
              <a:solidFill>
                <a:srgbClr val="0070C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112" y="395287"/>
            <a:ext cx="33051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01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uk-UA" dirty="0">
                <a:solidFill>
                  <a:schemeClr val="tx1"/>
                </a:solidFill>
              </a:rPr>
              <a:t>модифікація вузлів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replaceChild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41656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70C0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Додавання елементів</a:t>
            </a:r>
            <a:endParaRPr lang="en-US" dirty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/>
          </a:p>
          <a:p>
            <a:pPr lvl="2"/>
            <a:endParaRPr lang="uk-UA" i="0" dirty="0"/>
          </a:p>
          <a:p>
            <a:pPr lvl="2"/>
            <a:endParaRPr lang="uk-UA" i="0" dirty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45671" y="3175430"/>
            <a:ext cx="82850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'div'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'label'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appendChild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appendChild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replaceChild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createTextNode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'Node text'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67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uk-UA" dirty="0">
                <a:solidFill>
                  <a:schemeClr val="tx1"/>
                </a:solidFill>
              </a:rPr>
              <a:t>модифікація вузлів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insertBefore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41656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70C0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Додавання елементів</a:t>
            </a:r>
            <a:endParaRPr lang="en-US" dirty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/>
          </a:p>
          <a:p>
            <a:pPr lvl="2"/>
            <a:endParaRPr lang="uk-UA" i="0" dirty="0"/>
          </a:p>
          <a:p>
            <a:pPr lvl="2"/>
            <a:endParaRPr lang="uk-UA" i="0" dirty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28800" y="312510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'span'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'label'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block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appendChild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block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insertBefore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671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uk-UA" dirty="0">
                <a:solidFill>
                  <a:schemeClr val="tx1"/>
                </a:solidFill>
              </a:rPr>
              <a:t>модифікація вузлів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/>
              <a:t>insertAfter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41656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70C0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Додавання елементів</a:t>
            </a:r>
            <a:endParaRPr lang="en-US" dirty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/>
          </a:p>
          <a:p>
            <a:pPr lvl="2"/>
            <a:endParaRPr lang="uk-UA" i="0" dirty="0"/>
          </a:p>
          <a:p>
            <a:pPr lvl="2"/>
            <a:endParaRPr lang="uk-UA" i="0" dirty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87235" y="3197846"/>
            <a:ext cx="91855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insertAfter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refElem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refElem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parentNode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insertBefore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refElem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nextSibling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'span'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'label'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block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appendChild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insertAfter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4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uk-UA" dirty="0">
                <a:solidFill>
                  <a:schemeClr val="tx1"/>
                </a:solidFill>
              </a:rPr>
              <a:t>модифікація вузлів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DocumentFragment</a:t>
            </a: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171700"/>
            <a:ext cx="10635707" cy="425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71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uk-UA" dirty="0">
                <a:solidFill>
                  <a:schemeClr val="tx1"/>
                </a:solidFill>
              </a:rPr>
              <a:t>модифікація вузлів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createDocumentFragment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4165600"/>
          </a:xfrm>
        </p:spPr>
        <p:txBody>
          <a:bodyPr>
            <a:normAutofit/>
          </a:bodyPr>
          <a:lstStyle/>
          <a:p>
            <a:r>
              <a:rPr lang="uk-UA" dirty="0">
                <a:solidFill>
                  <a:schemeClr val="tx1"/>
                </a:solidFill>
              </a:rPr>
              <a:t>Додавання елементів</a:t>
            </a:r>
            <a:endParaRPr lang="en-US" dirty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/>
          </a:p>
          <a:p>
            <a:pPr lvl="2"/>
            <a:endParaRPr lang="uk-UA" i="0" dirty="0"/>
          </a:p>
          <a:p>
            <a:pPr lvl="2"/>
            <a:endParaRPr lang="uk-UA" i="0" dirty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76400" y="2649267"/>
            <a:ext cx="87422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createDocumentFragment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groups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'AM31'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'AM32'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'AM33'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groups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'li'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li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textContent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block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appendChild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ul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appendChild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appendChild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542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DOM: </a:t>
            </a:r>
            <a:r>
              <a:rPr lang="uk-UA" dirty="0">
                <a:solidFill>
                  <a:schemeClr val="tx1"/>
                </a:solidFill>
              </a:rPr>
              <a:t>Події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EventTarget</a:t>
            </a:r>
            <a:br>
              <a:rPr lang="en-US" dirty="0">
                <a:solidFill>
                  <a:schemeClr val="tx1"/>
                </a:solidFill>
              </a:rPr>
            </a:b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4165600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/>
          </a:p>
          <a:p>
            <a:pPr lvl="2"/>
            <a:endParaRPr lang="uk-UA" i="0" dirty="0"/>
          </a:p>
          <a:p>
            <a:pPr lvl="2"/>
            <a:endParaRPr lang="uk-UA" i="0" dirty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96291" y="2171700"/>
            <a:ext cx="1044170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solidFill>
                  <a:srgbClr val="0070C0"/>
                </a:solidFill>
              </a:rPr>
              <a:t>EventTarget</a:t>
            </a:r>
            <a:r>
              <a:rPr lang="en-US" sz="2400" dirty="0">
                <a:solidFill>
                  <a:srgbClr val="000000"/>
                </a:solidFill>
              </a:rPr>
              <a:t> - </a:t>
            </a:r>
            <a:r>
              <a:rPr lang="uk-UA" sz="2400" dirty="0">
                <a:solidFill>
                  <a:srgbClr val="000000"/>
                </a:solidFill>
              </a:rPr>
              <a:t>це інтерфейс, який реалізується об'єктами, які можуть генерувати події і можуть мати передплатників на ці події.</a:t>
            </a:r>
          </a:p>
          <a:p>
            <a:pPr algn="just"/>
            <a:endParaRPr lang="uk-UA" sz="2400" dirty="0">
              <a:solidFill>
                <a:srgbClr val="000000"/>
              </a:solidFill>
            </a:endParaRPr>
          </a:p>
          <a:p>
            <a:pPr algn="just"/>
            <a:r>
              <a:rPr lang="uk-UA" sz="2400" dirty="0">
                <a:solidFill>
                  <a:srgbClr val="000000"/>
                </a:solidFill>
              </a:rPr>
              <a:t>Найбільш часті генератори подій - </a:t>
            </a:r>
            <a:r>
              <a:rPr lang="en-US" sz="2400" dirty="0">
                <a:solidFill>
                  <a:srgbClr val="0070C0"/>
                </a:solidFill>
              </a:rPr>
              <a:t>Element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>
                <a:solidFill>
                  <a:srgbClr val="0070C0"/>
                </a:solidFill>
              </a:rPr>
              <a:t>document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uk-UA" sz="2400" dirty="0">
                <a:solidFill>
                  <a:srgbClr val="000000"/>
                </a:solidFill>
              </a:rPr>
              <a:t>і </a:t>
            </a:r>
            <a:r>
              <a:rPr lang="en-US" sz="2400" dirty="0">
                <a:solidFill>
                  <a:srgbClr val="0070C0"/>
                </a:solidFill>
              </a:rPr>
              <a:t>window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uk-UA" sz="2400" dirty="0">
                <a:solidFill>
                  <a:srgbClr val="000000"/>
                </a:solidFill>
              </a:rPr>
              <a:t>але інші об'єкти так само можуть використовуватися в якості джерел подій, наприклад </a:t>
            </a:r>
            <a:r>
              <a:rPr lang="en-US" sz="2400" dirty="0" err="1">
                <a:solidFill>
                  <a:srgbClr val="0070C0"/>
                </a:solidFill>
              </a:rPr>
              <a:t>XMLHttpRequest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AudioNode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AudioContext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uk-UA" sz="2400" dirty="0">
                <a:solidFill>
                  <a:srgbClr val="000000"/>
                </a:solidFill>
              </a:rPr>
              <a:t>і інші.</a:t>
            </a:r>
          </a:p>
          <a:p>
            <a:pPr algn="just"/>
            <a:endParaRPr lang="uk-UA" sz="2400" dirty="0">
              <a:solidFill>
                <a:srgbClr val="000000"/>
              </a:solidFill>
            </a:endParaRPr>
          </a:p>
          <a:p>
            <a:pPr algn="just"/>
            <a:r>
              <a:rPr lang="uk-UA" sz="2400" dirty="0">
                <a:solidFill>
                  <a:srgbClr val="000000"/>
                </a:solidFill>
              </a:rPr>
              <a:t>Багато джерел подій (включаючи елементи, документ і вікно) також підтримують установку обробників подій за допомогою </a:t>
            </a:r>
            <a:r>
              <a:rPr lang="en-US" sz="2400" dirty="0">
                <a:solidFill>
                  <a:srgbClr val="000000"/>
                </a:solidFill>
              </a:rPr>
              <a:t>on ... </a:t>
            </a:r>
            <a:r>
              <a:rPr lang="uk-UA" sz="2400" dirty="0">
                <a:solidFill>
                  <a:srgbClr val="000000"/>
                </a:solidFill>
              </a:rPr>
              <a:t>властивостей і атрибутів.</a:t>
            </a:r>
            <a:r>
              <a:rPr lang="en-US" sz="2400" dirty="0">
                <a:solidFill>
                  <a:srgbClr val="000000"/>
                </a:solidFill>
              </a:rPr>
              <a:t> [MDN]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282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DOM: </a:t>
            </a:r>
            <a:r>
              <a:rPr lang="uk-UA" dirty="0">
                <a:solidFill>
                  <a:schemeClr val="tx1"/>
                </a:solidFill>
              </a:rPr>
              <a:t>Події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EventTarget.handleEvent</a:t>
            </a:r>
            <a:br>
              <a:rPr lang="en-US" dirty="0">
                <a:solidFill>
                  <a:schemeClr val="tx1"/>
                </a:solidFill>
              </a:rPr>
            </a:b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4165600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/>
          </a:p>
          <a:p>
            <a:pPr lvl="2"/>
            <a:endParaRPr lang="uk-UA" i="0" dirty="0"/>
          </a:p>
          <a:p>
            <a:pPr lvl="2"/>
            <a:endParaRPr lang="uk-UA" i="0" dirty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96291" y="2171700"/>
            <a:ext cx="10441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96291" y="2171700"/>
            <a:ext cx="8991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'button'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handleEvent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    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button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410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DOM: </a:t>
            </a:r>
            <a:r>
              <a:rPr lang="uk-UA" dirty="0">
                <a:solidFill>
                  <a:schemeClr val="tx1"/>
                </a:solidFill>
              </a:rPr>
              <a:t>Події</a:t>
            </a:r>
            <a:r>
              <a:rPr lang="en-US" dirty="0">
                <a:solidFill>
                  <a:schemeClr val="tx1"/>
                </a:solidFill>
              </a:rPr>
              <a:t> 2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4165600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/>
          </a:p>
          <a:p>
            <a:pPr lvl="2"/>
            <a:endParaRPr lang="uk-UA" i="0" dirty="0"/>
          </a:p>
          <a:p>
            <a:pPr lvl="2"/>
            <a:endParaRPr lang="uk-UA" i="0" dirty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96291" y="2171700"/>
            <a:ext cx="104417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onClickBtn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  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&lt;/script&gt;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>
                <a:solidFill>
                  <a:srgbClr val="800000"/>
                </a:solidFill>
                <a:latin typeface="Consolas" panose="020B0609020204030204" pitchFamily="49" charset="0"/>
              </a:rPr>
              <a:t>…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onClickBtn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()'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OK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925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DOM: </a:t>
            </a:r>
            <a:r>
              <a:rPr lang="uk-UA" dirty="0">
                <a:solidFill>
                  <a:schemeClr val="tx1"/>
                </a:solidFill>
              </a:rPr>
              <a:t>Події</a:t>
            </a:r>
            <a:r>
              <a:rPr lang="en-US" dirty="0">
                <a:solidFill>
                  <a:schemeClr val="tx1"/>
                </a:solidFill>
              </a:rPr>
              <a:t> 3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>
                <a:solidFill>
                  <a:srgbClr val="0070C0"/>
                </a:solidFill>
              </a:rPr>
              <a:t>*</a:t>
            </a:r>
            <a:r>
              <a:rPr lang="en-US" dirty="0" err="1">
                <a:solidFill>
                  <a:srgbClr val="0070C0"/>
                </a:solidFill>
              </a:rPr>
              <a:t>EventListener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4165600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/>
          </a:p>
          <a:p>
            <a:pPr lvl="2"/>
            <a:endParaRPr lang="uk-UA" i="0" dirty="0"/>
          </a:p>
          <a:p>
            <a:pPr lvl="2"/>
            <a:endParaRPr lang="uk-UA" i="0" dirty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23999" y="1650286"/>
            <a:ext cx="91717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'button'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  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button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**** //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button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button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callback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094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DOM: </a:t>
            </a:r>
            <a:r>
              <a:rPr lang="uk-UA" dirty="0"/>
              <a:t>Цикл обробки </a:t>
            </a:r>
            <a:r>
              <a:rPr lang="uk-UA" dirty="0">
                <a:solidFill>
                  <a:schemeClr val="tx1"/>
                </a:solidFill>
              </a:rPr>
              <a:t>події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836" y="1428750"/>
            <a:ext cx="10903528" cy="5112327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r>
              <a:rPr lang="uk-UA" i="0" dirty="0">
                <a:solidFill>
                  <a:schemeClr val="tx1"/>
                </a:solidFill>
              </a:rPr>
              <a:t>Коли подія виникає на </a:t>
            </a:r>
            <a:r>
              <a:rPr lang="en-US" i="0" dirty="0">
                <a:solidFill>
                  <a:schemeClr val="tx1"/>
                </a:solidFill>
              </a:rPr>
              <a:t>DOM </a:t>
            </a:r>
            <a:r>
              <a:rPr lang="uk-UA" i="0" dirty="0">
                <a:solidFill>
                  <a:schemeClr val="tx1"/>
                </a:solidFill>
              </a:rPr>
              <a:t>елементі, то подія виникає не тільки на ньому, але й на всіх батьківських елементах.</a:t>
            </a:r>
          </a:p>
          <a:p>
            <a:pPr lvl="1"/>
            <a:r>
              <a:rPr lang="uk-UA" i="0" dirty="0">
                <a:solidFill>
                  <a:schemeClr val="tx1"/>
                </a:solidFill>
              </a:rPr>
              <a:t>Хтось ініціював подію (наприклад, натиснув на кнопці)</a:t>
            </a:r>
          </a:p>
          <a:p>
            <a:pPr lvl="1"/>
            <a:r>
              <a:rPr lang="uk-UA" i="0" dirty="0">
                <a:solidFill>
                  <a:schemeClr val="tx1"/>
                </a:solidFill>
              </a:rPr>
              <a:t>Беремо список батьків</a:t>
            </a:r>
          </a:p>
          <a:p>
            <a:pPr lvl="1"/>
            <a:r>
              <a:rPr lang="uk-UA" i="0" dirty="0">
                <a:solidFill>
                  <a:schemeClr val="tx1"/>
                </a:solidFill>
              </a:rPr>
              <a:t>Починаємо стадію захоплення (</a:t>
            </a:r>
            <a:r>
              <a:rPr lang="en-US" i="0" dirty="0">
                <a:solidFill>
                  <a:schemeClr val="tx1"/>
                </a:solidFill>
              </a:rPr>
              <a:t>capturing</a:t>
            </a:r>
            <a:r>
              <a:rPr lang="uk-UA" i="0" dirty="0">
                <a:solidFill>
                  <a:schemeClr val="tx1"/>
                </a:solidFill>
              </a:rPr>
              <a:t>)</a:t>
            </a:r>
            <a:endParaRPr lang="en-US" i="0" dirty="0">
              <a:solidFill>
                <a:schemeClr val="tx1"/>
              </a:solidFill>
            </a:endParaRPr>
          </a:p>
          <a:p>
            <a:pPr lvl="1"/>
            <a:r>
              <a:rPr lang="uk-UA" i="0" dirty="0">
                <a:solidFill>
                  <a:schemeClr val="tx1"/>
                </a:solidFill>
              </a:rPr>
              <a:t>Біжимо в циклі по батькам починаючи з найвіддаленішого</a:t>
            </a:r>
            <a:endParaRPr lang="en-US" i="0" dirty="0">
              <a:solidFill>
                <a:schemeClr val="tx1"/>
              </a:solidFill>
            </a:endParaRPr>
          </a:p>
          <a:p>
            <a:pPr lvl="2"/>
            <a:r>
              <a:rPr lang="uk-UA" i="0" dirty="0">
                <a:solidFill>
                  <a:schemeClr val="tx1"/>
                </a:solidFill>
              </a:rPr>
              <a:t>Викликаємо обробники, які підписані на стадію захоплення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uk-UA" i="0" dirty="0">
                <a:solidFill>
                  <a:schemeClr val="tx1"/>
                </a:solidFill>
              </a:rPr>
              <a:t>Починаємо стадію мети</a:t>
            </a:r>
            <a:endParaRPr lang="en-US" i="0" dirty="0">
              <a:solidFill>
                <a:schemeClr val="tx1"/>
              </a:solidFill>
            </a:endParaRPr>
          </a:p>
          <a:p>
            <a:pPr lvl="1"/>
            <a:r>
              <a:rPr lang="uk-UA" i="0" dirty="0">
                <a:solidFill>
                  <a:schemeClr val="tx1"/>
                </a:solidFill>
              </a:rPr>
              <a:t>Викликаємо усі обробники, які підписані не важливо на яку стадію</a:t>
            </a:r>
            <a:endParaRPr lang="en-US" i="0" dirty="0">
              <a:solidFill>
                <a:schemeClr val="tx1"/>
              </a:solidFill>
            </a:endParaRPr>
          </a:p>
          <a:p>
            <a:pPr lvl="1"/>
            <a:r>
              <a:rPr lang="uk-UA" i="0" dirty="0">
                <a:solidFill>
                  <a:schemeClr val="tx1"/>
                </a:solidFill>
              </a:rPr>
              <a:t>Починаємо стадію спливання</a:t>
            </a:r>
            <a:r>
              <a:rPr lang="en-US" i="0" dirty="0">
                <a:solidFill>
                  <a:schemeClr val="tx1"/>
                </a:solidFill>
              </a:rPr>
              <a:t> (bubbling)</a:t>
            </a:r>
          </a:p>
          <a:p>
            <a:pPr lvl="1"/>
            <a:r>
              <a:rPr lang="uk-UA" i="0" dirty="0">
                <a:solidFill>
                  <a:schemeClr val="tx1"/>
                </a:solidFill>
              </a:rPr>
              <a:t>Біжимо в циклі по батькам починаючи з самого ближнього</a:t>
            </a:r>
            <a:endParaRPr lang="en-US" i="0" dirty="0">
              <a:solidFill>
                <a:schemeClr val="tx1"/>
              </a:solidFill>
            </a:endParaRPr>
          </a:p>
          <a:p>
            <a:pPr lvl="2"/>
            <a:r>
              <a:rPr lang="uk-UA" i="0" dirty="0">
                <a:solidFill>
                  <a:schemeClr val="tx1"/>
                </a:solidFill>
              </a:rPr>
              <a:t>Викликаємо обробники, які підписані на стадію спливання (</a:t>
            </a:r>
            <a:r>
              <a:rPr lang="en-US" dirty="0">
                <a:solidFill>
                  <a:schemeClr val="tx1"/>
                </a:solidFill>
              </a:rPr>
              <a:t>bubbling</a:t>
            </a:r>
            <a:r>
              <a:rPr lang="uk-UA" i="0" dirty="0">
                <a:solidFill>
                  <a:schemeClr val="tx1"/>
                </a:solidFill>
              </a:rPr>
              <a:t>)</a:t>
            </a:r>
            <a:endParaRPr lang="en-US" i="0" dirty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/>
          </a:p>
          <a:p>
            <a:pPr lvl="2"/>
            <a:endParaRPr lang="uk-UA" i="0" dirty="0"/>
          </a:p>
          <a:p>
            <a:pPr lvl="2"/>
            <a:endParaRPr lang="uk-UA" i="0" dirty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17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DOM - </a:t>
            </a:r>
            <a:r>
              <a:rPr lang="uk-UA" dirty="0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API, </a:t>
            </a:r>
            <a:r>
              <a:rPr lang="uk-UA" dirty="0">
                <a:solidFill>
                  <a:schemeClr val="tx1"/>
                </a:solidFill>
              </a:rPr>
              <a:t>яке надає браузер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js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uk-UA" dirty="0">
                <a:solidFill>
                  <a:schemeClr val="tx1"/>
                </a:solidFill>
              </a:rPr>
              <a:t>інтерпретатора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uk-UA" dirty="0">
                <a:solidFill>
                  <a:schemeClr val="tx1"/>
                </a:solidFill>
              </a:rPr>
              <a:t>для взаємодії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en-US" dirty="0">
                <a:solidFill>
                  <a:schemeClr val="tx1"/>
                </a:solidFill>
              </a:rPr>
              <a:t>html-</a:t>
            </a:r>
            <a:r>
              <a:rPr lang="uk-UA" dirty="0">
                <a:solidFill>
                  <a:schemeClr val="tx1"/>
                </a:solidFill>
              </a:rPr>
              <a:t>документом щоб виконувати та дії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uk-UA" i="0" dirty="0"/>
              <a:t>Читання даних із документа</a:t>
            </a:r>
          </a:p>
          <a:p>
            <a:pPr lvl="1"/>
            <a:r>
              <a:rPr lang="uk-UA" i="0" dirty="0">
                <a:solidFill>
                  <a:schemeClr val="tx1"/>
                </a:solidFill>
              </a:rPr>
              <a:t>Модифікація документа</a:t>
            </a:r>
          </a:p>
          <a:p>
            <a:pPr lvl="1"/>
            <a:r>
              <a:rPr lang="uk-UA" i="0" dirty="0">
                <a:solidFill>
                  <a:schemeClr val="tx1"/>
                </a:solidFill>
              </a:rPr>
              <a:t>Реакція на дії користувача</a:t>
            </a:r>
          </a:p>
          <a:p>
            <a:pPr lvl="1"/>
            <a:endParaRPr lang="uk-UA" i="0" dirty="0">
              <a:solidFill>
                <a:schemeClr val="tx1"/>
              </a:solidFill>
            </a:endParaRPr>
          </a:p>
          <a:p>
            <a:pPr lvl="1"/>
            <a:endParaRPr lang="uk-UA" i="0" dirty="0">
              <a:solidFill>
                <a:schemeClr val="tx1"/>
              </a:solidFill>
            </a:endParaRPr>
          </a:p>
          <a:p>
            <a:pPr lvl="1"/>
            <a:endParaRPr lang="uk-UA" i="0" dirty="0">
              <a:solidFill>
                <a:schemeClr val="tx1"/>
              </a:solidFill>
            </a:endParaRPr>
          </a:p>
          <a:p>
            <a:pPr marL="530352" lvl="1" indent="0" algn="r">
              <a:buNone/>
            </a:pPr>
            <a:r>
              <a:rPr lang="en-US" i="0" u="sng" dirty="0">
                <a:hlinkClick r:id="rId2"/>
              </a:rPr>
              <a:t>http://www.w3.org/DOM/</a:t>
            </a:r>
            <a:endParaRPr lang="uk-UA" i="0" u="sng" dirty="0"/>
          </a:p>
          <a:p>
            <a:pPr lvl="1"/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589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80" y="41565"/>
            <a:ext cx="5783282" cy="6747164"/>
          </a:xfrm>
        </p:spPr>
      </p:pic>
    </p:spTree>
    <p:extLst>
      <p:ext uri="{BB962C8B-B14F-4D97-AF65-F5344CB8AC3E}">
        <p14:creationId xmlns:p14="http://schemas.microsoft.com/office/powerpoint/2010/main" val="2233941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DOM: </a:t>
            </a:r>
            <a:r>
              <a:rPr lang="uk-UA" dirty="0">
                <a:solidFill>
                  <a:schemeClr val="tx1"/>
                </a:solidFill>
              </a:rPr>
              <a:t>Події</a:t>
            </a:r>
            <a:r>
              <a:rPr lang="en-US" dirty="0">
                <a:solidFill>
                  <a:schemeClr val="tx1"/>
                </a:solidFill>
              </a:rPr>
              <a:t> 4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>
                <a:solidFill>
                  <a:srgbClr val="0070C0"/>
                </a:solidFill>
              </a:rPr>
              <a:t>*</a:t>
            </a:r>
            <a:r>
              <a:rPr lang="en-US" dirty="0" err="1">
                <a:solidFill>
                  <a:srgbClr val="0070C0"/>
                </a:solidFill>
              </a:rPr>
              <a:t>EventListener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4165600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/>
          </a:p>
          <a:p>
            <a:pPr lvl="2"/>
            <a:endParaRPr lang="uk-UA" i="0" dirty="0"/>
          </a:p>
          <a:p>
            <a:pPr lvl="2"/>
            <a:endParaRPr lang="uk-UA" i="0" dirty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71600" y="1387186"/>
            <a:ext cx="9753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'button'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  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useCapture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button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useCapture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**** //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capture: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once: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--&gt;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викликається тільки один раз</a:t>
            </a:r>
            <a:endParaRPr lang="uk-U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passive: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--&gt;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не викликає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preventDefault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button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269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DOM: </a:t>
            </a:r>
            <a:r>
              <a:rPr lang="uk-UA" dirty="0">
                <a:solidFill>
                  <a:schemeClr val="tx1"/>
                </a:solidFill>
              </a:rPr>
              <a:t>Події</a:t>
            </a:r>
            <a:r>
              <a:rPr lang="en-US" dirty="0">
                <a:solidFill>
                  <a:schemeClr val="tx1"/>
                </a:solidFill>
              </a:rPr>
              <a:t> 5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stopPropagation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4165600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/>
          </a:p>
          <a:p>
            <a:pPr lvl="2"/>
            <a:endParaRPr lang="uk-UA" i="0" dirty="0"/>
          </a:p>
          <a:p>
            <a:pPr lvl="2"/>
            <a:endParaRPr lang="uk-UA" i="0" dirty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96291" y="1956552"/>
            <a:ext cx="8839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'.container'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'.row'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row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  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'It happened'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event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stopPropagation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block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  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'It will never happened'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834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66400" cy="1485900"/>
          </a:xfrm>
        </p:spPr>
        <p:txBody>
          <a:bodyPr>
            <a:normAutofit/>
          </a:bodyPr>
          <a:lstStyle/>
          <a:p>
            <a:r>
              <a:rPr lang="en-US" dirty="0"/>
              <a:t>DOM: </a:t>
            </a:r>
            <a:r>
              <a:rPr lang="uk-UA" dirty="0">
                <a:solidFill>
                  <a:schemeClr val="tx1"/>
                </a:solidFill>
              </a:rPr>
              <a:t>Події</a:t>
            </a:r>
            <a:r>
              <a:rPr lang="en-US" dirty="0">
                <a:solidFill>
                  <a:schemeClr val="tx1"/>
                </a:solidFill>
              </a:rPr>
              <a:t> 5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stopImmediatePropagation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4165600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/>
          </a:p>
          <a:p>
            <a:pPr lvl="2"/>
            <a:endParaRPr lang="uk-UA" i="0" dirty="0"/>
          </a:p>
          <a:p>
            <a:pPr lvl="2"/>
            <a:endParaRPr lang="uk-UA" i="0" dirty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10145" y="1693177"/>
            <a:ext cx="92409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'.container'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block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  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'It happened'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event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stopImmediatePropagation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block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  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'It will never happen'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862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DOM: </a:t>
            </a:r>
            <a:r>
              <a:rPr lang="uk-UA" dirty="0">
                <a:solidFill>
                  <a:schemeClr val="tx1"/>
                </a:solidFill>
              </a:rPr>
              <a:t>Події</a:t>
            </a:r>
            <a:r>
              <a:rPr lang="en-US" dirty="0">
                <a:solidFill>
                  <a:schemeClr val="tx1"/>
                </a:solidFill>
              </a:rPr>
              <a:t> 5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preventDefault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4165600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/>
          </a:p>
          <a:p>
            <a:pPr lvl="2"/>
            <a:endParaRPr lang="uk-UA" i="0" dirty="0"/>
          </a:p>
          <a:p>
            <a:pPr lvl="2"/>
            <a:endParaRPr lang="uk-UA" i="0" dirty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2286000"/>
            <a:ext cx="7594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'.link'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link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  event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preventDefault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70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Node (</a:t>
            </a:r>
            <a:r>
              <a:rPr lang="uk-UA" dirty="0"/>
              <a:t>вузол</a:t>
            </a:r>
            <a:r>
              <a:rPr lang="en-US" dirty="0"/>
              <a:t>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>
                <a:solidFill>
                  <a:schemeClr val="tx1"/>
                </a:solidFill>
              </a:rPr>
              <a:t>Поля об'єкта </a:t>
            </a:r>
            <a:r>
              <a:rPr lang="en-US" dirty="0">
                <a:solidFill>
                  <a:schemeClr val="tx1"/>
                </a:solidFill>
              </a:rPr>
              <a:t>Node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uk-UA" i="0" dirty="0"/>
              <a:t>Тип</a:t>
            </a:r>
            <a:r>
              <a:rPr lang="en-US" i="0" dirty="0"/>
              <a:t> (</a:t>
            </a:r>
            <a:r>
              <a:rPr lang="en-US" i="0" dirty="0" err="1">
                <a:solidFill>
                  <a:srgbClr val="0070C0"/>
                </a:solidFill>
              </a:rPr>
              <a:t>Node.nodeType</a:t>
            </a:r>
            <a:r>
              <a:rPr lang="en-US" i="0" dirty="0"/>
              <a:t>)</a:t>
            </a:r>
          </a:p>
          <a:p>
            <a:pPr lvl="2"/>
            <a:r>
              <a:rPr lang="en-US" dirty="0" err="1">
                <a:solidFill>
                  <a:srgbClr val="0070C0"/>
                </a:solidFill>
              </a:rPr>
              <a:t>Node.ELEMENT_NODE</a:t>
            </a:r>
            <a:r>
              <a:rPr lang="en-US" dirty="0"/>
              <a:t>=1</a:t>
            </a:r>
          </a:p>
          <a:p>
            <a:pPr lvl="2"/>
            <a:r>
              <a:rPr lang="en-US" dirty="0" err="1">
                <a:solidFill>
                  <a:srgbClr val="0070C0"/>
                </a:solidFill>
              </a:rPr>
              <a:t>Node.</a:t>
            </a:r>
            <a:r>
              <a:rPr lang="en-US" i="0" dirty="0" err="1">
                <a:solidFill>
                  <a:srgbClr val="0070C0"/>
                </a:solidFill>
              </a:rPr>
              <a:t>TEXT_NODE</a:t>
            </a:r>
            <a:r>
              <a:rPr lang="en-US" i="0" dirty="0"/>
              <a:t>=3</a:t>
            </a:r>
          </a:p>
          <a:p>
            <a:pPr lvl="2"/>
            <a:r>
              <a:rPr lang="en-US" dirty="0" err="1">
                <a:solidFill>
                  <a:srgbClr val="0070C0"/>
                </a:solidFill>
              </a:rPr>
              <a:t>Node.COMMENT_NODE</a:t>
            </a:r>
            <a:r>
              <a:rPr lang="en-US" dirty="0"/>
              <a:t>=8</a:t>
            </a:r>
          </a:p>
          <a:p>
            <a:pPr lvl="2"/>
            <a:r>
              <a:rPr lang="en-US" dirty="0" err="1">
                <a:solidFill>
                  <a:srgbClr val="0070C0"/>
                </a:solidFill>
              </a:rPr>
              <a:t>Node.DOCUMENT_NODE</a:t>
            </a:r>
            <a:r>
              <a:rPr lang="en-US" dirty="0"/>
              <a:t>=9</a:t>
            </a:r>
          </a:p>
          <a:p>
            <a:pPr lvl="2"/>
            <a:r>
              <a:rPr lang="en-US" dirty="0" err="1">
                <a:solidFill>
                  <a:srgbClr val="0070C0"/>
                </a:solidFill>
              </a:rPr>
              <a:t>Node.DOCUMENT_TYPE_NODE</a:t>
            </a:r>
            <a:r>
              <a:rPr lang="en-US" dirty="0"/>
              <a:t>=10</a:t>
            </a:r>
          </a:p>
          <a:p>
            <a:pPr lvl="2"/>
            <a:r>
              <a:rPr lang="en-US" dirty="0" err="1">
                <a:solidFill>
                  <a:srgbClr val="0070C0"/>
                </a:solidFill>
              </a:rPr>
              <a:t>Node.DOCUMENT_FRAGMENT_NODE</a:t>
            </a:r>
            <a:r>
              <a:rPr lang="en-US" dirty="0">
                <a:solidFill>
                  <a:schemeClr val="tx1"/>
                </a:solidFill>
              </a:rPr>
              <a:t>=11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uk-UA" i="0" dirty="0"/>
          </a:p>
          <a:p>
            <a:pPr lvl="2"/>
            <a:endParaRPr lang="uk-UA" i="0" dirty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54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Node (</a:t>
            </a:r>
            <a:r>
              <a:rPr lang="uk-UA" dirty="0"/>
              <a:t>вузол</a:t>
            </a:r>
            <a:r>
              <a:rPr lang="en-US" dirty="0"/>
              <a:t>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>
                <a:solidFill>
                  <a:schemeClr val="tx1"/>
                </a:solidFill>
              </a:rPr>
              <a:t>Поля об'єкта </a:t>
            </a:r>
            <a:r>
              <a:rPr lang="en-US" dirty="0">
                <a:solidFill>
                  <a:schemeClr val="tx1"/>
                </a:solidFill>
              </a:rPr>
              <a:t>Node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uk-UA" i="0" dirty="0"/>
              <a:t>Тип</a:t>
            </a:r>
            <a:r>
              <a:rPr lang="en-US" i="0" dirty="0"/>
              <a:t> (</a:t>
            </a:r>
            <a:r>
              <a:rPr lang="en-US" i="0" dirty="0" err="1">
                <a:solidFill>
                  <a:srgbClr val="0070C0"/>
                </a:solidFill>
              </a:rPr>
              <a:t>Node.nodeType</a:t>
            </a:r>
            <a:r>
              <a:rPr lang="en-US" i="0" dirty="0"/>
              <a:t>)</a:t>
            </a:r>
          </a:p>
          <a:p>
            <a:pPr lvl="2"/>
            <a:r>
              <a:rPr lang="en-US" dirty="0" err="1">
                <a:solidFill>
                  <a:srgbClr val="0070C0"/>
                </a:solidFill>
              </a:rPr>
              <a:t>Node.ELEMENT_NODE</a:t>
            </a:r>
            <a:r>
              <a:rPr lang="en-US" dirty="0"/>
              <a:t>=1</a:t>
            </a:r>
          </a:p>
          <a:p>
            <a:pPr lvl="2"/>
            <a:r>
              <a:rPr lang="en-US" dirty="0" err="1">
                <a:solidFill>
                  <a:srgbClr val="0070C0"/>
                </a:solidFill>
              </a:rPr>
              <a:t>Node.</a:t>
            </a:r>
            <a:r>
              <a:rPr lang="en-US" i="0" dirty="0" err="1">
                <a:solidFill>
                  <a:srgbClr val="0070C0"/>
                </a:solidFill>
              </a:rPr>
              <a:t>TEXT_NODE</a:t>
            </a:r>
            <a:r>
              <a:rPr lang="en-US" i="0" dirty="0"/>
              <a:t>=3</a:t>
            </a:r>
          </a:p>
          <a:p>
            <a:pPr lvl="2"/>
            <a:r>
              <a:rPr lang="en-US" dirty="0" err="1">
                <a:solidFill>
                  <a:srgbClr val="0070C0"/>
                </a:solidFill>
              </a:rPr>
              <a:t>Node.COMMENT_NODE</a:t>
            </a:r>
            <a:r>
              <a:rPr lang="en-US" dirty="0"/>
              <a:t>=8</a:t>
            </a:r>
          </a:p>
          <a:p>
            <a:pPr lvl="2"/>
            <a:r>
              <a:rPr lang="en-US" dirty="0" err="1">
                <a:solidFill>
                  <a:srgbClr val="0070C0"/>
                </a:solidFill>
              </a:rPr>
              <a:t>Node.DOCEMENT_NODE</a:t>
            </a:r>
            <a:r>
              <a:rPr lang="en-US" dirty="0"/>
              <a:t>=9</a:t>
            </a:r>
          </a:p>
          <a:p>
            <a:pPr lvl="2"/>
            <a:r>
              <a:rPr lang="en-US" dirty="0" err="1">
                <a:solidFill>
                  <a:srgbClr val="0070C0"/>
                </a:solidFill>
              </a:rPr>
              <a:t>Node.DOCUMENT_TYPE_NODE</a:t>
            </a:r>
            <a:r>
              <a:rPr lang="en-US" dirty="0"/>
              <a:t>=10</a:t>
            </a:r>
          </a:p>
          <a:p>
            <a:pPr lvl="2"/>
            <a:r>
              <a:rPr lang="en-US" dirty="0" err="1">
                <a:solidFill>
                  <a:srgbClr val="0070C0"/>
                </a:solidFill>
              </a:rPr>
              <a:t>Node.DOCUMENT_FRAGMENT_NODE</a:t>
            </a:r>
            <a:r>
              <a:rPr lang="en-US" dirty="0">
                <a:solidFill>
                  <a:schemeClr val="tx1"/>
                </a:solidFill>
              </a:rPr>
              <a:t>=11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uk-UA" i="0" dirty="0"/>
          </a:p>
          <a:p>
            <a:pPr lvl="2"/>
            <a:endParaRPr lang="uk-UA" i="0" dirty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40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Node (</a:t>
            </a:r>
            <a:r>
              <a:rPr lang="uk-UA" dirty="0"/>
              <a:t>вузол</a:t>
            </a:r>
            <a:r>
              <a:rPr lang="en-US" dirty="0"/>
              <a:t>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00200"/>
            <a:ext cx="9601200" cy="3581400"/>
          </a:xfrm>
        </p:spPr>
        <p:txBody>
          <a:bodyPr>
            <a:normAutofit/>
          </a:bodyPr>
          <a:lstStyle/>
          <a:p>
            <a:r>
              <a:rPr lang="uk-UA" dirty="0">
                <a:solidFill>
                  <a:schemeClr val="tx1"/>
                </a:solidFill>
              </a:rPr>
              <a:t>Набір атрибутів об'єкта </a:t>
            </a:r>
            <a:r>
              <a:rPr lang="en-US" dirty="0">
                <a:solidFill>
                  <a:schemeClr val="tx1"/>
                </a:solidFill>
              </a:rPr>
              <a:t>Node</a:t>
            </a:r>
            <a:r>
              <a:rPr lang="ru-RU" dirty="0">
                <a:solidFill>
                  <a:schemeClr val="tx1"/>
                </a:solidFill>
              </a:rPr>
              <a:t>:</a:t>
            </a:r>
            <a:endParaRPr lang="en-US" dirty="0"/>
          </a:p>
          <a:p>
            <a:pPr lvl="2"/>
            <a:endParaRPr lang="uk-UA" i="0" dirty="0"/>
          </a:p>
          <a:p>
            <a:pPr lvl="2"/>
            <a:endParaRPr lang="uk-UA" i="0" dirty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88" y="2041525"/>
            <a:ext cx="8612398" cy="2276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550" y="2755900"/>
            <a:ext cx="3296450" cy="3881724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2641600" y="2870200"/>
            <a:ext cx="2324100" cy="215900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33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DOM: Node (</a:t>
            </a:r>
            <a:r>
              <a:rPr lang="uk-UA" dirty="0"/>
              <a:t>вузол</a:t>
            </a:r>
            <a:r>
              <a:rPr lang="en-US" dirty="0"/>
              <a:t>) &amp; Element : Node</a:t>
            </a:r>
            <a:br>
              <a:rPr lang="en-US" dirty="0"/>
            </a:br>
            <a:r>
              <a:rPr lang="uk-UA" sz="2700" dirty="0">
                <a:solidFill>
                  <a:schemeClr val="tx1"/>
                </a:solidFill>
              </a:rPr>
              <a:t>Посилання на батьківський, сусідні та </a:t>
            </a:r>
            <a:r>
              <a:rPr lang="uk-UA" sz="2700" dirty="0" err="1">
                <a:solidFill>
                  <a:schemeClr val="tx1"/>
                </a:solidFill>
              </a:rPr>
              <a:t>піделементи</a:t>
            </a:r>
            <a:r>
              <a:rPr lang="ru-RU" sz="2700" dirty="0">
                <a:solidFill>
                  <a:schemeClr val="tx1"/>
                </a:solidFill>
              </a:rPr>
              <a:t>:</a:t>
            </a:r>
            <a:br>
              <a:rPr lang="ru-RU" sz="2700" dirty="0">
                <a:solidFill>
                  <a:schemeClr val="tx1"/>
                </a:solidFill>
              </a:rPr>
            </a:b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769364"/>
            <a:ext cx="4443984" cy="823912"/>
          </a:xfrm>
        </p:spPr>
        <p:txBody>
          <a:bodyPr/>
          <a:lstStyle/>
          <a:p>
            <a:r>
              <a:rPr lang="en-US" dirty="0"/>
              <a:t>Node	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71600" y="2733707"/>
            <a:ext cx="4443984" cy="3006693"/>
          </a:xfrm>
        </p:spPr>
        <p:txBody>
          <a:bodyPr>
            <a:normAutofit/>
          </a:bodyPr>
          <a:lstStyle/>
          <a:p>
            <a:r>
              <a:rPr lang="en-US" i="0" dirty="0" err="1">
                <a:solidFill>
                  <a:srgbClr val="0070C0"/>
                </a:solidFill>
              </a:rPr>
              <a:t>Node.childNodes</a:t>
            </a:r>
            <a:endParaRPr lang="en-US" i="0" dirty="0">
              <a:solidFill>
                <a:srgbClr val="0070C0"/>
              </a:solidFill>
            </a:endParaRPr>
          </a:p>
          <a:p>
            <a:r>
              <a:rPr lang="en-US" i="0" dirty="0" err="1">
                <a:solidFill>
                  <a:srgbClr val="0070C0"/>
                </a:solidFill>
              </a:rPr>
              <a:t>Node.firstChild</a:t>
            </a:r>
            <a:endParaRPr lang="en-US" i="0" dirty="0">
              <a:solidFill>
                <a:srgbClr val="0070C0"/>
              </a:solidFill>
            </a:endParaRPr>
          </a:p>
          <a:p>
            <a:r>
              <a:rPr lang="en-US" i="0" dirty="0" err="1">
                <a:solidFill>
                  <a:srgbClr val="0070C0"/>
                </a:solidFill>
              </a:rPr>
              <a:t>Node.lastChild</a:t>
            </a:r>
            <a:endParaRPr lang="en-US" i="0" dirty="0">
              <a:solidFill>
                <a:srgbClr val="0070C0"/>
              </a:solidFill>
            </a:endParaRPr>
          </a:p>
          <a:p>
            <a:r>
              <a:rPr lang="en-US" i="0" dirty="0" err="1">
                <a:solidFill>
                  <a:srgbClr val="0070C0"/>
                </a:solidFill>
              </a:rPr>
              <a:t>Node.parentNode</a:t>
            </a:r>
            <a:endParaRPr lang="en-US" i="0" dirty="0">
              <a:solidFill>
                <a:srgbClr val="0070C0"/>
              </a:solidFill>
            </a:endParaRPr>
          </a:p>
          <a:p>
            <a:r>
              <a:rPr lang="en-US" i="0" dirty="0" err="1">
                <a:solidFill>
                  <a:srgbClr val="0070C0"/>
                </a:solidFill>
              </a:rPr>
              <a:t>Node.nextSibling</a:t>
            </a:r>
            <a:endParaRPr lang="en-US" i="0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Node.previousSibliing</a:t>
            </a:r>
            <a:endParaRPr lang="en-US" i="0" dirty="0">
              <a:solidFill>
                <a:srgbClr val="0070C0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5014" y="1769364"/>
            <a:ext cx="4443984" cy="823912"/>
          </a:xfrm>
        </p:spPr>
        <p:txBody>
          <a:bodyPr/>
          <a:lstStyle/>
          <a:p>
            <a:r>
              <a:rPr lang="en-US" dirty="0"/>
              <a:t>Element</a:t>
            </a:r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25014" y="2733707"/>
            <a:ext cx="4443984" cy="37446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Element.children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Element.firstElementChild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Element.lastElementChild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Element.parentElement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Element.nextElementSibling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Element.previousElementSibliing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Element.closest</a:t>
            </a:r>
            <a:r>
              <a:rPr lang="en-US" dirty="0">
                <a:solidFill>
                  <a:srgbClr val="0070C0"/>
                </a:solidFill>
              </a:rPr>
              <a:t>(‘selector’) ??</a:t>
            </a:r>
          </a:p>
          <a:p>
            <a:r>
              <a:rPr lang="en-US" dirty="0" err="1">
                <a:solidFill>
                  <a:srgbClr val="0070C0"/>
                </a:solidFill>
              </a:rPr>
              <a:t>Element.matches</a:t>
            </a:r>
            <a:r>
              <a:rPr lang="en-US" dirty="0">
                <a:solidFill>
                  <a:srgbClr val="0070C0"/>
                </a:solidFill>
              </a:rPr>
              <a:t>(‘selector’)</a:t>
            </a:r>
            <a:endParaRPr lang="uk-UA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7900" y="6478369"/>
            <a:ext cx="11214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dirty="0"/>
              <a:t>Краще використовувати завжди </a:t>
            </a:r>
            <a:r>
              <a:rPr lang="uk-UA" sz="1400" dirty="0" err="1">
                <a:solidFill>
                  <a:srgbClr val="0070C0"/>
                </a:solidFill>
              </a:rPr>
              <a:t>parentElement</a:t>
            </a:r>
            <a:r>
              <a:rPr lang="uk-UA" sz="1400" dirty="0"/>
              <a:t>, або </a:t>
            </a:r>
            <a:r>
              <a:rPr lang="uk-UA" sz="1400" dirty="0" err="1"/>
              <a:t>обфускувати</a:t>
            </a:r>
            <a:r>
              <a:rPr lang="uk-UA" sz="1400" dirty="0"/>
              <a:t> свій </a:t>
            </a:r>
            <a:r>
              <a:rPr lang="uk-UA" sz="1400" dirty="0" err="1"/>
              <a:t>html</a:t>
            </a:r>
            <a:r>
              <a:rPr lang="uk-UA" sz="1400" dirty="0"/>
              <a:t> і використовувати </a:t>
            </a:r>
            <a:r>
              <a:rPr lang="uk-UA" sz="1400" dirty="0" err="1">
                <a:solidFill>
                  <a:srgbClr val="0070C0"/>
                </a:solidFill>
              </a:rPr>
              <a:t>parentNode</a:t>
            </a:r>
            <a:r>
              <a:rPr lang="uk-UA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3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Node </a:t>
            </a:r>
            <a:r>
              <a:rPr lang="uk-UA" dirty="0"/>
              <a:t>пошук</a:t>
            </a:r>
            <a:r>
              <a:rPr lang="ru-RU" dirty="0"/>
              <a:t> </a:t>
            </a:r>
            <a:r>
              <a:rPr lang="uk-UA" dirty="0"/>
              <a:t>елементів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>
                <a:solidFill>
                  <a:schemeClr val="tx1"/>
                </a:solidFill>
              </a:rPr>
              <a:t>Пошук по ідентифікатору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document.getElementById</a:t>
            </a:r>
            <a:r>
              <a:rPr lang="en-US" i="0" dirty="0">
                <a:solidFill>
                  <a:srgbClr val="0070C0"/>
                </a:solidFill>
              </a:rPr>
              <a:t>(‘identifier’): Element;</a:t>
            </a:r>
          </a:p>
          <a:p>
            <a:r>
              <a:rPr lang="uk-UA" dirty="0">
                <a:solidFill>
                  <a:schemeClr val="tx1"/>
                </a:solidFill>
              </a:rPr>
              <a:t>Пошук по тегу: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document.getElementsByTagName</a:t>
            </a:r>
            <a:r>
              <a:rPr lang="en-US" i="0" dirty="0">
                <a:solidFill>
                  <a:srgbClr val="0070C0"/>
                </a:solidFill>
              </a:rPr>
              <a:t>(‘div’): </a:t>
            </a:r>
            <a:r>
              <a:rPr lang="en-US" i="0" dirty="0" err="1">
                <a:solidFill>
                  <a:srgbClr val="0070C0"/>
                </a:solidFill>
              </a:rPr>
              <a:t>HTMLCollection</a:t>
            </a:r>
            <a:r>
              <a:rPr lang="en-US" i="0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element.getElementsByTagName</a:t>
            </a:r>
            <a:r>
              <a:rPr lang="en-US" i="0" dirty="0">
                <a:solidFill>
                  <a:srgbClr val="0070C0"/>
                </a:solidFill>
              </a:rPr>
              <a:t>(‘div’): </a:t>
            </a:r>
            <a:r>
              <a:rPr lang="en-US" i="0" dirty="0" err="1">
                <a:solidFill>
                  <a:srgbClr val="0070C0"/>
                </a:solidFill>
              </a:rPr>
              <a:t>HTMLCollection</a:t>
            </a:r>
            <a:r>
              <a:rPr lang="en-US" i="0" dirty="0">
                <a:solidFill>
                  <a:srgbClr val="0070C0"/>
                </a:solidFill>
              </a:rPr>
              <a:t>;</a:t>
            </a:r>
          </a:p>
          <a:p>
            <a:r>
              <a:rPr lang="uk-UA" dirty="0">
                <a:solidFill>
                  <a:schemeClr val="tx1"/>
                </a:solidFill>
              </a:rPr>
              <a:t>Пошук по імені (атрибут </a:t>
            </a:r>
            <a:r>
              <a:rPr lang="en-US" dirty="0">
                <a:solidFill>
                  <a:srgbClr val="0070C0"/>
                </a:solidFill>
              </a:rPr>
              <a:t>name</a:t>
            </a:r>
            <a:r>
              <a:rPr lang="uk-UA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document.getElementsByName</a:t>
            </a:r>
            <a:r>
              <a:rPr lang="en-US" i="0" dirty="0">
                <a:solidFill>
                  <a:srgbClr val="0070C0"/>
                </a:solidFill>
              </a:rPr>
              <a:t>(‘name’): </a:t>
            </a:r>
            <a:r>
              <a:rPr lang="en-US" i="0" dirty="0" err="1">
                <a:solidFill>
                  <a:srgbClr val="0070C0"/>
                </a:solidFill>
              </a:rPr>
              <a:t>NodeList</a:t>
            </a:r>
            <a:r>
              <a:rPr lang="en-US" i="0" dirty="0">
                <a:solidFill>
                  <a:srgbClr val="0070C0"/>
                </a:solidFill>
              </a:rPr>
              <a:t>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i="0" dirty="0"/>
          </a:p>
          <a:p>
            <a:pPr lvl="2"/>
            <a:endParaRPr lang="en-US" dirty="0"/>
          </a:p>
          <a:p>
            <a:pPr lvl="2"/>
            <a:endParaRPr lang="uk-UA" i="0" dirty="0"/>
          </a:p>
          <a:p>
            <a:pPr lvl="2"/>
            <a:endParaRPr lang="uk-UA" i="0" dirty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53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Node </a:t>
            </a:r>
            <a:r>
              <a:rPr lang="uk-UA" dirty="0"/>
              <a:t>пошук</a:t>
            </a:r>
            <a:r>
              <a:rPr lang="ru-RU" dirty="0"/>
              <a:t> </a:t>
            </a:r>
            <a:r>
              <a:rPr lang="uk-UA" dirty="0"/>
              <a:t>елементів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>
                <a:solidFill>
                  <a:schemeClr val="tx1"/>
                </a:solidFill>
              </a:rPr>
              <a:t>Пошук по класу</a:t>
            </a: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document.getElementsByClassName</a:t>
            </a:r>
            <a:r>
              <a:rPr lang="en-US" i="0" dirty="0">
                <a:solidFill>
                  <a:srgbClr val="0070C0"/>
                </a:solidFill>
              </a:rPr>
              <a:t>(‘</a:t>
            </a:r>
            <a:r>
              <a:rPr lang="en-US" i="0" dirty="0" err="1">
                <a:solidFill>
                  <a:srgbClr val="0070C0"/>
                </a:solidFill>
              </a:rPr>
              <a:t>classname</a:t>
            </a:r>
            <a:r>
              <a:rPr lang="en-US" i="0" dirty="0">
                <a:solidFill>
                  <a:srgbClr val="0070C0"/>
                </a:solidFill>
              </a:rPr>
              <a:t>’): </a:t>
            </a:r>
            <a:r>
              <a:rPr lang="en-US" i="0" dirty="0" err="1">
                <a:solidFill>
                  <a:srgbClr val="0070C0"/>
                </a:solidFill>
              </a:rPr>
              <a:t>HTMLColleciton</a:t>
            </a:r>
            <a:r>
              <a:rPr lang="en-US" i="0" dirty="0">
                <a:solidFill>
                  <a:srgbClr val="0070C0"/>
                </a:solidFill>
              </a:rPr>
              <a:t>;</a:t>
            </a:r>
          </a:p>
          <a:p>
            <a:r>
              <a:rPr lang="uk-UA" dirty="0">
                <a:solidFill>
                  <a:schemeClr val="tx1"/>
                </a:solidFill>
              </a:rPr>
              <a:t>Пошук по </a:t>
            </a:r>
            <a:r>
              <a:rPr lang="ru-RU" dirty="0">
                <a:solidFill>
                  <a:schemeClr val="tx1"/>
                </a:solidFill>
              </a:rPr>
              <a:t>С</a:t>
            </a:r>
            <a:r>
              <a:rPr lang="en-US" dirty="0">
                <a:solidFill>
                  <a:schemeClr val="tx1"/>
                </a:solidFill>
              </a:rPr>
              <a:t>SS-</a:t>
            </a:r>
            <a:r>
              <a:rPr lang="uk-UA" dirty="0" err="1">
                <a:solidFill>
                  <a:schemeClr val="tx1"/>
                </a:solidFill>
              </a:rPr>
              <a:t>селктору</a:t>
            </a:r>
            <a:endParaRPr lang="uk-UA" dirty="0">
              <a:solidFill>
                <a:schemeClr val="tx1"/>
              </a:solidFill>
            </a:endParaRP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document.querySelectorAll</a:t>
            </a:r>
            <a:r>
              <a:rPr lang="en-US" i="0" dirty="0">
                <a:solidFill>
                  <a:srgbClr val="0070C0"/>
                </a:solidFill>
              </a:rPr>
              <a:t>(selectors): </a:t>
            </a:r>
            <a:r>
              <a:rPr lang="en-US" i="0" dirty="0" err="1">
                <a:solidFill>
                  <a:srgbClr val="0070C0"/>
                </a:solidFill>
              </a:rPr>
              <a:t>NodeList</a:t>
            </a:r>
            <a:r>
              <a:rPr lang="en-US" i="0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document.querySelector</a:t>
            </a:r>
            <a:r>
              <a:rPr lang="en-US" i="0" dirty="0">
                <a:solidFill>
                  <a:srgbClr val="0070C0"/>
                </a:solidFill>
              </a:rPr>
              <a:t>(selectors): Element;</a:t>
            </a: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element.querySelectorAll</a:t>
            </a:r>
            <a:r>
              <a:rPr lang="en-US" i="0" dirty="0">
                <a:solidFill>
                  <a:srgbClr val="0070C0"/>
                </a:solidFill>
              </a:rPr>
              <a:t>(selectors): </a:t>
            </a:r>
            <a:r>
              <a:rPr lang="en-US" i="0" dirty="0" err="1">
                <a:solidFill>
                  <a:srgbClr val="0070C0"/>
                </a:solidFill>
              </a:rPr>
              <a:t>NodeList</a:t>
            </a:r>
            <a:r>
              <a:rPr lang="en-US" i="0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element.querySelector</a:t>
            </a:r>
            <a:r>
              <a:rPr lang="en-US" i="0" dirty="0">
                <a:solidFill>
                  <a:srgbClr val="0070C0"/>
                </a:solidFill>
              </a:rPr>
              <a:t>(selectors): Element;</a:t>
            </a:r>
          </a:p>
          <a:p>
            <a:pPr lvl="1"/>
            <a:endParaRPr lang="en-US" i="0" dirty="0">
              <a:solidFill>
                <a:srgbClr val="0070C0"/>
              </a:solidFill>
            </a:endParaRPr>
          </a:p>
          <a:p>
            <a:pPr marL="987552" lvl="2" indent="0">
              <a:buNone/>
            </a:pPr>
            <a:endParaRPr lang="uk-UA" dirty="0"/>
          </a:p>
          <a:p>
            <a:pPr marL="987552" lvl="2" indent="0" algn="r">
              <a:buNone/>
            </a:pPr>
            <a:r>
              <a:rPr lang="en-US" dirty="0"/>
              <a:t>https://www.w3.org/TR/selectors-api/#grammar</a:t>
            </a:r>
          </a:p>
          <a:p>
            <a:pPr lvl="2"/>
            <a:endParaRPr lang="uk-UA" i="0" dirty="0"/>
          </a:p>
          <a:p>
            <a:pPr lvl="2"/>
            <a:endParaRPr lang="uk-UA" i="0" dirty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2658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7133</TotalTime>
  <Words>1698</Words>
  <Application>Microsoft Office PowerPoint</Application>
  <PresentationFormat>Широкий екран</PresentationFormat>
  <Paragraphs>401</Paragraphs>
  <Slides>34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34</vt:i4>
      </vt:variant>
    </vt:vector>
  </HeadingPairs>
  <TitlesOfParts>
    <vt:vector size="37" baseType="lpstr">
      <vt:lpstr>Consolas</vt:lpstr>
      <vt:lpstr>Franklin Gothic Book</vt:lpstr>
      <vt:lpstr>Crop</vt:lpstr>
      <vt:lpstr>JavaScript</vt:lpstr>
      <vt:lpstr>DOM</vt:lpstr>
      <vt:lpstr>DOM</vt:lpstr>
      <vt:lpstr>DOM: Node (вузол)</vt:lpstr>
      <vt:lpstr>DOM: Node (вузол)</vt:lpstr>
      <vt:lpstr>DOM: Node (вузол)</vt:lpstr>
      <vt:lpstr>DOM: Node (вузол) &amp; Element : Node Посилання на батьківський, сусідні та піделементи: </vt:lpstr>
      <vt:lpstr>DOM: Node пошук елементів</vt:lpstr>
      <vt:lpstr>DOM: Node пошук елементів</vt:lpstr>
      <vt:lpstr>DOM: NodeList</vt:lpstr>
      <vt:lpstr>DOM: HTMLCollection</vt:lpstr>
      <vt:lpstr>DOM: атрибути HTML елементів</vt:lpstr>
      <vt:lpstr>DOM: атрибути HTML елементів</vt:lpstr>
      <vt:lpstr>DOM: атрибути HTML елементів</vt:lpstr>
      <vt:lpstr>DOM: користувацькі атрибути</vt:lpstr>
      <vt:lpstr>DOM: робота із class</vt:lpstr>
      <vt:lpstr>DOM: робота із class</vt:lpstr>
      <vt:lpstr>DOM: модифікація вузлів</vt:lpstr>
      <vt:lpstr>DOM: модифікація вузлів createElement</vt:lpstr>
      <vt:lpstr>DOM: модифікація вузлів  replaceChild</vt:lpstr>
      <vt:lpstr>DOM: модифікація вузлів insertBefore</vt:lpstr>
      <vt:lpstr>DOM: модифікація вузлів  insertAfter</vt:lpstr>
      <vt:lpstr>DOM: модифікація вузлів  DocumentFragment</vt:lpstr>
      <vt:lpstr>DOM: модифікація вузлів  createDocumentFragment</vt:lpstr>
      <vt:lpstr>DOM: Події EventTarget </vt:lpstr>
      <vt:lpstr>DOM: Події EventTarget.handleEvent </vt:lpstr>
      <vt:lpstr>DOM: Події 2</vt:lpstr>
      <vt:lpstr>DOM: Події 3 *EventListener</vt:lpstr>
      <vt:lpstr>DOM: Цикл обробки події</vt:lpstr>
      <vt:lpstr>Презентація PowerPoint</vt:lpstr>
      <vt:lpstr>DOM: Події 4 *EventListener</vt:lpstr>
      <vt:lpstr>DOM: Події 5 stopPropagation</vt:lpstr>
      <vt:lpstr>DOM: Події 5 stopImmediatePropagation</vt:lpstr>
      <vt:lpstr>DOM: Події 5 preventDefault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Користувач</dc:creator>
  <cp:lastModifiedBy>Vitalii</cp:lastModifiedBy>
  <cp:revision>204</cp:revision>
  <dcterms:created xsi:type="dcterms:W3CDTF">2019-02-25T02:19:32Z</dcterms:created>
  <dcterms:modified xsi:type="dcterms:W3CDTF">2024-02-27T07:09:39Z</dcterms:modified>
</cp:coreProperties>
</file>