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E7CCUMDKq2tHffZ7AmLAS2A78a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6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Титульний слайд" type="title">
  <p:cSld name="TITLE">
    <p:spTree>
      <p:nvGrpSpPr>
        <p:cNvPr id="1"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3"/>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3"/>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cxnSp>
        <p:nvCxnSpPr>
          <p:cNvPr id="22" name="Google Shape;22;p23"/>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і вертикальний текст" type="vertTx">
  <p:cSld name="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Вертикальний заголовок і текст" type="vertTitleAndTx">
  <p:cSld name="VERTICAL_TITLE_AND_VERTICAL_TEXT">
    <p:spTree>
      <p:nvGrpSpPr>
        <p:cNvPr id="1"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Назва та вміст" type="obj">
  <p:cSld name="OBJECT">
    <p:spTree>
      <p:nvGrpSpPr>
        <p:cNvPr id="1" name="Shape 23"/>
        <p:cNvGrpSpPr/>
        <p:nvPr/>
      </p:nvGrpSpPr>
      <p:grpSpPr>
        <a:xfrm>
          <a:off x="0" y="0"/>
          <a:ext cx="0" cy="0"/>
          <a:chOff x="0" y="0"/>
          <a:chExt cx="0" cy="0"/>
        </a:xfrm>
      </p:grpSpPr>
      <p:sp>
        <p:nvSpPr>
          <p:cNvPr id="24" name="Google Shape;24;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Назва розділу"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5"/>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cxnSp>
        <p:nvCxnSpPr>
          <p:cNvPr id="37" name="Google Shape;37;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єкти" type="twoObj">
  <p:cSld name="TWO_OBJECTS">
    <p:spTree>
      <p:nvGrpSpPr>
        <p:cNvPr id="1" name="Shape 38"/>
        <p:cNvGrpSpPr/>
        <p:nvPr/>
      </p:nvGrpSpPr>
      <p:grpSpPr>
        <a:xfrm>
          <a:off x="0" y="0"/>
          <a:ext cx="0" cy="0"/>
          <a:chOff x="0" y="0"/>
          <a:chExt cx="0" cy="0"/>
        </a:xfrm>
      </p:grpSpPr>
      <p:sp>
        <p:nvSpPr>
          <p:cNvPr id="39" name="Google Shape;39;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6"/>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6"/>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Порівняння" type="twoTxTwoObj">
  <p:cSld name="TWO_OBJECTS_WITH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Лише заголовок" type="titleOnly">
  <p:cSld name="TITLE_ONLY">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ий слайд" type="blank">
  <p:cSld name="BLANK">
    <p:spTree>
      <p:nvGrpSpPr>
        <p:cNvPr id="1" name="Shape 59"/>
        <p:cNvGrpSpPr/>
        <p:nvPr/>
      </p:nvGrpSpPr>
      <p:grpSpPr>
        <a:xfrm>
          <a:off x="0" y="0"/>
          <a:ext cx="0" cy="0"/>
          <a:chOff x="0" y="0"/>
          <a:chExt cx="0" cy="0"/>
        </a:xfrm>
      </p:grpSpPr>
      <p:sp>
        <p:nvSpPr>
          <p:cNvPr id="60" name="Google Shape;60;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Вміст і підпис" type="objTx">
  <p:cSld name="OBJECT_WITH_CAPTION_TEXT">
    <p:spTree>
      <p:nvGrpSpPr>
        <p:cNvPr id="1"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3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і підпис" type="picTx">
  <p:cSld name="PICTURE_WITH_CAPTION_TEXT">
    <p:spTree>
      <p:nvGrpSpPr>
        <p:cNvPr id="1"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3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3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uk-U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uk-UA"/>
              <a:t>‹№›</a:t>
            </a:fld>
            <a:endParaRPr/>
          </a:p>
        </p:txBody>
      </p:sp>
      <p:cxnSp>
        <p:nvCxnSpPr>
          <p:cNvPr id="13" name="Google Shape;13;p2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262626"/>
              </a:buClr>
              <a:buSzPts val="8000"/>
              <a:buFont typeface="Calibri"/>
              <a:buNone/>
            </a:pPr>
            <a:r>
              <a:rPr lang="uk-UA"/>
              <a:t>MICROSERVICES</a:t>
            </a:r>
            <a:endParaRPr/>
          </a:p>
        </p:txBody>
      </p:sp>
      <p:sp>
        <p:nvSpPr>
          <p:cNvPr id="102" name="Google Shape;102;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uk-UA" dirty="0">
                <a:solidFill>
                  <a:schemeClr val="tx1"/>
                </a:solidFill>
              </a:rPr>
              <a:t>Частина 1</a:t>
            </a:r>
            <a:endParaRP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0"/>
          <p:cNvSpPr txBox="1">
            <a:spLocks noGrp="1"/>
          </p:cNvSpPr>
          <p:nvPr>
            <p:ph type="title"/>
          </p:nvPr>
        </p:nvSpPr>
        <p:spPr>
          <a:xfrm>
            <a:off x="1097279" y="286603"/>
            <a:ext cx="10368579"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dirty="0" err="1"/>
              <a:t>Мікросервісна</a:t>
            </a:r>
            <a:r>
              <a:rPr lang="uk-UA" dirty="0"/>
              <a:t> </a:t>
            </a:r>
            <a:r>
              <a:rPr lang="uk-UA" dirty="0" err="1"/>
              <a:t>архітектрура</a:t>
            </a:r>
            <a:endParaRPr dirty="0"/>
          </a:p>
        </p:txBody>
      </p:sp>
      <p:sp>
        <p:nvSpPr>
          <p:cNvPr id="168" name="Google Shape;168;p1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uk-UA"/>
              <a:t>Мікросервіси — також відомі як архітектура мікросервісів — це архітектурний стиль, який структурує програму як набір сервісів, які:</a:t>
            </a:r>
            <a:endParaRPr/>
          </a:p>
          <a:p>
            <a:pPr marL="91440" lvl="0" indent="-127000" algn="l" rtl="0">
              <a:lnSpc>
                <a:spcPct val="90000"/>
              </a:lnSpc>
              <a:spcBef>
                <a:spcPts val="1400"/>
              </a:spcBef>
              <a:spcAft>
                <a:spcPts val="0"/>
              </a:spcAft>
              <a:buSzPts val="2000"/>
              <a:buFont typeface="Arial"/>
              <a:buChar char="•"/>
            </a:pPr>
            <a:r>
              <a:rPr lang="uk-UA"/>
              <a:t>Розгортаються незалежно</a:t>
            </a:r>
            <a:endParaRPr/>
          </a:p>
          <a:p>
            <a:pPr marL="91440" lvl="0" indent="-127000" algn="l" rtl="0">
              <a:lnSpc>
                <a:spcPct val="90000"/>
              </a:lnSpc>
              <a:spcBef>
                <a:spcPts val="1400"/>
              </a:spcBef>
              <a:spcAft>
                <a:spcPts val="0"/>
              </a:spcAft>
              <a:buSzPts val="2000"/>
              <a:buFont typeface="Arial"/>
              <a:buChar char="•"/>
            </a:pPr>
            <a:r>
              <a:rPr lang="uk-UA"/>
              <a:t>Слабко зв’язані</a:t>
            </a:r>
            <a:endParaRPr/>
          </a:p>
          <a:p>
            <a:pPr marL="91440" lvl="0" indent="-127000" algn="l" rtl="0">
              <a:lnSpc>
                <a:spcPct val="90000"/>
              </a:lnSpc>
              <a:spcBef>
                <a:spcPts val="1400"/>
              </a:spcBef>
              <a:spcAft>
                <a:spcPts val="0"/>
              </a:spcAft>
              <a:buSzPts val="2000"/>
              <a:buFont typeface="Arial"/>
              <a:buChar char="•"/>
            </a:pPr>
            <a:r>
              <a:rPr lang="uk-UA"/>
              <a:t>Організовані навколо вимог та потреб бізнесу</a:t>
            </a:r>
            <a:endParaRPr/>
          </a:p>
          <a:p>
            <a:pPr marL="91440" lvl="0" indent="-127000" algn="l" rtl="0">
              <a:lnSpc>
                <a:spcPct val="90000"/>
              </a:lnSpc>
              <a:spcBef>
                <a:spcPts val="1400"/>
              </a:spcBef>
              <a:spcAft>
                <a:spcPts val="0"/>
              </a:spcAft>
              <a:buSzPts val="2000"/>
              <a:buFont typeface="Arial"/>
              <a:buChar char="•"/>
            </a:pPr>
            <a:r>
              <a:rPr lang="uk-UA"/>
              <a:t>Розробляється невеликою командою</a:t>
            </a:r>
            <a:endParaRPr/>
          </a:p>
          <a:p>
            <a:pPr marL="91440" lvl="0" indent="-127000" algn="l" rtl="0">
              <a:lnSpc>
                <a:spcPct val="90000"/>
              </a:lnSpc>
              <a:spcBef>
                <a:spcPts val="1400"/>
              </a:spcBef>
              <a:spcAft>
                <a:spcPts val="0"/>
              </a:spcAft>
              <a:buSzPts val="2000"/>
              <a:buChar char=" "/>
            </a:pPr>
            <a:r>
              <a:rPr lang="uk-UA"/>
              <a:t>Мікросервісна архітектура дає змогу швидко, часто, надійно та стабільно розгортати великі, складні застосунки</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Cхема</a:t>
            </a:r>
            <a:endParaRPr/>
          </a:p>
        </p:txBody>
      </p:sp>
      <p:pic>
        <p:nvPicPr>
          <p:cNvPr id="174" name="Google Shape;174;p11" descr="Зображення, що містить текст, схема, малюнок, ескіз&#10;&#10;Автоматично згенерований опис"/>
          <p:cNvPicPr preferRelativeResize="0">
            <a:picLocks noGrp="1"/>
          </p:cNvPicPr>
          <p:nvPr>
            <p:ph type="body" idx="1"/>
          </p:nvPr>
        </p:nvPicPr>
        <p:blipFill rotWithShape="1">
          <a:blip r:embed="rId3">
            <a:alphaModFix/>
          </a:blip>
          <a:srcRect l="6124" t="7632" r="5398" b="10488"/>
          <a:stretch/>
        </p:blipFill>
        <p:spPr>
          <a:xfrm>
            <a:off x="2893141" y="1907457"/>
            <a:ext cx="6405717" cy="454643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Переваги</a:t>
            </a:r>
            <a:endParaRPr/>
          </a:p>
        </p:txBody>
      </p:sp>
      <p:sp>
        <p:nvSpPr>
          <p:cNvPr id="180" name="Google Shape;180;p12"/>
          <p:cNvSpPr txBox="1">
            <a:spLocks noGrp="1"/>
          </p:cNvSpPr>
          <p:nvPr>
            <p:ph type="body" idx="1"/>
          </p:nvPr>
        </p:nvSpPr>
        <p:spPr>
          <a:xfrm>
            <a:off x="1097280" y="1845733"/>
            <a:ext cx="10058400" cy="4457790"/>
          </a:xfrm>
          <a:prstGeom prst="rect">
            <a:avLst/>
          </a:prstGeom>
          <a:noFill/>
          <a:ln>
            <a:noFill/>
          </a:ln>
        </p:spPr>
        <p:txBody>
          <a:bodyPr spcFirstLastPara="1" wrap="square" lIns="0" tIns="45700" rIns="0" bIns="45700" anchor="t" anchorCtr="0">
            <a:normAutofit fontScale="85000" lnSpcReduction="10000"/>
          </a:bodyPr>
          <a:lstStyle/>
          <a:p>
            <a:pPr marL="91440" lvl="0" indent="-107950" algn="just" rtl="0">
              <a:lnSpc>
                <a:spcPct val="90000"/>
              </a:lnSpc>
              <a:spcBef>
                <a:spcPts val="0"/>
              </a:spcBef>
              <a:spcAft>
                <a:spcPts val="0"/>
              </a:spcAft>
              <a:buSzPct val="100000"/>
              <a:buChar char=" "/>
            </a:pPr>
            <a:r>
              <a:rPr lang="uk-UA" b="1"/>
              <a:t>Гнучкість</a:t>
            </a:r>
            <a:r>
              <a:rPr lang="uk-UA"/>
              <a:t> – підхід сприяє гнучким способам роботи з невеликими командами, над застосунками які часто розгортаються.</a:t>
            </a:r>
            <a:endParaRPr/>
          </a:p>
          <a:p>
            <a:pPr marL="91440" lvl="0" indent="-107950" algn="just" rtl="0">
              <a:lnSpc>
                <a:spcPct val="90000"/>
              </a:lnSpc>
              <a:spcBef>
                <a:spcPts val="1400"/>
              </a:spcBef>
              <a:spcAft>
                <a:spcPts val="0"/>
              </a:spcAft>
              <a:buSzPct val="100000"/>
              <a:buChar char=" "/>
            </a:pPr>
            <a:r>
              <a:rPr lang="uk-UA" b="1"/>
              <a:t>Гнучке масштабування</a:t>
            </a:r>
            <a:r>
              <a:rPr lang="uk-UA"/>
              <a:t> – якщо мікросервіс досягає свого навантаження, нові екземпляри цього сервісу можна швидко розгортати в супровідному кластері, щоб зменшити тиск.</a:t>
            </a:r>
            <a:endParaRPr/>
          </a:p>
          <a:p>
            <a:pPr marL="91440" lvl="0" indent="-107950" algn="just" rtl="0">
              <a:lnSpc>
                <a:spcPct val="90000"/>
              </a:lnSpc>
              <a:spcBef>
                <a:spcPts val="1400"/>
              </a:spcBef>
              <a:spcAft>
                <a:spcPts val="0"/>
              </a:spcAft>
              <a:buSzPct val="100000"/>
              <a:buChar char=" "/>
            </a:pPr>
            <a:r>
              <a:rPr lang="uk-UA" b="1"/>
              <a:t>Безперервне розгортання</a:t>
            </a:r>
            <a:r>
              <a:rPr lang="uk-UA"/>
              <a:t> – тепер ми маємо часті та швидші цикли випусків. Раніше ми випускали оновлення раз на тиждень, а тепер ми можемо робити це приблизно два-три рази на день.</a:t>
            </a:r>
            <a:endParaRPr/>
          </a:p>
          <a:p>
            <a:pPr marL="91440" lvl="0" indent="-107950" algn="just" rtl="0">
              <a:lnSpc>
                <a:spcPct val="90000"/>
              </a:lnSpc>
              <a:spcBef>
                <a:spcPts val="1400"/>
              </a:spcBef>
              <a:spcAft>
                <a:spcPts val="0"/>
              </a:spcAft>
              <a:buSzPct val="100000"/>
              <a:buChar char=" "/>
            </a:pPr>
            <a:r>
              <a:rPr lang="uk-UA" b="1"/>
              <a:t>Зручність обслуговування та </a:t>
            </a:r>
            <a:r>
              <a:rPr lang="uk-UA" b="1" i="1"/>
              <a:t>тестування</a:t>
            </a:r>
            <a:r>
              <a:rPr lang="uk-UA"/>
              <a:t> – команди можуть експериментувати з новими функціями та повертатися, якщо щось не працює. Це полегшує оновлення коду та пришвидшує час виходу на ринок нових функцій. Крім того, легко виявляти та виправляти несправності та помилки в окремих службах.</a:t>
            </a:r>
            <a:endParaRPr/>
          </a:p>
          <a:p>
            <a:pPr marL="91440" lvl="0" indent="-107950" algn="just" rtl="0">
              <a:lnSpc>
                <a:spcPct val="90000"/>
              </a:lnSpc>
              <a:spcBef>
                <a:spcPts val="1400"/>
              </a:spcBef>
              <a:spcAft>
                <a:spcPts val="0"/>
              </a:spcAft>
              <a:buSzPct val="100000"/>
              <a:buChar char=" "/>
            </a:pPr>
            <a:r>
              <a:rPr lang="uk-UA" b="1"/>
              <a:t>Незалежне розгортання</a:t>
            </a:r>
            <a:r>
              <a:rPr lang="uk-UA"/>
              <a:t> – оскільки мікросервіси є окремими одиницями, вони дозволяють швидко й легко незалежно розгортати окрему функціональність.</a:t>
            </a:r>
            <a:endParaRPr/>
          </a:p>
          <a:p>
            <a:pPr marL="91440" lvl="0" indent="-107950" algn="just" rtl="0">
              <a:lnSpc>
                <a:spcPct val="90000"/>
              </a:lnSpc>
              <a:spcBef>
                <a:spcPts val="1400"/>
              </a:spcBef>
              <a:spcAft>
                <a:spcPts val="0"/>
              </a:spcAft>
              <a:buSzPct val="100000"/>
              <a:buChar char=" "/>
            </a:pPr>
            <a:r>
              <a:rPr lang="uk-UA" b="1"/>
              <a:t>Технологічна гнучкість</a:t>
            </a:r>
            <a:r>
              <a:rPr lang="uk-UA"/>
              <a:t> – архітектури мікросервісів дають командам свободу вибору інструментів, які вони бажають і які є необхідними.</a:t>
            </a:r>
            <a:endParaRPr/>
          </a:p>
          <a:p>
            <a:pPr marL="91440" lvl="0" indent="-107950" algn="just" rtl="0">
              <a:lnSpc>
                <a:spcPct val="90000"/>
              </a:lnSpc>
              <a:spcBef>
                <a:spcPts val="1400"/>
              </a:spcBef>
              <a:spcAft>
                <a:spcPts val="0"/>
              </a:spcAft>
              <a:buSzPct val="100000"/>
              <a:buChar char=" "/>
            </a:pPr>
            <a:r>
              <a:rPr lang="uk-UA" b="1"/>
              <a:t>Висока надійність</a:t>
            </a:r>
            <a:r>
              <a:rPr lang="uk-UA"/>
              <a:t> – ви можете розгортати зміни для конкретної служби без загрози виходу з ладу всієї програми.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Недоліки</a:t>
            </a:r>
            <a:endParaRPr/>
          </a:p>
        </p:txBody>
      </p:sp>
      <p:sp>
        <p:nvSpPr>
          <p:cNvPr id="186" name="Google Shape;186;p1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fontScale="85000" lnSpcReduction="20000"/>
          </a:bodyPr>
          <a:lstStyle/>
          <a:p>
            <a:pPr marL="91440" lvl="0" indent="-107950" algn="just" rtl="0">
              <a:lnSpc>
                <a:spcPct val="90000"/>
              </a:lnSpc>
              <a:spcBef>
                <a:spcPts val="0"/>
              </a:spcBef>
              <a:spcAft>
                <a:spcPts val="0"/>
              </a:spcAft>
              <a:buSzPct val="100000"/>
              <a:buChar char=" "/>
            </a:pPr>
            <a:r>
              <a:rPr lang="uk-UA" b="1"/>
              <a:t>Розповсюдження розробки</a:t>
            </a:r>
            <a:r>
              <a:rPr lang="uk-UA"/>
              <a:t> – мікросервіси додають більше складності порівняно з монолітною архітектурою, оскільки є більше сервісів у багатьох місцях, створених декількома командами. Якщо розповсюдження розробки не управляється належним чином, це призводить до уповільнення швидкості розробки та низької операційної продуктивності.</a:t>
            </a:r>
            <a:endParaRPr/>
          </a:p>
          <a:p>
            <a:pPr marL="91440" lvl="0" indent="-107950" algn="just" rtl="0">
              <a:lnSpc>
                <a:spcPct val="90000"/>
              </a:lnSpc>
              <a:spcBef>
                <a:spcPts val="1400"/>
              </a:spcBef>
              <a:spcAft>
                <a:spcPts val="0"/>
              </a:spcAft>
              <a:buSzPct val="100000"/>
              <a:buChar char=" "/>
            </a:pPr>
            <a:r>
              <a:rPr lang="uk-UA" b="1"/>
              <a:t>Потенційне зростання витрат на інфраструктуру</a:t>
            </a:r>
            <a:r>
              <a:rPr lang="uk-UA"/>
              <a:t> – кожна нова мікрослужба може мати власну вартість набір тестів, інструменти з розгортання, інфраструктуру хостингу, інструменти моніторингу тощо.</a:t>
            </a:r>
            <a:endParaRPr/>
          </a:p>
          <a:p>
            <a:pPr marL="91440" lvl="0" indent="-107950" algn="just" rtl="0">
              <a:lnSpc>
                <a:spcPct val="90000"/>
              </a:lnSpc>
              <a:spcBef>
                <a:spcPts val="1400"/>
              </a:spcBef>
              <a:spcAft>
                <a:spcPts val="0"/>
              </a:spcAft>
              <a:buSzPct val="100000"/>
              <a:buChar char=" "/>
            </a:pPr>
            <a:r>
              <a:rPr lang="uk-UA" b="1"/>
              <a:t>Додаткові організаційні витрати</a:t>
            </a:r>
            <a:r>
              <a:rPr lang="uk-UA"/>
              <a:t> – командам потрібно додати інший рівень спілкування та співпраці, щоб координувати оновлення та інтерфейси.</a:t>
            </a:r>
            <a:endParaRPr/>
          </a:p>
          <a:p>
            <a:pPr marL="91440" lvl="0" indent="-107950" algn="just" rtl="0">
              <a:lnSpc>
                <a:spcPct val="90000"/>
              </a:lnSpc>
              <a:spcBef>
                <a:spcPts val="1400"/>
              </a:spcBef>
              <a:spcAft>
                <a:spcPts val="0"/>
              </a:spcAft>
              <a:buSzPct val="100000"/>
              <a:buChar char=" "/>
            </a:pPr>
            <a:r>
              <a:rPr lang="uk-UA" b="1"/>
              <a:t>Проблеми з налагодженням</a:t>
            </a:r>
            <a:r>
              <a:rPr lang="uk-UA"/>
              <a:t> – кожен мікросервіс має власний набір логів, що ускладнює налагодження. Крім того, один бізнес-процес може працювати на кількох машинах, що ще більше ускладнює налагодження.</a:t>
            </a:r>
            <a:endParaRPr/>
          </a:p>
          <a:p>
            <a:pPr marL="91440" lvl="0" indent="-107950" algn="just" rtl="0">
              <a:lnSpc>
                <a:spcPct val="90000"/>
              </a:lnSpc>
              <a:spcBef>
                <a:spcPts val="1400"/>
              </a:spcBef>
              <a:spcAft>
                <a:spcPts val="0"/>
              </a:spcAft>
              <a:buSzPct val="100000"/>
              <a:buChar char=" "/>
            </a:pPr>
            <a:r>
              <a:rPr lang="uk-UA" b="1"/>
              <a:t>Відсутність стандартизації</a:t>
            </a:r>
            <a:r>
              <a:rPr lang="uk-UA"/>
              <a:t> – без спільної платформи можливе наростання кількості мов, стандартів журналювання та моніторингу.</a:t>
            </a:r>
            <a:endParaRPr/>
          </a:p>
          <a:p>
            <a:pPr marL="91440" lvl="0" indent="-107950" algn="just" rtl="0">
              <a:lnSpc>
                <a:spcPct val="90000"/>
              </a:lnSpc>
              <a:spcBef>
                <a:spcPts val="1400"/>
              </a:spcBef>
              <a:spcAft>
                <a:spcPts val="0"/>
              </a:spcAft>
              <a:buSzPct val="100000"/>
              <a:buChar char=" "/>
            </a:pPr>
            <a:r>
              <a:rPr lang="uk-UA" b="1"/>
              <a:t>Відсутність чіткої приналежності</a:t>
            </a:r>
            <a:r>
              <a:rPr lang="uk-UA"/>
              <a:t> – у міру впровадження нових служб зростає кількість команд, які керують цими службами. З часом стає важко знати, якими служби може скористатися команда та до кого звернутися за підтримкою.</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Паттерн Facade</a:t>
            </a:r>
            <a:endParaRPr/>
          </a:p>
        </p:txBody>
      </p:sp>
      <p:sp>
        <p:nvSpPr>
          <p:cNvPr id="192" name="Google Shape;192;p1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a:t>Фасад — це клас, який забезпечує простий інтерфейс для складної підсистеми, яка містить багато частин/методів. Фасад може надавати обмежену функціональність порівняно з безпосередньою роботою з підсистемою. Однак він включає лише ті функції, які дійсно необхідні клієнтам.</a:t>
            </a:r>
            <a:endParaRPr/>
          </a:p>
          <a:p>
            <a:pPr marL="91440" lvl="0" indent="-127000" algn="just" rtl="0">
              <a:lnSpc>
                <a:spcPct val="90000"/>
              </a:lnSpc>
              <a:spcBef>
                <a:spcPts val="1400"/>
              </a:spcBef>
              <a:spcAft>
                <a:spcPts val="0"/>
              </a:spcAft>
              <a:buSzPts val="2000"/>
              <a:buChar char=" "/>
            </a:pPr>
            <a:r>
              <a:rPr lang="uk-UA"/>
              <a:t>Наявність фасаду зручна, коли вам потрібно інтегрувати свою програму зі складною бібліотекою, яка має десятки функцій, але користувачу потрібна лише певна частина її функціональності.</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Паттерн Facade</a:t>
            </a:r>
            <a:endParaRPr/>
          </a:p>
        </p:txBody>
      </p:sp>
      <p:pic>
        <p:nvPicPr>
          <p:cNvPr id="198" name="Google Shape;198;p15" descr="Зображення, що містить текст, знімок екрана, ряд, схема&#10;&#10;Автоматично згенерований опис"/>
          <p:cNvPicPr preferRelativeResize="0">
            <a:picLocks noGrp="1"/>
          </p:cNvPicPr>
          <p:nvPr>
            <p:ph type="body" idx="1"/>
          </p:nvPr>
        </p:nvPicPr>
        <p:blipFill rotWithShape="1">
          <a:blip r:embed="rId3">
            <a:alphaModFix/>
          </a:blip>
          <a:srcRect/>
          <a:stretch/>
        </p:blipFill>
        <p:spPr>
          <a:xfrm>
            <a:off x="1096963" y="2176490"/>
            <a:ext cx="10058400" cy="33622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dirty="0" err="1"/>
              <a:t>Патерн</a:t>
            </a:r>
            <a:r>
              <a:rPr lang="uk-UA" dirty="0"/>
              <a:t> API </a:t>
            </a:r>
            <a:r>
              <a:rPr lang="uk-UA" dirty="0" err="1"/>
              <a:t>Gateway</a:t>
            </a:r>
            <a:r>
              <a:rPr lang="uk-UA" dirty="0"/>
              <a:t> (шлюз)</a:t>
            </a:r>
            <a:endParaRPr dirty="0"/>
          </a:p>
        </p:txBody>
      </p:sp>
      <p:sp>
        <p:nvSpPr>
          <p:cNvPr id="204" name="Google Shape;204;p1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fontScale="92500" lnSpcReduction="10000"/>
          </a:bodyPr>
          <a:lstStyle/>
          <a:p>
            <a:pPr marL="91440" lvl="0" indent="-117475" algn="just" rtl="0">
              <a:lnSpc>
                <a:spcPct val="90000"/>
              </a:lnSpc>
              <a:spcBef>
                <a:spcPts val="0"/>
              </a:spcBef>
              <a:spcAft>
                <a:spcPts val="0"/>
              </a:spcAft>
              <a:buSzPct val="100000"/>
              <a:buChar char=" "/>
            </a:pPr>
            <a:r>
              <a:rPr lang="uk-UA" b="0" i="0">
                <a:solidFill>
                  <a:srgbClr val="242424"/>
                </a:solidFill>
                <a:latin typeface="Arial"/>
                <a:ea typeface="Arial"/>
                <a:cs typeface="Arial"/>
                <a:sym typeface="Arial"/>
              </a:rPr>
              <a:t>Шаблон шлюзу API рекомендується, якщо ви хочете розробити та створити складні великі застосунки на основі мікросервісів із кількома клієнтськими програмами. Шаблон схожий на шаблон фасаду з об’єктно-орієнтованого проектування, проте він є частиною зворотного проксі-сервера розподіленої системи або маршрутизації шлюзу для використання в якості моделі синхронного зв’язку.</a:t>
            </a:r>
            <a:endParaRPr/>
          </a:p>
          <a:p>
            <a:pPr marL="91440" lvl="0" indent="-117475" algn="just" rtl="0">
              <a:lnSpc>
                <a:spcPct val="90000"/>
              </a:lnSpc>
              <a:spcBef>
                <a:spcPts val="1400"/>
              </a:spcBef>
              <a:spcAft>
                <a:spcPts val="0"/>
              </a:spcAft>
              <a:buSzPct val="100000"/>
              <a:buChar char=" "/>
            </a:pPr>
            <a:r>
              <a:rPr lang="uk-UA">
                <a:solidFill>
                  <a:srgbClr val="242424"/>
                </a:solidFill>
                <a:latin typeface="Arial"/>
                <a:ea typeface="Arial"/>
                <a:cs typeface="Arial"/>
                <a:sym typeface="Arial"/>
              </a:rPr>
              <a:t>Як уже зазначалося в</a:t>
            </a:r>
            <a:r>
              <a:rPr lang="uk-UA" b="0" i="0">
                <a:solidFill>
                  <a:srgbClr val="242424"/>
                </a:solidFill>
                <a:latin typeface="Arial"/>
                <a:ea typeface="Arial"/>
                <a:cs typeface="Arial"/>
                <a:sym typeface="Arial"/>
              </a:rPr>
              <a:t>ін схожий на шаблон фасаду об’єктно-орієнтованого проектування, </a:t>
            </a:r>
            <a:r>
              <a:rPr lang="uk-UA">
                <a:solidFill>
                  <a:srgbClr val="242424"/>
                </a:solidFill>
                <a:latin typeface="Arial"/>
                <a:ea typeface="Arial"/>
                <a:cs typeface="Arial"/>
                <a:sym typeface="Arial"/>
              </a:rPr>
              <a:t>оскільки</a:t>
            </a:r>
            <a:r>
              <a:rPr lang="uk-UA" b="0" i="0">
                <a:solidFill>
                  <a:srgbClr val="242424"/>
                </a:solidFill>
                <a:latin typeface="Arial"/>
                <a:ea typeface="Arial"/>
                <a:cs typeface="Arial"/>
                <a:sym typeface="Arial"/>
              </a:rPr>
              <a:t> він забезпечує єдину точку входу в API з інкапсуляцією основної архітектури системи.</a:t>
            </a:r>
            <a:endParaRPr/>
          </a:p>
          <a:p>
            <a:pPr marL="91440" lvl="0" indent="-117475" algn="just" rtl="0">
              <a:lnSpc>
                <a:spcPct val="90000"/>
              </a:lnSpc>
              <a:spcBef>
                <a:spcPts val="1400"/>
              </a:spcBef>
              <a:spcAft>
                <a:spcPts val="0"/>
              </a:spcAft>
              <a:buSzPct val="100000"/>
              <a:buChar char=" "/>
            </a:pPr>
            <a:r>
              <a:rPr lang="uk-UA" b="0" i="0">
                <a:solidFill>
                  <a:srgbClr val="242424"/>
                </a:solidFill>
                <a:latin typeface="Arial"/>
                <a:ea typeface="Arial"/>
                <a:cs typeface="Arial"/>
                <a:sym typeface="Arial"/>
              </a:rPr>
              <a:t>Шаблон надає зворотний проксі-сервер для перенаправлення або маршрутизації запитів до внутрішніх кінцевих точок мікросервісів. Шлюз API забезпечує єдину кінцеву точку для клієнтських програм і внутрішньо відображає запити на внутрішні мікросервіси.</a:t>
            </a:r>
            <a:endParaRPr/>
          </a:p>
          <a:p>
            <a:pPr marL="91440" lvl="0" indent="-117475" algn="just" rtl="0">
              <a:lnSpc>
                <a:spcPct val="90000"/>
              </a:lnSpc>
              <a:spcBef>
                <a:spcPts val="1400"/>
              </a:spcBef>
              <a:spcAft>
                <a:spcPts val="0"/>
              </a:spcAft>
              <a:buSzPct val="100000"/>
              <a:buChar char=" "/>
            </a:pPr>
            <a:r>
              <a:rPr lang="uk-UA" b="0" i="0">
                <a:solidFill>
                  <a:srgbClr val="242424"/>
                </a:solidFill>
                <a:latin typeface="Arial"/>
                <a:ea typeface="Arial"/>
                <a:cs typeface="Arial"/>
                <a:sym typeface="Arial"/>
              </a:rPr>
              <a:t>Таким чином, шлюз API розташований між клієнтськими програмами та внутрішніми мікросервісами. Він працює як зворотний проксі та маршрутизує запити від клієнтів до серверних служб. Він також забезпечує наскрізні проблеми, такі як автентифікація, завершення SSL і кеш.</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Паттерн API Gateway</a:t>
            </a:r>
            <a:endParaRPr/>
          </a:p>
        </p:txBody>
      </p:sp>
      <p:pic>
        <p:nvPicPr>
          <p:cNvPr id="210" name="Google Shape;210;p17" descr="Зображення, що містить текст, схема, знімок екрана, План&#10;&#10;Автоматично згенерований опис"/>
          <p:cNvPicPr preferRelativeResize="0">
            <a:picLocks noGrp="1"/>
          </p:cNvPicPr>
          <p:nvPr>
            <p:ph type="body" idx="1"/>
          </p:nvPr>
        </p:nvPicPr>
        <p:blipFill rotWithShape="1">
          <a:blip r:embed="rId3">
            <a:alphaModFix/>
          </a:blip>
          <a:srcRect/>
          <a:stretch/>
        </p:blipFill>
        <p:spPr>
          <a:xfrm>
            <a:off x="2811294" y="1846263"/>
            <a:ext cx="5425124" cy="434894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dirty="0" err="1"/>
              <a:t>Chained</a:t>
            </a:r>
            <a:r>
              <a:rPr lang="uk-UA" dirty="0"/>
              <a:t> / </a:t>
            </a:r>
            <a:r>
              <a:rPr lang="uk-UA" dirty="0" err="1"/>
              <a:t>Chain</a:t>
            </a:r>
            <a:r>
              <a:rPr lang="uk-UA" dirty="0"/>
              <a:t> </a:t>
            </a:r>
            <a:r>
              <a:rPr lang="uk-UA" dirty="0" err="1"/>
              <a:t>of</a:t>
            </a:r>
            <a:r>
              <a:rPr lang="uk-UA" dirty="0"/>
              <a:t> </a:t>
            </a:r>
            <a:r>
              <a:rPr lang="uk-UA" dirty="0" err="1"/>
              <a:t>Responsibility</a:t>
            </a:r>
            <a:r>
              <a:rPr lang="uk-UA" dirty="0"/>
              <a:t> </a:t>
            </a:r>
            <a:r>
              <a:rPr lang="uk-UA" dirty="0" err="1"/>
              <a:t>Pattern</a:t>
            </a:r>
            <a:endParaRPr dirty="0"/>
          </a:p>
        </p:txBody>
      </p:sp>
      <p:sp>
        <p:nvSpPr>
          <p:cNvPr id="216" name="Google Shape;216;p18"/>
          <p:cNvSpPr txBox="1">
            <a:spLocks noGrp="1"/>
          </p:cNvSpPr>
          <p:nvPr>
            <p:ph type="body" idx="1"/>
          </p:nvPr>
        </p:nvSpPr>
        <p:spPr>
          <a:xfrm>
            <a:off x="1097280" y="1845734"/>
            <a:ext cx="10449452"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a:t>Шаблони проектування з ланцюгом або ланцюгом відповідальності створюють один результат, який є комбінацією кількох з’єднаних результатів. Отже, наявні три служби (умовно кажучи послідовно зв’язані), тоді запит від клієнта спочатку отримує служба A. Потім ця служба спілкується з наступною службою B і збирає дані. Нарешті, друга служба зв’язується з третьою службою, щоб створити консолідований вивід. Усі ці служби використовують синхронний HTTP-запит та/або відповідь для обміну повідомленнями. Окрім того, доки запит не пройде через усі служби та не буде згенеровано відповідні відповіді, клієнт не отримає жодних результатів. Тому зазвичай рекомендується не робити довгий ланцюжок, оскільки клієнт чекатиме, поки ланцюжок буде завершено</a:t>
            </a:r>
            <a:endParaRPr/>
          </a:p>
          <a:p>
            <a:pPr marL="91440" lvl="0" indent="-127000" algn="just" rtl="0">
              <a:lnSpc>
                <a:spcPct val="90000"/>
              </a:lnSpc>
              <a:spcBef>
                <a:spcPts val="1400"/>
              </a:spcBef>
              <a:spcAft>
                <a:spcPts val="0"/>
              </a:spcAft>
              <a:buSzPts val="2000"/>
              <a:buChar char=" "/>
            </a:pPr>
            <a:r>
              <a:rPr lang="uk-UA"/>
              <a:t>Ще один важливий аспект, який вам потрібно розуміти, полягає в тому, що запит від служби A до служби B може виглядати інакше від служби B до служби C. Подібним чином відповідь від служби C до служби B може виглядати зовсім інакше від служби B до служби 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Chain of Responsibility Pattern</a:t>
            </a:r>
            <a:endParaRPr/>
          </a:p>
        </p:txBody>
      </p:sp>
      <p:pic>
        <p:nvPicPr>
          <p:cNvPr id="222" name="Google Shape;222;p19" descr="Chain of Responsibility Pattern"/>
          <p:cNvPicPr preferRelativeResize="0">
            <a:picLocks noGrp="1"/>
          </p:cNvPicPr>
          <p:nvPr>
            <p:ph type="body" idx="1"/>
          </p:nvPr>
        </p:nvPicPr>
        <p:blipFill rotWithShape="1">
          <a:blip r:embed="rId3">
            <a:alphaModFix/>
          </a:blip>
          <a:srcRect/>
          <a:stretch/>
        </p:blipFill>
        <p:spPr>
          <a:xfrm>
            <a:off x="2666682" y="1737360"/>
            <a:ext cx="6538277" cy="44366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dirty="0"/>
              <a:t>Монолітна архітектура</a:t>
            </a:r>
            <a:endParaRPr dirty="0"/>
          </a:p>
        </p:txBody>
      </p:sp>
      <p:sp>
        <p:nvSpPr>
          <p:cNvPr id="108" name="Google Shape;108;p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a:t>У монолітній архітектурі всі елементи програми — від інтерфейсу користувача та бізнес-логіки до коду доступу до даних — створені та об’єднані в єдину кодову базу та репозиторій. Ця архітектура зазвичай використовує такі концепції, як шаблони/теми та шаблон проектування Model-View-Controller (MVC).</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Chain of Responsibility Pattern</a:t>
            </a:r>
            <a:endParaRPr/>
          </a:p>
        </p:txBody>
      </p:sp>
      <p:pic>
        <p:nvPicPr>
          <p:cNvPr id="228" name="Google Shape;228;p20" descr="Chain of Responsability"/>
          <p:cNvPicPr preferRelativeResize="0">
            <a:picLocks noGrp="1"/>
          </p:cNvPicPr>
          <p:nvPr>
            <p:ph type="body" idx="1"/>
          </p:nvPr>
        </p:nvPicPr>
        <p:blipFill rotWithShape="1">
          <a:blip r:embed="rId3">
            <a:alphaModFix/>
          </a:blip>
          <a:srcRect/>
          <a:stretch/>
        </p:blipFill>
        <p:spPr>
          <a:xfrm>
            <a:off x="2128385" y="1846263"/>
            <a:ext cx="7995555" cy="4022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Chain or Chain of Responsibility Pattern</a:t>
            </a:r>
            <a:endParaRPr/>
          </a:p>
        </p:txBody>
      </p:sp>
      <p:pic>
        <p:nvPicPr>
          <p:cNvPr id="234" name="Google Shape;234;p21" descr="Chain of Responsibilities"/>
          <p:cNvPicPr preferRelativeResize="0">
            <a:picLocks noGrp="1"/>
          </p:cNvPicPr>
          <p:nvPr>
            <p:ph type="body" idx="1"/>
          </p:nvPr>
        </p:nvPicPr>
        <p:blipFill rotWithShape="1">
          <a:blip r:embed="rId3">
            <a:alphaModFix/>
          </a:blip>
          <a:srcRect/>
          <a:stretch/>
        </p:blipFill>
        <p:spPr>
          <a:xfrm>
            <a:off x="4313952" y="1884363"/>
            <a:ext cx="3387328" cy="4387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3"/>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3"/>
          <p:cNvSpPr/>
          <p:nvPr/>
        </p:nvSpPr>
        <p:spPr>
          <a:xfrm>
            <a:off x="16" y="0"/>
            <a:ext cx="4050791" cy="6858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
          <p:cNvSpPr txBox="1">
            <a:spLocks noGrp="1"/>
          </p:cNvSpPr>
          <p:nvPr>
            <p:ph type="title"/>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uk-UA" sz="3600">
                <a:solidFill>
                  <a:srgbClr val="FFFFFF"/>
                </a:solidFill>
              </a:rPr>
              <a:t>Монолітна архітектура</a:t>
            </a:r>
            <a:endParaRPr/>
          </a:p>
        </p:txBody>
      </p:sp>
      <p:sp>
        <p:nvSpPr>
          <p:cNvPr id="116" name="Google Shape;116;p3"/>
          <p:cNvSpPr txBox="1">
            <a:spLocks noGrp="1"/>
          </p:cNvSpPr>
          <p:nvPr>
            <p:ph type="body" idx="1"/>
          </p:nvPr>
        </p:nvSpPr>
        <p:spPr>
          <a:xfrm>
            <a:off x="492371" y="2653800"/>
            <a:ext cx="3084844" cy="3335519"/>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1500"/>
              <a:buNone/>
            </a:pPr>
            <a:endParaRPr sz="1500">
              <a:solidFill>
                <a:srgbClr val="FFFFFF"/>
              </a:solidFill>
            </a:endParaRPr>
          </a:p>
        </p:txBody>
      </p:sp>
      <p:sp>
        <p:nvSpPr>
          <p:cNvPr id="117" name="Google Shape;117;p3"/>
          <p:cNvSpPr/>
          <p:nvPr/>
        </p:nvSpPr>
        <p:spPr>
          <a:xfrm>
            <a:off x="4040071" y="0"/>
            <a:ext cx="64008"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18" name="Google Shape;118;p3" descr="Зображення, що містить текст, знімок екрана, схема, дизайн"/>
          <p:cNvPicPr preferRelativeResize="0"/>
          <p:nvPr/>
        </p:nvPicPr>
        <p:blipFill rotWithShape="1">
          <a:blip r:embed="rId3">
            <a:alphaModFix/>
          </a:blip>
          <a:srcRect l="2061" t="3477" r="69958" b="3890"/>
          <a:stretch/>
        </p:blipFill>
        <p:spPr>
          <a:xfrm>
            <a:off x="6505447" y="20320"/>
            <a:ext cx="3613913"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Модульний моноліт</a:t>
            </a:r>
            <a:endParaRPr/>
          </a:p>
        </p:txBody>
      </p:sp>
      <p:sp>
        <p:nvSpPr>
          <p:cNvPr id="124" name="Google Shape;124;p4"/>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a:t>Використання такого типу архітектури дозволяє відокремити інтерфейс/представлення від серверної частини (логіки на стороні сервера). Причому обидві сторони спілкуються через API. Функції серверної частини організовані в модулі, в яких згруповані пов’язані операції.</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5"/>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5"/>
          <p:cNvSpPr/>
          <p:nvPr/>
        </p:nvSpPr>
        <p:spPr>
          <a:xfrm>
            <a:off x="16" y="0"/>
            <a:ext cx="4050791" cy="6858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txBox="1">
            <a:spLocks noGrp="1"/>
          </p:cNvSpPr>
          <p:nvPr>
            <p:ph type="title"/>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uk-UA" sz="3600">
                <a:solidFill>
                  <a:srgbClr val="FFFFFF"/>
                </a:solidFill>
              </a:rPr>
              <a:t>Модульний моноліт</a:t>
            </a:r>
            <a:endParaRPr/>
          </a:p>
        </p:txBody>
      </p:sp>
      <p:sp>
        <p:nvSpPr>
          <p:cNvPr id="132" name="Google Shape;132;p5"/>
          <p:cNvSpPr txBox="1">
            <a:spLocks noGrp="1"/>
          </p:cNvSpPr>
          <p:nvPr>
            <p:ph type="body" idx="1"/>
          </p:nvPr>
        </p:nvSpPr>
        <p:spPr>
          <a:xfrm>
            <a:off x="492371" y="2653800"/>
            <a:ext cx="3084844" cy="3335519"/>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1500"/>
              <a:buNone/>
            </a:pPr>
            <a:endParaRPr sz="1500">
              <a:solidFill>
                <a:srgbClr val="FFFFFF"/>
              </a:solidFill>
            </a:endParaRPr>
          </a:p>
        </p:txBody>
      </p:sp>
      <p:sp>
        <p:nvSpPr>
          <p:cNvPr id="133" name="Google Shape;133;p5"/>
          <p:cNvSpPr/>
          <p:nvPr/>
        </p:nvSpPr>
        <p:spPr>
          <a:xfrm>
            <a:off x="4040071" y="0"/>
            <a:ext cx="64008"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34" name="Google Shape;134;p5" descr="Зображення, що містить текст, знімок екрана, схема, дизайн&#10;&#10;Автоматично згенерований опис"/>
          <p:cNvPicPr preferRelativeResize="0"/>
          <p:nvPr/>
        </p:nvPicPr>
        <p:blipFill rotWithShape="1">
          <a:blip r:embed="rId3">
            <a:alphaModFix/>
          </a:blip>
          <a:srcRect l="35146" t="2596" r="36476" b="4207"/>
          <a:stretch/>
        </p:blipFill>
        <p:spPr>
          <a:xfrm>
            <a:off x="6553200" y="87549"/>
            <a:ext cx="3332480" cy="67704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Модульний розподілений моноліт</a:t>
            </a:r>
            <a:endParaRPr/>
          </a:p>
        </p:txBody>
      </p:sp>
      <p:sp>
        <p:nvSpPr>
          <p:cNvPr id="140" name="Google Shape;140;p6"/>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a:t>Це різновид модульного моноліту, але служби розділені та розгорнуті на основі функціональних груп, включаючи API та служби (publishers/consumers). Зв’язок між службами здійснюється через систему обміну повідомленнями, як-от RabbitMQ або Kafka, тоді як шлюз API керує трафіком і відповідями.</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7"/>
          <p:cNvSpPr/>
          <p:nvPr/>
        </p:nvSpPr>
        <p:spPr>
          <a:xfrm>
            <a:off x="0" y="0"/>
            <a:ext cx="1218631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7"/>
          <p:cNvSpPr/>
          <p:nvPr/>
        </p:nvSpPr>
        <p:spPr>
          <a:xfrm>
            <a:off x="16" y="0"/>
            <a:ext cx="4050791" cy="68580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7"/>
          <p:cNvSpPr txBox="1">
            <a:spLocks noGrp="1"/>
          </p:cNvSpPr>
          <p:nvPr>
            <p:ph type="title"/>
          </p:nvPr>
        </p:nvSpPr>
        <p:spPr>
          <a:xfrm>
            <a:off x="492370" y="516835"/>
            <a:ext cx="3084844" cy="210387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3600"/>
              <a:buFont typeface="Calibri"/>
              <a:buNone/>
            </a:pPr>
            <a:r>
              <a:rPr lang="uk-UA" sz="3600">
                <a:solidFill>
                  <a:srgbClr val="FFFFFF"/>
                </a:solidFill>
              </a:rPr>
              <a:t>Модульний розподілений моноліт</a:t>
            </a:r>
            <a:endParaRPr/>
          </a:p>
        </p:txBody>
      </p:sp>
      <p:sp>
        <p:nvSpPr>
          <p:cNvPr id="148" name="Google Shape;148;p7"/>
          <p:cNvSpPr txBox="1">
            <a:spLocks noGrp="1"/>
          </p:cNvSpPr>
          <p:nvPr>
            <p:ph type="body" idx="1"/>
          </p:nvPr>
        </p:nvSpPr>
        <p:spPr>
          <a:xfrm>
            <a:off x="492371" y="2653800"/>
            <a:ext cx="3084844" cy="3335519"/>
          </a:xfrm>
          <a:prstGeom prst="rect">
            <a:avLst/>
          </a:prstGeom>
          <a:noFill/>
          <a:ln>
            <a:noFill/>
          </a:ln>
        </p:spPr>
        <p:txBody>
          <a:bodyPr spcFirstLastPara="1" wrap="square" lIns="0" tIns="45700" rIns="0" bIns="45700" anchor="t" anchorCtr="0">
            <a:normAutofit/>
          </a:bodyPr>
          <a:lstStyle/>
          <a:p>
            <a:pPr marL="91440" lvl="0" indent="0" algn="l" rtl="0">
              <a:lnSpc>
                <a:spcPct val="90000"/>
              </a:lnSpc>
              <a:spcBef>
                <a:spcPts val="0"/>
              </a:spcBef>
              <a:spcAft>
                <a:spcPts val="0"/>
              </a:spcAft>
              <a:buSzPts val="1500"/>
              <a:buNone/>
            </a:pPr>
            <a:endParaRPr sz="1500">
              <a:solidFill>
                <a:srgbClr val="FFFFFF"/>
              </a:solidFill>
            </a:endParaRPr>
          </a:p>
        </p:txBody>
      </p:sp>
      <p:sp>
        <p:nvSpPr>
          <p:cNvPr id="149" name="Google Shape;149;p7"/>
          <p:cNvSpPr/>
          <p:nvPr/>
        </p:nvSpPr>
        <p:spPr>
          <a:xfrm>
            <a:off x="4040071" y="0"/>
            <a:ext cx="64008" cy="6858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50" name="Google Shape;150;p7" descr="Зображення, що містить текст, знімок екрана, схема, дизайн&#10;&#10;Автоматично згенерований опис"/>
          <p:cNvPicPr preferRelativeResize="0"/>
          <p:nvPr/>
        </p:nvPicPr>
        <p:blipFill rotWithShape="1">
          <a:blip r:embed="rId3">
            <a:alphaModFix/>
          </a:blip>
          <a:srcRect l="68343" t="3102" r="1539" b="3953"/>
          <a:stretch/>
        </p:blipFill>
        <p:spPr>
          <a:xfrm>
            <a:off x="6408229" y="193040"/>
            <a:ext cx="3922830" cy="64719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Переваги</a:t>
            </a:r>
            <a:endParaRPr/>
          </a:p>
        </p:txBody>
      </p:sp>
      <p:sp>
        <p:nvSpPr>
          <p:cNvPr id="156" name="Google Shape;156;p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just" rtl="0">
              <a:lnSpc>
                <a:spcPct val="90000"/>
              </a:lnSpc>
              <a:spcBef>
                <a:spcPts val="0"/>
              </a:spcBef>
              <a:spcAft>
                <a:spcPts val="0"/>
              </a:spcAft>
              <a:buSzPts val="2000"/>
              <a:buChar char=" "/>
            </a:pPr>
            <a:r>
              <a:rPr lang="uk-UA" b="1"/>
              <a:t>Просте розгортання</a:t>
            </a:r>
            <a:r>
              <a:rPr lang="uk-UA"/>
              <a:t> – один виконуваний файл або каталог в основному спрощує розгортання.</a:t>
            </a:r>
            <a:endParaRPr/>
          </a:p>
          <a:p>
            <a:pPr marL="91440" lvl="0" indent="-127000" algn="just" rtl="0">
              <a:lnSpc>
                <a:spcPct val="90000"/>
              </a:lnSpc>
              <a:spcBef>
                <a:spcPts val="1400"/>
              </a:spcBef>
              <a:spcAft>
                <a:spcPts val="0"/>
              </a:spcAft>
              <a:buSzPts val="2000"/>
              <a:buChar char=" "/>
            </a:pPr>
            <a:r>
              <a:rPr lang="uk-UA" b="1"/>
              <a:t>Розробка</a:t>
            </a:r>
            <a:r>
              <a:rPr lang="uk-UA"/>
              <a:t> – коли програма має спільний код, її легше загалом розробляти.</a:t>
            </a:r>
            <a:endParaRPr/>
          </a:p>
          <a:p>
            <a:pPr marL="91440" lvl="0" indent="-127000" algn="just" rtl="0">
              <a:lnSpc>
                <a:spcPct val="90000"/>
              </a:lnSpc>
              <a:spcBef>
                <a:spcPts val="1400"/>
              </a:spcBef>
              <a:spcAft>
                <a:spcPts val="0"/>
              </a:spcAft>
              <a:buSzPts val="2000"/>
              <a:buChar char=" "/>
            </a:pPr>
            <a:r>
              <a:rPr lang="uk-UA" b="1"/>
              <a:t>Продуктивність</a:t>
            </a:r>
            <a:r>
              <a:rPr lang="uk-UA"/>
              <a:t> – у централізованій кодовій та сховищі один API часто може виконувати ту саму функцію, яку виконують численні API з мікросервісами.</a:t>
            </a:r>
            <a:endParaRPr/>
          </a:p>
          <a:p>
            <a:pPr marL="91440" lvl="0" indent="-127000" algn="just" rtl="0">
              <a:lnSpc>
                <a:spcPct val="90000"/>
              </a:lnSpc>
              <a:spcBef>
                <a:spcPts val="1400"/>
              </a:spcBef>
              <a:spcAft>
                <a:spcPts val="0"/>
              </a:spcAft>
              <a:buSzPts val="2000"/>
              <a:buChar char=" "/>
            </a:pPr>
            <a:r>
              <a:rPr lang="uk-UA" b="1"/>
              <a:t>Спрощене тестування</a:t>
            </a:r>
            <a:r>
              <a:rPr lang="uk-UA"/>
              <a:t> – оскільки монолітна програма є єдиним централізованим блоком, наскрізне тестування можна виконати швидше, ніж із розподіленою програмою.</a:t>
            </a:r>
            <a:endParaRPr/>
          </a:p>
          <a:p>
            <a:pPr marL="91440" lvl="0" indent="-127000" algn="just" rtl="0">
              <a:lnSpc>
                <a:spcPct val="90000"/>
              </a:lnSpc>
              <a:spcBef>
                <a:spcPts val="1400"/>
              </a:spcBef>
              <a:spcAft>
                <a:spcPts val="0"/>
              </a:spcAft>
              <a:buSzPts val="2000"/>
              <a:buChar char=" "/>
            </a:pPr>
            <a:r>
              <a:rPr lang="uk-UA" b="1"/>
              <a:t>Легке налагодження</a:t>
            </a:r>
            <a:r>
              <a:rPr lang="uk-UA"/>
              <a:t> – завдяки тому, що весь код розміщено в одному місці, легше прослідкувати запити і виявити проблему.</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3F3F3F"/>
              </a:buClr>
              <a:buSzPts val="4800"/>
              <a:buFont typeface="Calibri"/>
              <a:buNone/>
            </a:pPr>
            <a:r>
              <a:rPr lang="uk-UA"/>
              <a:t>Недоліки</a:t>
            </a:r>
            <a:endParaRPr/>
          </a:p>
        </p:txBody>
      </p:sp>
      <p:sp>
        <p:nvSpPr>
          <p:cNvPr id="162" name="Google Shape;162;p9"/>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p>
            <a:pPr marL="91440" lvl="0" indent="-127000" algn="l" rtl="0">
              <a:lnSpc>
                <a:spcPct val="90000"/>
              </a:lnSpc>
              <a:spcBef>
                <a:spcPts val="0"/>
              </a:spcBef>
              <a:spcAft>
                <a:spcPts val="0"/>
              </a:spcAft>
              <a:buSzPts val="2000"/>
              <a:buChar char=" "/>
            </a:pPr>
            <a:r>
              <a:rPr lang="uk-UA" b="1"/>
              <a:t>Повільніша швидкість розробки</a:t>
            </a:r>
            <a:r>
              <a:rPr lang="uk-UA"/>
              <a:t> – на певних етапах велика, монолітна програма робить розробку складнішою та повільнішою.</a:t>
            </a:r>
            <a:endParaRPr/>
          </a:p>
          <a:p>
            <a:pPr marL="91440" lvl="0" indent="-127000" algn="l" rtl="0">
              <a:lnSpc>
                <a:spcPct val="90000"/>
              </a:lnSpc>
              <a:spcBef>
                <a:spcPts val="1400"/>
              </a:spcBef>
              <a:spcAft>
                <a:spcPts val="0"/>
              </a:spcAft>
              <a:buSzPts val="2000"/>
              <a:buChar char=" "/>
            </a:pPr>
            <a:r>
              <a:rPr lang="uk-UA" b="1"/>
              <a:t>Масштабованість</a:t>
            </a:r>
            <a:r>
              <a:rPr lang="uk-UA"/>
              <a:t> – Ви не можете масштабувати окремі компоненти.</a:t>
            </a:r>
            <a:endParaRPr/>
          </a:p>
          <a:p>
            <a:pPr marL="91440" lvl="0" indent="-127000" algn="l" rtl="0">
              <a:lnSpc>
                <a:spcPct val="90000"/>
              </a:lnSpc>
              <a:spcBef>
                <a:spcPts val="1400"/>
              </a:spcBef>
              <a:spcAft>
                <a:spcPts val="0"/>
              </a:spcAft>
              <a:buSzPts val="2000"/>
              <a:buChar char=" "/>
            </a:pPr>
            <a:r>
              <a:rPr lang="uk-UA" b="1"/>
              <a:t>Надійність</a:t>
            </a:r>
            <a:r>
              <a:rPr lang="uk-UA"/>
              <a:t> – якщо в будь-якому модулі є помилка, це може вплинути на доступність усієї програми.</a:t>
            </a:r>
            <a:endParaRPr/>
          </a:p>
          <a:p>
            <a:pPr marL="91440" lvl="0" indent="-127000" algn="l" rtl="0">
              <a:lnSpc>
                <a:spcPct val="90000"/>
              </a:lnSpc>
              <a:spcBef>
                <a:spcPts val="1400"/>
              </a:spcBef>
              <a:spcAft>
                <a:spcPts val="0"/>
              </a:spcAft>
              <a:buSzPts val="2000"/>
              <a:buChar char=" "/>
            </a:pPr>
            <a:r>
              <a:rPr lang="uk-UA" b="1"/>
              <a:t>Перешкода для впровадження технології</a:t>
            </a:r>
            <a:r>
              <a:rPr lang="uk-UA"/>
              <a:t> – будь-які зміни у структурі чи мові впливають на всю програму, роблячи зміни часто дорогими та трудомісткими.</a:t>
            </a:r>
            <a:endParaRPr/>
          </a:p>
          <a:p>
            <a:pPr marL="91440" lvl="0" indent="-127000" algn="l" rtl="0">
              <a:lnSpc>
                <a:spcPct val="90000"/>
              </a:lnSpc>
              <a:spcBef>
                <a:spcPts val="1400"/>
              </a:spcBef>
              <a:spcAft>
                <a:spcPts val="0"/>
              </a:spcAft>
              <a:buSzPts val="2000"/>
              <a:buChar char=" "/>
            </a:pPr>
            <a:r>
              <a:rPr lang="uk-UA" b="1"/>
              <a:t>Відсутність гнучкості</a:t>
            </a:r>
            <a:r>
              <a:rPr lang="uk-UA"/>
              <a:t> – моноліт обмежений технологіями, які вже використовуються в моноліті.</a:t>
            </a:r>
            <a:endParaRPr/>
          </a:p>
          <a:p>
            <a:pPr marL="91440" lvl="0" indent="-127000" algn="l" rtl="0">
              <a:lnSpc>
                <a:spcPct val="90000"/>
              </a:lnSpc>
              <a:spcBef>
                <a:spcPts val="1400"/>
              </a:spcBef>
              <a:spcAft>
                <a:spcPts val="0"/>
              </a:spcAft>
              <a:buSzPts val="2000"/>
              <a:buChar char=" "/>
            </a:pPr>
            <a:r>
              <a:rPr lang="uk-UA" b="1"/>
              <a:t>Розгортання</a:t>
            </a:r>
            <a:r>
              <a:rPr lang="uk-UA"/>
              <a:t> – невелика зміна монолітної програми вимагає повторного розгортання всього моноліту.</a:t>
            </a:r>
            <a:endParaRPr/>
          </a:p>
        </p:txBody>
      </p:sp>
    </p:spTree>
  </p:cSld>
  <p:clrMapOvr>
    <a:masterClrMapping/>
  </p:clrMapOvr>
</p:sld>
</file>

<file path=ppt/theme/theme1.xml><?xml version="1.0" encoding="utf-8"?>
<a:theme xmlns:a="http://schemas.openxmlformats.org/drawingml/2006/main" name="Ретроспектива">
  <a:themeElements>
    <a:clrScheme name="Ретроспектива">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1159</Words>
  <Application>Microsoft Office PowerPoint</Application>
  <PresentationFormat>Широкий екран</PresentationFormat>
  <Paragraphs>63</Paragraphs>
  <Slides>21</Slides>
  <Notes>21</Notes>
  <HiddenSlides>0</HiddenSlides>
  <MMClips>0</MMClips>
  <ScaleCrop>false</ScaleCrop>
  <HeadingPairs>
    <vt:vector size="6" baseType="variant">
      <vt:variant>
        <vt:lpstr>Використані шрифти</vt:lpstr>
      </vt:variant>
      <vt:variant>
        <vt:i4>2</vt:i4>
      </vt:variant>
      <vt:variant>
        <vt:lpstr>Тема</vt:lpstr>
      </vt:variant>
      <vt:variant>
        <vt:i4>1</vt:i4>
      </vt:variant>
      <vt:variant>
        <vt:lpstr>Заголовки слайдів</vt:lpstr>
      </vt:variant>
      <vt:variant>
        <vt:i4>21</vt:i4>
      </vt:variant>
    </vt:vector>
  </HeadingPairs>
  <TitlesOfParts>
    <vt:vector size="24" baseType="lpstr">
      <vt:lpstr>Arial</vt:lpstr>
      <vt:lpstr>Calibri</vt:lpstr>
      <vt:lpstr>Ретроспектива</vt:lpstr>
      <vt:lpstr>MICROSERVICES</vt:lpstr>
      <vt:lpstr>Монолітна архітектура</vt:lpstr>
      <vt:lpstr>Монолітна архітектура</vt:lpstr>
      <vt:lpstr>Модульний моноліт</vt:lpstr>
      <vt:lpstr>Модульний моноліт</vt:lpstr>
      <vt:lpstr>Модульний розподілений моноліт</vt:lpstr>
      <vt:lpstr>Модульний розподілений моноліт</vt:lpstr>
      <vt:lpstr>Переваги</vt:lpstr>
      <vt:lpstr>Недоліки</vt:lpstr>
      <vt:lpstr>Мікросервісна архітектрура</vt:lpstr>
      <vt:lpstr>Cхема</vt:lpstr>
      <vt:lpstr>Переваги</vt:lpstr>
      <vt:lpstr>Недоліки</vt:lpstr>
      <vt:lpstr>Паттерн Facade</vt:lpstr>
      <vt:lpstr>Паттерн Facade</vt:lpstr>
      <vt:lpstr>Патерн API Gateway (шлюз)</vt:lpstr>
      <vt:lpstr>Паттерн API Gateway</vt:lpstr>
      <vt:lpstr>Chained / Chain of Responsibility Pattern</vt:lpstr>
      <vt:lpstr>Chain of Responsibility Pattern</vt:lpstr>
      <vt:lpstr>Chain of Responsibility Pattern</vt:lpstr>
      <vt:lpstr>Chain or Chain of Responsibility Pattern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MICROSERVICES I</dc:title>
  <dc:creator>Vitalii</dc:creator>
  <cp:lastModifiedBy>Vitalii</cp:lastModifiedBy>
  <cp:revision>4</cp:revision>
  <dcterms:created xsi:type="dcterms:W3CDTF">2023-11-22T01:00:22Z</dcterms:created>
  <dcterms:modified xsi:type="dcterms:W3CDTF">2024-02-27T11:16:24Z</dcterms:modified>
</cp:coreProperties>
</file>