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64" r:id="rId10"/>
    <p:sldId id="270" r:id="rId11"/>
    <p:sldId id="271" r:id="rId12"/>
    <p:sldId id="272" r:id="rId13"/>
    <p:sldId id="257" r:id="rId14"/>
    <p:sldId id="258" r:id="rId15"/>
    <p:sldId id="259" r:id="rId16"/>
    <p:sldId id="260" r:id="rId17"/>
    <p:sldId id="261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oBYRCjcYquSKvW260DBSLLLV0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ce5753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ce5753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и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22" name="Google Shape;22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ий заголовок і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вміс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азва розділу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’єкти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и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міст і підпис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і підпис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uk-UA"/>
              <a:t>MICROSERVICES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-UA" dirty="0">
                <a:solidFill>
                  <a:schemeClr val="tx1"/>
                </a:solidFill>
              </a:rPr>
              <a:t>Частина 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C2B9-8E79-2FA5-46B2-6FD4C6FE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00"/>
                </a:solidFill>
                <a:effectLst/>
              </a:rPr>
              <a:t>Data as a Service [DaaS]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25EF481-321C-C38D-40B0-48A45D41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uk-UA" dirty="0"/>
              <a:t>Інформаційні технології мають справу з даними, і деякі з провідних лідерів галузі вважають, що дані стануть новою основою існування суспільства. </a:t>
            </a:r>
            <a:r>
              <a:rPr lang="en-US" dirty="0"/>
              <a:t>DaaS — </a:t>
            </a:r>
            <a:r>
              <a:rPr lang="uk-UA" dirty="0"/>
              <a:t>це тип служби, де дані передаються бізнес-конгломератам для дослідження й аналізу. </a:t>
            </a:r>
            <a:r>
              <a:rPr lang="en-US" dirty="0"/>
              <a:t>DaaS </a:t>
            </a:r>
            <a:r>
              <a:rPr lang="uk-UA" dirty="0"/>
              <a:t>забезпечує простоту, гнучкість і безпеку на рівні доступу до даних.</a:t>
            </a:r>
          </a:p>
        </p:txBody>
      </p:sp>
    </p:spTree>
    <p:extLst>
      <p:ext uri="{BB962C8B-B14F-4D97-AF65-F5344CB8AC3E}">
        <p14:creationId xmlns:p14="http://schemas.microsoft.com/office/powerpoint/2010/main" val="386494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C2B9-8E79-2FA5-46B2-6FD4C6FE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00"/>
                </a:solidFill>
                <a:effectLst/>
              </a:rPr>
              <a:t>Backend as a Service [BaaS]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25EF481-321C-C38D-40B0-48A45D41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/>
              <a:t>BaaS </a:t>
            </a:r>
            <a:r>
              <a:rPr lang="uk-UA" dirty="0"/>
              <a:t>також відомий як </a:t>
            </a:r>
            <a:r>
              <a:rPr lang="en-US" dirty="0" err="1"/>
              <a:t>MBaaS</a:t>
            </a:r>
            <a:r>
              <a:rPr lang="en-US" dirty="0"/>
              <a:t>, </a:t>
            </a:r>
            <a:r>
              <a:rPr lang="uk-UA" dirty="0"/>
              <a:t>що означає мобільний </a:t>
            </a:r>
            <a:r>
              <a:rPr lang="uk-UA" dirty="0" err="1"/>
              <a:t>бекенд</a:t>
            </a:r>
            <a:r>
              <a:rPr lang="uk-UA" dirty="0"/>
              <a:t> як послуга. У цьому типі послуг серверна частина програми надаватиметься бізнес-підрозділам для їхніх власних бізнес-підприємств. Усі </a:t>
            </a:r>
            <a:r>
              <a:rPr lang="en-US" dirty="0"/>
              <a:t>push-</a:t>
            </a:r>
            <a:r>
              <a:rPr lang="uk-UA" dirty="0"/>
              <a:t>повідомлення, соціальні мережі підпадають під цей тип послуг. </a:t>
            </a:r>
          </a:p>
        </p:txBody>
      </p:sp>
    </p:spTree>
    <p:extLst>
      <p:ext uri="{BB962C8B-B14F-4D97-AF65-F5344CB8AC3E}">
        <p14:creationId xmlns:p14="http://schemas.microsoft.com/office/powerpoint/2010/main" val="985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BBBE2-5020-1EB5-840A-A4516A60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BaaS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EA34C3-9C5A-4D98-09D4-06D8E06A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41" y="1369979"/>
            <a:ext cx="7130642" cy="36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uk-UA" dirty="0"/>
              <a:t>Цикл розробки</a:t>
            </a:r>
            <a:br>
              <a:rPr lang="uk-UA" dirty="0"/>
            </a:br>
            <a:r>
              <a:rPr lang="uk-UA" dirty="0"/>
              <a:t>та переваги</a:t>
            </a:r>
            <a:endParaRPr dirty="0"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31687"/>
            <a:ext cx="6634113" cy="42981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95BE8-F807-4F29-C8A7-AE4BBEB17BBB}"/>
              </a:ext>
            </a:extLst>
          </p:cNvPr>
          <p:cNvSpPr txBox="1"/>
          <p:nvPr/>
        </p:nvSpPr>
        <p:spPr>
          <a:xfrm>
            <a:off x="4647414" y="64196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E3CA-8E86-1A17-2DD4-A4D13A86BC0F}"/>
              </a:ext>
            </a:extLst>
          </p:cNvPr>
          <p:cNvSpPr txBox="1"/>
          <p:nvPr/>
        </p:nvSpPr>
        <p:spPr>
          <a:xfrm>
            <a:off x="4204352" y="6419654"/>
            <a:ext cx="795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https://netman.aiops.org/~peidan/ANM2022/2.MachineLearningBasics/LectureCoverage/Microservices_Tutorial.pdf</a:t>
            </a:r>
            <a:endParaRPr lang="uk-UA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ce57532c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Накладні витрати (</a:t>
            </a:r>
            <a:r>
              <a:rPr lang="uk-UA" dirty="0" err="1"/>
              <a:t>overhead</a:t>
            </a:r>
            <a:r>
              <a:rPr lang="uk-UA" dirty="0"/>
              <a:t>)</a:t>
            </a:r>
            <a:endParaRPr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DD2DD68-A481-0B1C-8600-76871745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" name="Google Shape;116;g2a2ce57532c_0_1">
            <a:extLst>
              <a:ext uri="{FF2B5EF4-FFF2-40B4-BE49-F238E27FC236}">
                <a16:creationId xmlns:a16="http://schemas.microsoft.com/office/drawing/2014/main" id="{9DE8297A-DABF-C4D9-3F42-168599C646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125" y="393098"/>
            <a:ext cx="7307660" cy="60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D48E3-E362-6222-6A1F-276D9E62BB93}"/>
              </a:ext>
            </a:extLst>
          </p:cNvPr>
          <p:cNvSpPr txBox="1"/>
          <p:nvPr/>
        </p:nvSpPr>
        <p:spPr>
          <a:xfrm>
            <a:off x="4338012" y="6483756"/>
            <a:ext cx="7417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https://www.cs.cmu.edu/~charlie/courses/15-214/2017-fall/slides/20171130-microservices-and-devops.pdf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5B54BE2-4234-9212-1BB3-EC11917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Принципи, яких потрібно дотримуватися під час розробки </a:t>
            </a:r>
            <a:r>
              <a:rPr lang="uk-UA" dirty="0" err="1"/>
              <a:t>мікросервісу</a:t>
            </a:r>
            <a:r>
              <a:rPr lang="uk-UA" dirty="0"/>
              <a:t>.</a:t>
            </a: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460DF1C8-2C50-ED8A-DCBB-F085AD3EE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uk-UA" dirty="0"/>
              <a:t>- </a:t>
            </a:r>
            <a:r>
              <a:rPr lang="uk-UA" b="1" dirty="0"/>
              <a:t>Висока пов'язаність (</a:t>
            </a:r>
            <a:r>
              <a:rPr lang="en-US" b="1" dirty="0"/>
              <a:t>cohesion</a:t>
            </a:r>
            <a:r>
              <a:rPr lang="uk-UA" b="1" dirty="0"/>
              <a:t>) </a:t>
            </a:r>
            <a:r>
              <a:rPr lang="uk-UA" dirty="0"/>
              <a:t>− усі бізнес-моделі мають бути якнайбільше поділені на найменші бізнес-частини. Кожна служба повинна бути орієнтована на виконання лише одного бізнес-завдання.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Незалежні</a:t>
            </a:r>
            <a:r>
              <a:rPr lang="uk-UA" dirty="0"/>
              <a:t> − усі служби мають бути повноцінними та незалежними одна від одної.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Орієнтування на бізнес-домен </a:t>
            </a:r>
            <a:r>
              <a:rPr lang="uk-UA" dirty="0"/>
              <a:t>− програмне забезпечення, орієнтоване на бізнес-домен, буде модульним у розрізі бізнес одиниць, а не рівнів.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Автоматизація </a:t>
            </a:r>
            <a:r>
              <a:rPr lang="uk-UA" dirty="0"/>
              <a:t>− тестування розгортання має бути автоматизовано. Потрібно намагатися досягнути запровадити мінімальну людську взаємодію.</a:t>
            </a:r>
          </a:p>
          <a:p>
            <a:pPr algn="just"/>
            <a:r>
              <a:rPr lang="uk-UA" dirty="0"/>
              <a:t>- </a:t>
            </a:r>
            <a:r>
              <a:rPr lang="uk-UA" b="1" dirty="0" err="1"/>
              <a:t>Спостережуваність</a:t>
            </a:r>
            <a:r>
              <a:rPr lang="uk-UA" b="1" dirty="0"/>
              <a:t> (</a:t>
            </a:r>
            <a:r>
              <a:rPr lang="en-US" b="1" dirty="0"/>
              <a:t>observability</a:t>
            </a:r>
            <a:r>
              <a:rPr lang="uk-UA" b="1" dirty="0"/>
              <a:t>)</a:t>
            </a:r>
            <a:r>
              <a:rPr lang="uk-UA" dirty="0"/>
              <a:t> − кожна служба є завершеною та </a:t>
            </a:r>
            <a:r>
              <a:rPr lang="uk-UA" dirty="0" err="1"/>
              <a:t>самодотатньою</a:t>
            </a:r>
            <a:r>
              <a:rPr lang="uk-UA" dirty="0"/>
              <a:t>, і їх слід незалежно розгортати та спостерігати, так наче це є окремі корпоративні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13879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DCE1A-549B-0862-BD70-4F12545D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Управління командою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F9939C-B74C-BE7A-AB55-114C5EAC0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«Правило двох піц» — це своєрідне правило, яке обмежує кількість учасників у команді розробки </a:t>
            </a:r>
            <a:r>
              <a:rPr lang="uk-UA" dirty="0" err="1"/>
              <a:t>мікросервісу</a:t>
            </a:r>
            <a:r>
              <a:rPr lang="uk-UA" dirty="0"/>
              <a:t>. Відповідно до цього правила кількість членів команди однієї заявки має бути настільки малою, щоб їх можна було нагодувати двома піцою. Як правило, кількість не повинна перевищувати 8. Оскільки </a:t>
            </a:r>
            <a:r>
              <a:rPr lang="uk-UA" dirty="0" err="1"/>
              <a:t>мікросервіс</a:t>
            </a:r>
            <a:r>
              <a:rPr lang="uk-UA" dirty="0"/>
              <a:t> є </a:t>
            </a:r>
            <a:r>
              <a:rPr lang="uk-UA" dirty="0" err="1"/>
              <a:t>повностековою</a:t>
            </a:r>
            <a:r>
              <a:rPr lang="uk-UA" dirty="0"/>
              <a:t> в розрізі технології, члени команда також повинні володіти цим </a:t>
            </a:r>
            <a:r>
              <a:rPr lang="uk-UA" dirty="0" err="1"/>
              <a:t>стеком</a:t>
            </a:r>
            <a:r>
              <a:rPr lang="uk-UA" dirty="0"/>
              <a:t>. Щоб підвищити продуктивність, потрібно організувати одну команду з максимум 8 членів з усіма видами знань, необхідних для розробки цієї служби.</a:t>
            </a:r>
          </a:p>
        </p:txBody>
      </p:sp>
    </p:spTree>
    <p:extLst>
      <p:ext uri="{BB962C8B-B14F-4D97-AF65-F5344CB8AC3E}">
        <p14:creationId xmlns:p14="http://schemas.microsoft.com/office/powerpoint/2010/main" val="9058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B79CA-CDEE-C0F5-E029-18BD644F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Управління завданнями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DFA5DD5-DB31-765F-EC29-432E1C4A8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Завдання</a:t>
            </a:r>
            <a:r>
              <a:rPr lang="en-US" dirty="0"/>
              <a:t> (task/issue)</a:t>
            </a:r>
            <a:r>
              <a:rPr lang="uk-UA" dirty="0"/>
              <a:t> відіграє важливу роль у життєвому циклі розробки програмного забезпечення. Розробку великомасштабної програми можна</a:t>
            </a:r>
            <a:r>
              <a:rPr lang="en-US" dirty="0"/>
              <a:t> </a:t>
            </a:r>
            <a:r>
              <a:rPr lang="uk-UA" dirty="0"/>
              <a:t>і потрібно розбити на кілька невеликих одиниць в межах поточного завдання.</a:t>
            </a:r>
          </a:p>
          <a:p>
            <a:pPr marL="0" indent="0" algn="just">
              <a:buNone/>
            </a:pPr>
            <a:r>
              <a:rPr lang="uk-UA" dirty="0"/>
              <a:t>Наприклад нам потрібно розробити одну програму, наприклад соціальну мережу</a:t>
            </a:r>
            <a:r>
              <a:rPr lang="en-US" dirty="0"/>
              <a:t>. </a:t>
            </a:r>
            <a:r>
              <a:rPr lang="uk-UA" dirty="0"/>
              <a:t>Тоді функцію «Вхід» можна розглядати як завдання всього процесу збору інформації. Виконання кожного з цих завдань необхідно належним чином контролювати під керівництвом висококваліфікованих фахівців та аналітиків, та за відомими методиками.</a:t>
            </a:r>
          </a:p>
        </p:txBody>
      </p:sp>
    </p:spTree>
    <p:extLst>
      <p:ext uri="{BB962C8B-B14F-4D97-AF65-F5344CB8AC3E}">
        <p14:creationId xmlns:p14="http://schemas.microsoft.com/office/powerpoint/2010/main" val="152105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CA85F-A769-AB8C-1D8D-DED863AA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24FFE8-49F9-C179-906D-B08BD64BA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Коли справа доходить до роботи з великою кількістю даних клієнтів, безпека відіграє важливу роль. Проблема безпеки пов'язана з усіма видами послуг, доступних на ринку. Яке б хмарне середовище б не використовувалося – приватне, загальнодоступне, гібридне тощо, безпека повинна підтримуватися на всіх рівнях. Всю проблему безпеки можна умовно розділити на такі частини</a:t>
            </a:r>
            <a:r>
              <a:rPr lang="en-US" dirty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C03B-FCAC-7BEA-32F6-A12B7C5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2553EDC-4D7F-3FD1-8C24-6719548B8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- Проблема безпеки, з якою стикаються постачальники послуг</a:t>
            </a:r>
            <a:r>
              <a:rPr lang="en-US" dirty="0"/>
              <a:t> </a:t>
            </a:r>
            <a:r>
              <a:rPr lang="uk-UA" dirty="0"/>
              <a:t>− з цим типом проблеми безпеки стикаються постачальники послуг, такі як </a:t>
            </a:r>
            <a:r>
              <a:rPr lang="en-US" dirty="0"/>
              <a:t>Google, Amazon </a:t>
            </a:r>
            <a:r>
              <a:rPr lang="uk-UA" dirty="0"/>
              <a:t>тощо. Щоб забезпечити захист безпеки, потрібна перевірка клієнта, особливо тих, хто має прямий доступ до основної частини хмарного середовища.</a:t>
            </a:r>
          </a:p>
          <a:p>
            <a:pPr marL="114300" indent="0" algn="just">
              <a:buNone/>
            </a:pPr>
            <a:r>
              <a:rPr lang="uk-UA" dirty="0"/>
              <a:t>- Проблема безпеки, з якою стикаються споживачі − хмарне середовище часто буває дуже економним, тому широко використовується в різних галузях. Деякі організації зберігають інформацію про користувачів у сторонніх центрах обробки даних і за потреби витягують ці дані. Таким чином, є обов’язковим підтримувати такі рівні безпеки, щоб будь-які особисті дані одного клієнта не були видимі іншим користувачам.</a:t>
            </a:r>
          </a:p>
        </p:txBody>
      </p:sp>
    </p:spTree>
    <p:extLst>
      <p:ext uri="{BB962C8B-B14F-4D97-AF65-F5344CB8AC3E}">
        <p14:creationId xmlns:p14="http://schemas.microsoft.com/office/powerpoint/2010/main" val="41583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222BA-F147-B757-0B0C-7795036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Категорії</a:t>
            </a:r>
            <a:r>
              <a:rPr lang="en-US" dirty="0"/>
              <a:t>/</a:t>
            </a:r>
            <a:r>
              <a:rPr lang="uk-UA" dirty="0"/>
              <a:t>типи сервісів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55B7F5C-EB5A-CF82-7EE3-E0D05863A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uk-UA" dirty="0"/>
              <a:t>Вживаючи термін </a:t>
            </a:r>
            <a:r>
              <a:rPr lang="uk-UA" dirty="0" err="1"/>
              <a:t>мікросервіси</a:t>
            </a:r>
            <a:r>
              <a:rPr lang="en-US" dirty="0"/>
              <a:t> </a:t>
            </a:r>
            <a:r>
              <a:rPr lang="uk-UA" dirty="0"/>
              <a:t>припускається, що це буде служба, яка може використовуватися через протоколи </a:t>
            </a:r>
            <a:r>
              <a:rPr lang="en-US" dirty="0"/>
              <a:t>HTTP, </a:t>
            </a:r>
            <a:r>
              <a:rPr lang="uk-UA" dirty="0"/>
              <a:t>однак потрібно також розуміти, які служби можна створювати за допомогою цієї архітектури. Нижче наведено список служб, які можна реалізувати за допомогою </a:t>
            </a:r>
            <a:r>
              <a:rPr lang="uk-UA" dirty="0" err="1"/>
              <a:t>мікросервісної</a:t>
            </a:r>
            <a:r>
              <a:rPr lang="uk-UA" dirty="0"/>
              <a:t> архітектури.</a:t>
            </a:r>
          </a:p>
        </p:txBody>
      </p:sp>
    </p:spTree>
    <p:extLst>
      <p:ext uri="{BB962C8B-B14F-4D97-AF65-F5344CB8AC3E}">
        <p14:creationId xmlns:p14="http://schemas.microsoft.com/office/powerpoint/2010/main" val="74870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6257-E670-D63D-FB5C-2495C2D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3D72406-7DFC-DE8B-9299-3F5A4B041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Щоб запобігти вищезазначеним проблемам безпеки, нижче наведено деякі захисні механізми, які використовують організації</a:t>
            </a:r>
            <a:r>
              <a:rPr lang="en-US" dirty="0"/>
              <a:t>:</a:t>
            </a:r>
            <a:endParaRPr lang="uk-UA" dirty="0"/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en-US" b="1" dirty="0"/>
              <a:t>c</a:t>
            </a:r>
            <a:r>
              <a:rPr lang="uk-UA" b="1" dirty="0" err="1"/>
              <a:t>тримуючий</a:t>
            </a:r>
            <a:r>
              <a:rPr lang="uk-UA" b="1" dirty="0"/>
              <a:t> контроль</a:t>
            </a:r>
            <a:r>
              <a:rPr lang="uk-UA" dirty="0"/>
              <a:t> − потрібно знайти свою потенційну загрозу для зменшення кібератак.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превентивний контроль</a:t>
            </a:r>
            <a:r>
              <a:rPr lang="uk-UA" dirty="0"/>
              <a:t> − потрібно підтримувати політику автентифікації високого рівня для доступу до вашої хмари.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детективний (</a:t>
            </a:r>
            <a:r>
              <a:rPr lang="en-US" b="1" dirty="0"/>
              <a:t>detective</a:t>
            </a:r>
            <a:r>
              <a:rPr lang="uk-UA" b="1" dirty="0"/>
              <a:t>) контроль</a:t>
            </a:r>
            <a:r>
              <a:rPr lang="uk-UA" dirty="0"/>
              <a:t> − потрібно відстежувати своїх користувачів і виявляти будь-які потенційні ризики.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коригувальний контроль</a:t>
            </a:r>
            <a:r>
              <a:rPr lang="uk-UA" dirty="0"/>
              <a:t> − потрібно тісно співпрацювати з різними командами та вирішуйте проблеми, які виникають на етапі детективного контролю.</a:t>
            </a:r>
          </a:p>
        </p:txBody>
      </p:sp>
    </p:spTree>
    <p:extLst>
      <p:ext uri="{BB962C8B-B14F-4D97-AF65-F5344CB8AC3E}">
        <p14:creationId xmlns:p14="http://schemas.microsoft.com/office/powerpoint/2010/main" val="30130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A4-5DE4-8116-5937-4AEB8A94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Platform as a Service [PaaS]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1D54646-F991-EE7E-59B2-9B184134D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У цій сервіс-орієнтованій архітектурі платформа представлена як інструмент, який можна налаштувати відповідно до потреб бізнесу. </a:t>
            </a:r>
            <a:r>
              <a:rPr lang="en-US" dirty="0"/>
              <a:t>PaaS </a:t>
            </a:r>
            <a:r>
              <a:rPr lang="uk-UA" dirty="0"/>
              <a:t>відіграє важливу роль у розробці мобільних додатків. Найяскравішим прикладом </a:t>
            </a:r>
            <a:r>
              <a:rPr lang="en-US" dirty="0"/>
              <a:t>PaaS </a:t>
            </a:r>
            <a:r>
              <a:rPr lang="uk-UA" dirty="0"/>
              <a:t>є система </a:t>
            </a:r>
            <a:r>
              <a:rPr lang="en-US" dirty="0"/>
              <a:t>Google App, </a:t>
            </a:r>
            <a:r>
              <a:rPr lang="uk-UA" dirty="0"/>
              <a:t>де </a:t>
            </a:r>
            <a:r>
              <a:rPr lang="en-US" dirty="0"/>
              <a:t>Google </a:t>
            </a:r>
            <a:r>
              <a:rPr lang="uk-UA" dirty="0"/>
              <a:t>надає різноманітну корисну платформу для створення вашої програми. </a:t>
            </a:r>
            <a:r>
              <a:rPr lang="en-US" dirty="0"/>
              <a:t>PaaS </a:t>
            </a:r>
            <a:r>
              <a:rPr lang="uk-UA" dirty="0"/>
              <a:t>спочатку розробляється, щоб надати розробникам вбудовану архітектуру або інфраструктуру. Це зменшує складність програмування вищого рівня та дозволяє розробляти її у значно коротші терміни.</a:t>
            </a:r>
          </a:p>
        </p:txBody>
      </p:sp>
    </p:spTree>
    <p:extLst>
      <p:ext uri="{BB962C8B-B14F-4D97-AF65-F5344CB8AC3E}">
        <p14:creationId xmlns:p14="http://schemas.microsoft.com/office/powerpoint/2010/main" val="29139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D4A64A5-9FF4-DFBF-0BC8-778ECF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DF074B-BC70-2F39-8F3D-5CA91CEA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03" y="1047750"/>
            <a:ext cx="6315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F1D8-4773-79DD-CE86-90BE9602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Software as a Service [SaaS]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E333739-5C74-8F92-73B2-FC7EC7D93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Програмне забезпечення як сервіс – це бізнес з ліцензування програмного забезпечення, де програмне забезпечення розміщується централізовано та ліцензується на основі передплати. Доступ до </a:t>
            </a:r>
            <a:r>
              <a:rPr lang="en-US" dirty="0"/>
              <a:t>SaaS </a:t>
            </a:r>
            <a:r>
              <a:rPr lang="uk-UA" dirty="0"/>
              <a:t>можна отримати переважно через браузер, і це дуже поширений шаблон архітектури в багатьох бізнес-вертикалях, таких як управління людськими ресурсами (</a:t>
            </a:r>
            <a:r>
              <a:rPr lang="en-US" dirty="0"/>
              <a:t>HRM), </a:t>
            </a:r>
            <a:r>
              <a:rPr lang="uk-UA" dirty="0"/>
              <a:t>планування ресурсів підприємства (</a:t>
            </a:r>
            <a:r>
              <a:rPr lang="en-US" dirty="0"/>
              <a:t>ERP), </a:t>
            </a:r>
            <a:r>
              <a:rPr lang="uk-UA" dirty="0"/>
              <a:t>управління взаємовідносинами з клієнтами (</a:t>
            </a:r>
            <a:r>
              <a:rPr lang="en-US" dirty="0"/>
              <a:t>CRM) </a:t>
            </a:r>
            <a:r>
              <a:rPr lang="uk-UA" dirty="0"/>
              <a:t>тощо.</a:t>
            </a:r>
          </a:p>
        </p:txBody>
      </p:sp>
    </p:spTree>
    <p:extLst>
      <p:ext uri="{BB962C8B-B14F-4D97-AF65-F5344CB8AC3E}">
        <p14:creationId xmlns:p14="http://schemas.microsoft.com/office/powerpoint/2010/main" val="38605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BA27-C36F-8EC2-50E0-4DCB91A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B0F963-6A33-F98D-24B4-8E89AEB3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37" y="767799"/>
            <a:ext cx="7605506" cy="514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6FE5A-CC29-4B8D-C40A-29580D8C5462}"/>
              </a:ext>
            </a:extLst>
          </p:cNvPr>
          <p:cNvSpPr txBox="1"/>
          <p:nvPr/>
        </p:nvSpPr>
        <p:spPr>
          <a:xfrm>
            <a:off x="3233393" y="6596390"/>
            <a:ext cx="8845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https://docs.oracle.com/en/solutions/migrate-saas-extension-oci/index.html#GUID-EA9C6DD6-217C-4823-B122-EB814B8E2666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148537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25F4D5-7566-4A2F-D593-655A51A7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[IaaS]</a:t>
            </a:r>
            <a:endParaRPr lang="uk-UA" dirty="0"/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1FE7BE62-5C08-F6A2-35AF-8A08DE313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Інфраструктура відіграє важливу роль в ІТ-індустрії. Використовуючи хмарні обчислення, деякі організації надають віртуальну інфраструктуру як свої послуги. </a:t>
            </a:r>
            <a:r>
              <a:rPr lang="en-US" dirty="0"/>
              <a:t>IaaS </a:t>
            </a:r>
            <a:r>
              <a:rPr lang="uk-UA" dirty="0"/>
              <a:t>дуже корисний для забезпечення гнучкості, економічності, безпеки, продуктивності тощо в розробці програмного забезпечення. </a:t>
            </a:r>
            <a:r>
              <a:rPr lang="en-US" dirty="0"/>
              <a:t>Amazon EC2 </a:t>
            </a:r>
            <a:r>
              <a:rPr lang="uk-UA" dirty="0"/>
              <a:t>і </a:t>
            </a:r>
            <a:r>
              <a:rPr lang="en-US" dirty="0"/>
              <a:t>Microsoft Azure </a:t>
            </a:r>
            <a:r>
              <a:rPr lang="uk-UA" dirty="0"/>
              <a:t>є найбільшими прикладами </a:t>
            </a:r>
            <a:r>
              <a:rPr lang="en-US" dirty="0"/>
              <a:t>IaaS. </a:t>
            </a:r>
            <a:r>
              <a:rPr lang="uk-UA" dirty="0"/>
              <a:t>На наступному зображенні зображено приклад </a:t>
            </a:r>
            <a:r>
              <a:rPr lang="en-US" dirty="0"/>
              <a:t>AWS, </a:t>
            </a:r>
            <a:r>
              <a:rPr lang="uk-UA" dirty="0"/>
              <a:t>де центр обробки даних надається як </a:t>
            </a:r>
            <a:r>
              <a:rPr lang="en-US" dirty="0"/>
              <a:t>IaaS.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93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BBBE2-5020-1EB5-840A-A4516A60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8ACAE3-0C31-C5A4-64A9-2A2A585A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17" y="1144450"/>
            <a:ext cx="7612811" cy="43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85E31-B96B-1865-11A8-37D91E4E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IaaS/PaaS/SaaS</a:t>
            </a:r>
            <a:endParaRPr lang="uk-UA" dirty="0"/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9E93C171-2FAB-69BF-6034-FA89AB05DF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B3BF3-9796-86B7-0972-7A7A907F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13" y="1174110"/>
            <a:ext cx="7486650" cy="4657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4F819-EC7D-8CA5-152D-33F42F19975A}"/>
              </a:ext>
            </a:extLst>
          </p:cNvPr>
          <p:cNvSpPr txBox="1"/>
          <p:nvPr/>
        </p:nvSpPr>
        <p:spPr>
          <a:xfrm>
            <a:off x="4232635" y="6476214"/>
            <a:ext cx="5907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https://qualitapps.com/en/what-are-the-iaas-paas-and-saas-cloud-service-models/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418259336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1020</Words>
  <Application>Microsoft Office PowerPoint</Application>
  <PresentationFormat>Широкий екран</PresentationFormat>
  <Paragraphs>47</Paragraphs>
  <Slides>20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Ретроспектива</vt:lpstr>
      <vt:lpstr>MICROSERVICES</vt:lpstr>
      <vt:lpstr>Категорії/типи сервісів</vt:lpstr>
      <vt:lpstr>Platform as a Service [PaaS]</vt:lpstr>
      <vt:lpstr>PaaS</vt:lpstr>
      <vt:lpstr>Software as a Service [SaaS]</vt:lpstr>
      <vt:lpstr>SaaS</vt:lpstr>
      <vt:lpstr>Infrastructure as a Service [IaaS]</vt:lpstr>
      <vt:lpstr>IaaS</vt:lpstr>
      <vt:lpstr>IaaS/PaaS/SaaS</vt:lpstr>
      <vt:lpstr>Data as a Service [DaaS]</vt:lpstr>
      <vt:lpstr>Backend as a Service [BaaS]</vt:lpstr>
      <vt:lpstr>BaaS</vt:lpstr>
      <vt:lpstr>Цикл розробки та переваги</vt:lpstr>
      <vt:lpstr>Накладні витрати (overhead)</vt:lpstr>
      <vt:lpstr>Принципи, яких потрібно дотримуватися під час розробки мікросервісу.</vt:lpstr>
      <vt:lpstr>Управління командою</vt:lpstr>
      <vt:lpstr>Управління завданнями</vt:lpstr>
      <vt:lpstr>Безпека</vt:lpstr>
      <vt:lpstr>Безпека</vt:lpstr>
      <vt:lpstr>Безпека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II</dc:title>
  <dc:creator>Vitalii</dc:creator>
  <cp:lastModifiedBy>Vitalii</cp:lastModifiedBy>
  <cp:revision>4</cp:revision>
  <dcterms:created xsi:type="dcterms:W3CDTF">2023-11-22T01:00:22Z</dcterms:created>
  <dcterms:modified xsi:type="dcterms:W3CDTF">2024-02-27T07:11:30Z</dcterms:modified>
</cp:coreProperties>
</file>