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embeddedFontLst>
    <p:embeddedFont>
      <p:font typeface="Consolas" panose="020B0609020204030204" pitchFamily="49" charset="0"/>
      <p:regular r:id="rId66"/>
      <p:bold r:id="rId67"/>
      <p:italic r:id="rId68"/>
      <p:boldItalic r:id="rId69"/>
    </p:embeddedFont>
    <p:embeddedFont>
      <p:font typeface="Libre Franklin" pitchFamily="2" charset="0"/>
      <p:regular r:id="rId70"/>
      <p:bold r:id="rId71"/>
      <p:italic r:id="rId72"/>
      <p:boldItalic r:id="rId73"/>
    </p:embeddedFont>
    <p:embeddedFont>
      <p:font typeface="Source Code Pro" panose="020B0509030403020204" pitchFamily="49"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jwZ2tYWXzM3cGVmRZ+Hc+imp4I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174A03-5157-461B-B995-28EE89816A7A}">
  <a:tblStyle styleId="{2A174A03-5157-461B-B995-28EE89816A7A}" styleName="Table_0">
    <a:wholeTbl>
      <a:tcTxStyle b="off" i="off">
        <a:font>
          <a:latin typeface="Franklin Gothic Book"/>
          <a:ea typeface="Franklin Gothic Book"/>
          <a:cs typeface="Franklin Gothic Book"/>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66"/>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66"/>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66"/>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6"/>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66"/>
          <p:cNvGrpSpPr/>
          <p:nvPr/>
        </p:nvGrpSpPr>
        <p:grpSpPr>
          <a:xfrm>
            <a:off x="752858" y="744469"/>
            <a:ext cx="10674116" cy="5349671"/>
            <a:chOff x="752858" y="744469"/>
            <a:chExt cx="10674116" cy="5349671"/>
          </a:xfrm>
        </p:grpSpPr>
        <p:sp>
          <p:nvSpPr>
            <p:cNvPr id="19" name="Google Shape;19;p66"/>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66"/>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7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83"/>
        <p:cNvGrpSpPr/>
        <p:nvPr/>
      </p:nvGrpSpPr>
      <p:grpSpPr>
        <a:xfrm>
          <a:off x="0" y="0"/>
          <a:ext cx="0" cy="0"/>
          <a:chOff x="0" y="0"/>
          <a:chExt cx="0" cy="0"/>
        </a:xfrm>
      </p:grpSpPr>
      <p:sp>
        <p:nvSpPr>
          <p:cNvPr id="84" name="Google Shape;84;p76"/>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6"/>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7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7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6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6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68"/>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8"/>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0" name="Google Shape;30;p68"/>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8"/>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8"/>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68"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4"/>
        <p:cNvGrpSpPr/>
        <p:nvPr/>
      </p:nvGrpSpPr>
      <p:grpSpPr>
        <a:xfrm>
          <a:off x="0" y="0"/>
          <a:ext cx="0" cy="0"/>
          <a:chOff x="0" y="0"/>
          <a:chExt cx="0" cy="0"/>
        </a:xfrm>
      </p:grpSpPr>
      <p:sp>
        <p:nvSpPr>
          <p:cNvPr id="35" name="Google Shape;35;p6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9"/>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69"/>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8" name="Google Shape;38;p6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1"/>
        <p:cNvGrpSpPr/>
        <p:nvPr/>
      </p:nvGrpSpPr>
      <p:grpSpPr>
        <a:xfrm>
          <a:off x="0" y="0"/>
          <a:ext cx="0" cy="0"/>
          <a:chOff x="0" y="0"/>
          <a:chExt cx="0" cy="0"/>
        </a:xfrm>
      </p:grpSpPr>
      <p:sp>
        <p:nvSpPr>
          <p:cNvPr id="42" name="Google Shape;42;p7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0"/>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4" name="Google Shape;44;p70"/>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5" name="Google Shape;45;p70"/>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6" name="Google Shape;46;p70"/>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7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0"/>
        <p:cNvGrpSpPr/>
        <p:nvPr/>
      </p:nvGrpSpPr>
      <p:grpSpPr>
        <a:xfrm>
          <a:off x="0" y="0"/>
          <a:ext cx="0" cy="0"/>
          <a:chOff x="0" y="0"/>
          <a:chExt cx="0" cy="0"/>
        </a:xfrm>
      </p:grpSpPr>
      <p:sp>
        <p:nvSpPr>
          <p:cNvPr id="51" name="Google Shape;51;p7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5"/>
        <p:cNvGrpSpPr/>
        <p:nvPr/>
      </p:nvGrpSpPr>
      <p:grpSpPr>
        <a:xfrm>
          <a:off x="0" y="0"/>
          <a:ext cx="0" cy="0"/>
          <a:chOff x="0" y="0"/>
          <a:chExt cx="0" cy="0"/>
        </a:xfrm>
      </p:grpSpPr>
      <p:sp>
        <p:nvSpPr>
          <p:cNvPr id="56" name="Google Shape;56;p7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59"/>
        <p:cNvGrpSpPr/>
        <p:nvPr/>
      </p:nvGrpSpPr>
      <p:grpSpPr>
        <a:xfrm>
          <a:off x="0" y="0"/>
          <a:ext cx="0" cy="0"/>
          <a:chOff x="0" y="0"/>
          <a:chExt cx="0" cy="0"/>
        </a:xfrm>
      </p:grpSpPr>
      <p:sp>
        <p:nvSpPr>
          <p:cNvPr id="60" name="Google Shape;60;p73"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3"/>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3"/>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73"/>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73"/>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3"/>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3"/>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73"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68"/>
        <p:cNvGrpSpPr/>
        <p:nvPr/>
      </p:nvGrpSpPr>
      <p:grpSpPr>
        <a:xfrm>
          <a:off x="0" y="0"/>
          <a:ext cx="0" cy="0"/>
          <a:chOff x="0" y="0"/>
          <a:chExt cx="0" cy="0"/>
        </a:xfrm>
      </p:grpSpPr>
      <p:sp>
        <p:nvSpPr>
          <p:cNvPr id="69" name="Google Shape;69;p74"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4"/>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74"/>
          <p:cNvSpPr>
            <a:spLocks noGrp="1"/>
          </p:cNvSpPr>
          <p:nvPr>
            <p:ph type="pic" idx="2"/>
          </p:nvPr>
        </p:nvSpPr>
        <p:spPr>
          <a:xfrm>
            <a:off x="5532120" y="0"/>
            <a:ext cx="6659880" cy="6857999"/>
          </a:xfrm>
          <a:prstGeom prst="rect">
            <a:avLst/>
          </a:prstGeom>
          <a:noFill/>
          <a:ln>
            <a:noFill/>
          </a:ln>
        </p:spPr>
      </p:sp>
      <p:sp>
        <p:nvSpPr>
          <p:cNvPr id="72" name="Google Shape;72;p74"/>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74"/>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4"/>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4"/>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74"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6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5"/>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6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6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6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65"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docs.mongodb.com/manual/reference/operator/query/type/#op._S_type" TargetMode="External"/><Relationship Id="rId3" Type="http://schemas.openxmlformats.org/officeDocument/2006/relationships/hyperlink" Target="https://docs.mongodb.com/manual/reference/operator/query/eq/#op._S_eq" TargetMode="External"/><Relationship Id="rId7" Type="http://schemas.openxmlformats.org/officeDocument/2006/relationships/hyperlink" Target="https://docs.mongodb.com/manual/reference/operator/query/lte/#op._S_lte"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docs.mongodb.com/manual/reference/operator/query/lt/#op._S_lt" TargetMode="External"/><Relationship Id="rId5" Type="http://schemas.openxmlformats.org/officeDocument/2006/relationships/hyperlink" Target="https://docs.mongodb.com/manual/reference/operator/query/gte/#op._S_gte" TargetMode="External"/><Relationship Id="rId10" Type="http://schemas.openxmlformats.org/officeDocument/2006/relationships/hyperlink" Target="https://docs.mongodb.com/manual/reference/operator/query/exists/#op._S_exists" TargetMode="External"/><Relationship Id="rId4" Type="http://schemas.openxmlformats.org/officeDocument/2006/relationships/hyperlink" Target="https://docs.mongodb.com/manual/reference/operator/query/gt/#op._S_gt" TargetMode="External"/><Relationship Id="rId9" Type="http://schemas.openxmlformats.org/officeDocument/2006/relationships/hyperlink" Target="https://docs.mongodb.com/manual/reference/operator/query/and/#op._S_and"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mongodb.com/manual/reference/operator/query/jsonSchema/#op._S_jsonSchema"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7200"/>
              <a:buFont typeface="Libre Franklin"/>
              <a:buNone/>
            </a:pPr>
            <a:r>
              <a:rPr lang="en-US"/>
              <a:t>MONGODB</a:t>
            </a:r>
            <a:endParaRPr/>
          </a:p>
        </p:txBody>
      </p:sp>
      <p:sp>
        <p:nvSpPr>
          <p:cNvPr id="94" name="Google Shape;94;p1"/>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r>
              <a:rPr lang="uk-UA" dirty="0"/>
              <a:t>Частина</a:t>
            </a:r>
            <a:r>
              <a:rPr lang="en-US"/>
              <a:t>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Теорема</a:t>
            </a:r>
            <a:endParaRPr/>
          </a:p>
        </p:txBody>
      </p:sp>
      <p:sp>
        <p:nvSpPr>
          <p:cNvPr id="148" name="Google Shape;148;p10"/>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розподілені системи в залежності від пари практично підтримуваних властивостей з трьох можливих (CAP) розпадаються на три класи - CA, CP, AP.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Теорема: CA</a:t>
            </a:r>
            <a:endParaRPr/>
          </a:p>
        </p:txBody>
      </p:sp>
      <p:sp>
        <p:nvSpPr>
          <p:cNvPr id="154" name="Google Shape;154;p1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CA у всіх вузлах дані узгоджені і забезпечена доступність, при цьому жертвується стійкістю до розпаду на частини. Такі системи можливі на основі технологічного програмного забезпечення, що підтримує транзакційність в сенсі ACID.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Теорема: CP</a:t>
            </a:r>
            <a:endParaRPr/>
          </a:p>
        </p:txBody>
      </p:sp>
      <p:sp>
        <p:nvSpPr>
          <p:cNvPr id="160" name="Google Shape;160;p12"/>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Система класу CP в кожен момент забезпечує цілісний результат і здатна функціонувати в умовах розподілу на частини, але досягає цього на шкоду доступності: може не видавати відповідь на запит. Стійкість до розпаду на секції вимагає забезпечення дублювання змін у всіх вузлах системи.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Теорема: AP</a:t>
            </a:r>
            <a:endParaRPr/>
          </a:p>
        </p:txBody>
      </p:sp>
      <p:sp>
        <p:nvSpPr>
          <p:cNvPr id="166" name="Google Shape;166;p1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AP системи не гарантують цілісності, але при цьому виконані умови доступності і стійкості до розпаду на частини (DNS).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BASE - архітектура</a:t>
            </a:r>
            <a:endParaRPr/>
          </a:p>
        </p:txBody>
      </p:sp>
      <p:sp>
        <p:nvSpPr>
          <p:cNvPr id="172" name="Google Shape;172;p1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400"/>
              <a:buChar char="■"/>
            </a:pPr>
            <a:r>
              <a:rPr lang="en-US" sz="2400" b="1"/>
              <a:t>BASE:</a:t>
            </a:r>
            <a:endParaRPr/>
          </a:p>
          <a:p>
            <a:pPr marL="914400" lvl="1" indent="-384048" algn="just" rtl="0">
              <a:lnSpc>
                <a:spcPct val="94000"/>
              </a:lnSpc>
              <a:spcBef>
                <a:spcPts val="700"/>
              </a:spcBef>
              <a:spcAft>
                <a:spcPts val="0"/>
              </a:spcAft>
              <a:buClr>
                <a:schemeClr val="dk2"/>
              </a:buClr>
              <a:buSzPts val="2400"/>
              <a:buChar char="–"/>
            </a:pPr>
            <a:r>
              <a:rPr lang="en-US" sz="2400" b="1"/>
              <a:t>B</a:t>
            </a:r>
            <a:r>
              <a:rPr lang="en-US" sz="2400"/>
              <a:t>asically </a:t>
            </a:r>
            <a:r>
              <a:rPr lang="en-US" sz="2400" b="1"/>
              <a:t>A</a:t>
            </a:r>
            <a:r>
              <a:rPr lang="en-US" sz="2400"/>
              <a:t>vailable (Базова доступність)</a:t>
            </a:r>
            <a:endParaRPr/>
          </a:p>
          <a:p>
            <a:pPr marL="914400" lvl="1" indent="-384048" algn="just" rtl="0">
              <a:lnSpc>
                <a:spcPct val="94000"/>
              </a:lnSpc>
              <a:spcBef>
                <a:spcPts val="700"/>
              </a:spcBef>
              <a:spcAft>
                <a:spcPts val="0"/>
              </a:spcAft>
              <a:buClr>
                <a:schemeClr val="dk2"/>
              </a:buClr>
              <a:buSzPts val="2400"/>
              <a:buChar char="–"/>
            </a:pPr>
            <a:r>
              <a:rPr lang="en-US" sz="2400" b="1"/>
              <a:t>S</a:t>
            </a:r>
            <a:r>
              <a:rPr lang="en-US" sz="2400"/>
              <a:t>oft state (Нестійкий стан)</a:t>
            </a:r>
            <a:endParaRPr sz="2400"/>
          </a:p>
          <a:p>
            <a:pPr marL="914400" lvl="1" indent="-384048" algn="just" rtl="0">
              <a:lnSpc>
                <a:spcPct val="94000"/>
              </a:lnSpc>
              <a:spcBef>
                <a:spcPts val="700"/>
              </a:spcBef>
              <a:spcAft>
                <a:spcPts val="0"/>
              </a:spcAft>
              <a:buClr>
                <a:schemeClr val="dk2"/>
              </a:buClr>
              <a:buSzPts val="2400"/>
              <a:buChar char="–"/>
            </a:pPr>
            <a:r>
              <a:rPr lang="en-US" sz="2400" b="1"/>
              <a:t>E</a:t>
            </a:r>
            <a:r>
              <a:rPr lang="en-US" sz="2400"/>
              <a:t>ventual consistency (Можлива узгодженість)</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5"/>
          <p:cNvPicPr preferRelativeResize="0">
            <a:picLocks noGrp="1"/>
          </p:cNvPicPr>
          <p:nvPr>
            <p:ph type="body" idx="1"/>
          </p:nvPr>
        </p:nvPicPr>
        <p:blipFill rotWithShape="1">
          <a:blip r:embed="rId3">
            <a:alphaModFix/>
          </a:blip>
          <a:srcRect/>
          <a:stretch/>
        </p:blipFill>
        <p:spPr>
          <a:xfrm>
            <a:off x="2221285" y="1075764"/>
            <a:ext cx="8356174" cy="46507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Basically Available</a:t>
            </a:r>
            <a:endParaRPr b="1"/>
          </a:p>
        </p:txBody>
      </p:sp>
      <p:sp>
        <p:nvSpPr>
          <p:cNvPr id="183" name="Google Shape;183;p16"/>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Збій в деяких вузлах призводить до відмови в обслуговуванні тільки для незначної частини сесій при збереженні доступності в більшості випадків.</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Soft State</a:t>
            </a:r>
            <a:endParaRPr/>
          </a:p>
        </p:txBody>
      </p:sp>
      <p:sp>
        <p:nvSpPr>
          <p:cNvPr id="189" name="Google Shape;189;p1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Можливість жертвувати довгостроковим зберіганням стану сесій (проміжні результати вибірок, контекст), при цьому концентруючись на фіксації оновлень тільки критичних операцій</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Eventual Consistency</a:t>
            </a:r>
            <a:endParaRPr/>
          </a:p>
        </p:txBody>
      </p:sp>
      <p:sp>
        <p:nvSpPr>
          <p:cNvPr id="195" name="Google Shape;195;p1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a:t>Термін "можлива узгодженість" означає копії даних на декількох машинах, щоб отримати високу доступність і масштабованість. Таким чином, зміни, внесені в будь-який елемент даних на одній машині, повинні бути поширені на інші репліки.</a:t>
            </a:r>
            <a:endParaRPr/>
          </a:p>
          <a:p>
            <a:pPr marL="384048" lvl="0" indent="-257048" algn="just" rtl="0">
              <a:lnSpc>
                <a:spcPct val="94000"/>
              </a:lnSpc>
              <a:spcBef>
                <a:spcPts val="120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Реплікація даних може бути не миттєвою, оскільки деякі копії оновлюватимуться негайно, тоді як інші копії з часом. Ці копії можуть бути взаємними, але з часом вони стають послідовними. Звідси й назва.</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a:t>
            </a:r>
            <a:endParaRPr/>
          </a:p>
        </p:txBody>
      </p:sp>
      <p:sp>
        <p:nvSpPr>
          <p:cNvPr id="201" name="Google Shape;201;p19"/>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400"/>
              <a:buChar char="■"/>
            </a:pPr>
            <a:r>
              <a:rPr lang="en-US" sz="2400"/>
              <a:t>MongoDB є документо-орієнтованою базою даних NoSQL написаною на C++, яка використовується для зберігання великих обсягів даних. </a:t>
            </a:r>
            <a:endParaRPr sz="2400"/>
          </a:p>
          <a:p>
            <a:pPr marL="384048" lvl="0" indent="-384048" algn="just" rtl="0">
              <a:lnSpc>
                <a:spcPct val="94000"/>
              </a:lnSpc>
              <a:spcBef>
                <a:spcPts val="1200"/>
              </a:spcBef>
              <a:spcAft>
                <a:spcPts val="0"/>
              </a:spcAft>
              <a:buClr>
                <a:schemeClr val="dk2"/>
              </a:buClr>
              <a:buSzPts val="2400"/>
              <a:buChar char="■"/>
            </a:pPr>
            <a:r>
              <a:rPr lang="en-US" sz="2400"/>
              <a:t>З'явилася в середині 2000-х років. </a:t>
            </a:r>
            <a:endParaRPr/>
          </a:p>
          <a:p>
            <a:pPr marL="384048" lvl="0" indent="-384048" algn="just" rtl="0">
              <a:lnSpc>
                <a:spcPct val="94000"/>
              </a:lnSpc>
              <a:spcBef>
                <a:spcPts val="1200"/>
              </a:spcBef>
              <a:spcAft>
                <a:spcPts val="0"/>
              </a:spcAft>
              <a:buClr>
                <a:schemeClr val="dk2"/>
              </a:buClr>
              <a:buSzPts val="2400"/>
              <a:buChar char="■"/>
            </a:pPr>
            <a:r>
              <a:rPr lang="en-US" sz="2400"/>
              <a:t>Підпадає під категорію баз даних NoSQL.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NoSQL</a:t>
            </a:r>
            <a:endParaRPr/>
          </a:p>
        </p:txBody>
      </p:sp>
      <p:sp>
        <p:nvSpPr>
          <p:cNvPr id="100" name="Google Shape;100;p2"/>
          <p:cNvSpPr txBox="1">
            <a:spLocks noGrp="1"/>
          </p:cNvSpPr>
          <p:nvPr>
            <p:ph type="body" idx="1"/>
          </p:nvPr>
        </p:nvSpPr>
        <p:spPr>
          <a:xfrm>
            <a:off x="1371600" y="1640541"/>
            <a:ext cx="9601200" cy="4226859"/>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a:t>NoSQL - це нереляційна DMS, яка не вимагає фіксованої схеми, уникає з'єднань і легко масштабується. База даних NoSQL використовується для розподілених сховищ даних з великими потребами зберігання даних. NoSQL використовується для великих даних і веб-додатків у реальному часі. </a:t>
            </a:r>
            <a:endParaRPr/>
          </a:p>
          <a:p>
            <a:pPr marL="384048" lvl="0" indent="-384048" algn="just" rtl="0">
              <a:lnSpc>
                <a:spcPct val="94000"/>
              </a:lnSpc>
              <a:spcBef>
                <a:spcPts val="1200"/>
              </a:spcBef>
              <a:spcAft>
                <a:spcPts val="0"/>
              </a:spcAft>
              <a:buClr>
                <a:schemeClr val="dk2"/>
              </a:buClr>
              <a:buSzPts val="2000"/>
              <a:buChar char="■"/>
            </a:pPr>
            <a:r>
              <a:rPr lang="en-US"/>
              <a:t>База даних NoSQL означає "Не тільки SQL" або "Не SQL". Хоча кращим терміном буде NoREL NoSQL. Carlo Strozzi представив концепцію NoSQL у 1998 році.</a:t>
            </a:r>
            <a:endParaRPr/>
          </a:p>
          <a:p>
            <a:pPr marL="384048" lvl="0" indent="-384048" algn="just" rtl="0">
              <a:lnSpc>
                <a:spcPct val="94000"/>
              </a:lnSpc>
              <a:spcBef>
                <a:spcPts val="1200"/>
              </a:spcBef>
              <a:spcAft>
                <a:spcPts val="0"/>
              </a:spcAft>
              <a:buClr>
                <a:schemeClr val="dk2"/>
              </a:buClr>
              <a:buSzPts val="2000"/>
              <a:buChar char="■"/>
            </a:pPr>
            <a:r>
              <a:rPr lang="en-US"/>
              <a:t>Традиційна (РСУБД) RDBMS використовує синтаксис SQL для зберігання та отримання даних для подальшого розуміння. Натомість система баз даних NoSQL охоплює широкий спектр технологій баз даних, які можуть зберігати структуровані, напівструктуровані, неструктуровані та поліморфні дані.</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Особливості</a:t>
            </a:r>
            <a:endParaRPr/>
          </a:p>
        </p:txBody>
      </p:sp>
      <p:sp>
        <p:nvSpPr>
          <p:cNvPr id="207" name="Google Shape;207;p20"/>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400"/>
              <a:buChar char="■"/>
            </a:pPr>
            <a:r>
              <a:rPr lang="en-US" sz="2400"/>
              <a:t>Кожна база даних містить колекції, які в свою чергу містять документи. Кожен документ може бути різним з різним числом полів. Розмір і зміст кожного документа можуть відрізнятися один від одного.</a:t>
            </a:r>
            <a:endParaRPr/>
          </a:p>
          <a:p>
            <a:pPr marL="384048" lvl="0" indent="-231648" algn="just" rtl="0">
              <a:lnSpc>
                <a:spcPct val="94000"/>
              </a:lnSpc>
              <a:spcBef>
                <a:spcPts val="1200"/>
              </a:spcBef>
              <a:spcAft>
                <a:spcPts val="0"/>
              </a:spcAft>
              <a:buClr>
                <a:schemeClr val="dk2"/>
              </a:buClr>
              <a:buSzPts val="2400"/>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Особливості</a:t>
            </a:r>
            <a:endParaRPr/>
          </a:p>
        </p:txBody>
      </p:sp>
      <p:sp>
        <p:nvSpPr>
          <p:cNvPr id="213" name="Google Shape;213;p2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400"/>
              <a:buChar char="■"/>
            </a:pPr>
            <a:r>
              <a:rPr lang="en-US" sz="2400"/>
              <a:t>Структура документа більше відповідає тому, як розробники створюють свої класи і об'єкти на відповідних мовах програмування. Розробники часто говорять, що їхні класи не є рядками і стовпцями, а мають чітку структуру з парами ключ-значення.</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19" name="Google Shape;219;p22"/>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b="1"/>
              <a:t>Колекція (Collection)</a:t>
            </a:r>
            <a:r>
              <a:rPr lang="en-US"/>
              <a:t> - іменована множина об'єктів, при цьому один об'єкт належить лише одній колекції.</a:t>
            </a:r>
            <a:endParaRPr/>
          </a:p>
          <a:p>
            <a:pPr marL="384048" lvl="0" indent="-384048" algn="just" rtl="0">
              <a:lnSpc>
                <a:spcPct val="94000"/>
              </a:lnSpc>
              <a:spcBef>
                <a:spcPts val="1200"/>
              </a:spcBef>
              <a:spcAft>
                <a:spcPts val="0"/>
              </a:spcAft>
              <a:buClr>
                <a:schemeClr val="dk2"/>
              </a:buClr>
              <a:buSzPts val="2000"/>
              <a:buChar char="■"/>
            </a:pPr>
            <a:r>
              <a:rPr lang="en-US" b="1"/>
              <a:t>Документ/Об'єкт (Document) </a:t>
            </a:r>
            <a:r>
              <a:rPr lang="en-US"/>
              <a:t>- сукупність властивостей, включаючи унікальний ідентифікатор </a:t>
            </a:r>
            <a:r>
              <a:rPr lang="en-US" b="1"/>
              <a:t>_id</a:t>
            </a:r>
            <a:r>
              <a:rPr lang="en-US"/>
              <a:t>.</a:t>
            </a:r>
            <a:endParaRPr/>
          </a:p>
          <a:p>
            <a:pPr marL="384048" lvl="0" indent="-384048" algn="just" rtl="0">
              <a:lnSpc>
                <a:spcPct val="94000"/>
              </a:lnSpc>
              <a:spcBef>
                <a:spcPts val="1200"/>
              </a:spcBef>
              <a:spcAft>
                <a:spcPts val="0"/>
              </a:spcAft>
              <a:buClr>
                <a:schemeClr val="dk2"/>
              </a:buClr>
              <a:buSzPts val="2000"/>
              <a:buChar char="■"/>
            </a:pPr>
            <a:r>
              <a:rPr lang="en-US" b="1"/>
              <a:t>Властивість (Property)</a:t>
            </a:r>
            <a:r>
              <a:rPr lang="en-US"/>
              <a:t> - сукупність назви і відповідного йому типу та значення.</a:t>
            </a:r>
            <a:endParaRPr/>
          </a:p>
          <a:p>
            <a:pPr marL="384048" lvl="0" indent="-384048" algn="just" rtl="0">
              <a:lnSpc>
                <a:spcPct val="94000"/>
              </a:lnSpc>
              <a:spcBef>
                <a:spcPts val="1200"/>
              </a:spcBef>
              <a:spcAft>
                <a:spcPts val="0"/>
              </a:spcAft>
              <a:buClr>
                <a:schemeClr val="dk2"/>
              </a:buClr>
              <a:buSzPts val="2000"/>
              <a:buChar char="■"/>
            </a:pPr>
            <a:r>
              <a:rPr lang="en-US" b="1"/>
              <a:t>Типи властивостей (Property type)</a:t>
            </a:r>
            <a:r>
              <a:rPr lang="en-US"/>
              <a:t> - рядок, ціле число, число з плаваючою точкою, масив, об'єкт, бінарна стрічка, байт, символ, дата, boolean, null.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25" name="Google Shape;225;p2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b="1"/>
              <a:t>_id - </a:t>
            </a:r>
            <a:r>
              <a:rPr lang="en-US"/>
              <a:t>24-значний унікальний ідентифікатор. Це поле потрібне в кожному документі MongoDB. Поле _id представляє унікальне значення в документі MongoDB. Поле _id нагадує первинний ключ документа. Якщо ви створили новий документ без поля _id, MongoDB автоматично створить поле. Так, наприклад, якщо ми бачимо приклад вищезазначеної таблиці клієнтів, Mongo DB додасть до кожного документа в колекції.</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31" name="Google Shape;231;p25"/>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b="1"/>
              <a:t>База даних (Database) - </a:t>
            </a:r>
            <a:r>
              <a:rPr lang="en-US"/>
              <a:t>Це контейнер для колекцій, як у RDBMS, де він є контейнером для таблиць. Кожна база даних отримує власний набір файлів у файловій системі. Сервер MongoDB може зберігати декілька баз даних.</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37" name="Google Shape;237;p2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b="1"/>
              <a:t>Колекція (Collection) - </a:t>
            </a:r>
            <a:r>
              <a:rPr lang="en-US"/>
              <a:t>це групування документів MongoDB. Колекція є еквівалентом таблиці, створеної в будь-якій іншій системі RDMS, наприклад Oracle або MS SQL. Колекція існує в межах однієї бази даних. Як видно з вступу, колекції не забезпечують будь-якої структури.</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43" name="Google Shape;243;p26"/>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b="1"/>
              <a:t>Документ (Document) - </a:t>
            </a:r>
            <a:r>
              <a:rPr lang="en-US"/>
              <a:t>запис у колекції MongoDB в основному називається документом. Документ, у свою чергу, буде складатися з імені, поля та значень.</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49" name="Google Shape;249;p2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b="1"/>
              <a:t>Поле (Field) - </a:t>
            </a:r>
            <a:r>
              <a:rPr lang="en-US"/>
              <a:t>пара імені-значення в документі. Документ має нуль або більше полів. Поля аналогічні стовпцям у реляційних базах даних.</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Створення бази даних</a:t>
            </a:r>
            <a:endParaRPr/>
          </a:p>
        </p:txBody>
      </p:sp>
      <p:sp>
        <p:nvSpPr>
          <p:cNvPr id="255" name="Google Shape;255;p28"/>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b="0" i="0" u="none" strike="noStrike" cap="none">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pic>
        <p:nvPicPr>
          <p:cNvPr id="256" name="Google Shape;256;p28"/>
          <p:cNvPicPr preferRelativeResize="0"/>
          <p:nvPr/>
        </p:nvPicPr>
        <p:blipFill rotWithShape="1">
          <a:blip r:embed="rId3">
            <a:alphaModFix/>
          </a:blip>
          <a:srcRect/>
          <a:stretch/>
        </p:blipFill>
        <p:spPr>
          <a:xfrm>
            <a:off x="3773018" y="2407024"/>
            <a:ext cx="5892737" cy="26189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Знищення бази даних</a:t>
            </a:r>
            <a:endParaRPr/>
          </a:p>
        </p:txBody>
      </p:sp>
      <p:sp>
        <p:nvSpPr>
          <p:cNvPr id="262" name="Google Shape;262;p30"/>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pic>
        <p:nvPicPr>
          <p:cNvPr id="263" name="Google Shape;263;p30"/>
          <p:cNvPicPr preferRelativeResize="0"/>
          <p:nvPr/>
        </p:nvPicPr>
        <p:blipFill rotWithShape="1">
          <a:blip r:embed="rId3">
            <a:alphaModFix/>
          </a:blip>
          <a:srcRect/>
          <a:stretch/>
        </p:blipFill>
        <p:spPr>
          <a:xfrm>
            <a:off x="3550154" y="2430555"/>
            <a:ext cx="5859415" cy="18489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NoSQL</a:t>
            </a:r>
            <a:endParaRPr/>
          </a:p>
        </p:txBody>
      </p:sp>
      <p:pic>
        <p:nvPicPr>
          <p:cNvPr id="106" name="Google Shape;106;p3"/>
          <p:cNvPicPr preferRelativeResize="0">
            <a:picLocks noGrp="1"/>
          </p:cNvPicPr>
          <p:nvPr>
            <p:ph type="body" idx="1"/>
          </p:nvPr>
        </p:nvPicPr>
        <p:blipFill rotWithShape="1">
          <a:blip r:embed="rId3">
            <a:alphaModFix/>
          </a:blip>
          <a:srcRect/>
          <a:stretch/>
        </p:blipFill>
        <p:spPr>
          <a:xfrm>
            <a:off x="3773869" y="1274108"/>
            <a:ext cx="5343237" cy="53432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Створення користувача</a:t>
            </a:r>
            <a:endParaRPr/>
          </a:p>
        </p:txBody>
      </p:sp>
      <p:sp>
        <p:nvSpPr>
          <p:cNvPr id="269" name="Google Shape;269;p31"/>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270" name="Google Shape;270;p31"/>
          <p:cNvSpPr/>
          <p:nvPr/>
        </p:nvSpPr>
        <p:spPr>
          <a:xfrm>
            <a:off x="3720350" y="2709175"/>
            <a:ext cx="7075800" cy="31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createUser</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user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uMDbTest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pwd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passwordPrompt(), // or “&lt;cleartext password&gt;”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roles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role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readWrite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db</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MDbTest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insert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Вибірка даних 0</a:t>
            </a:r>
            <a:endParaRPr/>
          </a:p>
        </p:txBody>
      </p:sp>
      <p:sp>
        <p:nvSpPr>
          <p:cNvPr id="276" name="Google Shape;276;p32"/>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277" name="Google Shape;277;p32"/>
          <p:cNvSpPr/>
          <p:nvPr/>
        </p:nvSpPr>
        <p:spPr>
          <a:xfrm>
            <a:off x="3720353" y="2709174"/>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278" name="Google Shape;278;p32"/>
          <p:cNvSpPr/>
          <p:nvPr/>
        </p:nvSpPr>
        <p:spPr>
          <a:xfrm>
            <a:off x="3048000" y="3105835"/>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people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forEach</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printjson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1371600" y="317999"/>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Вибірка даних операції</a:t>
            </a:r>
            <a:endParaRPr/>
          </a:p>
        </p:txBody>
      </p:sp>
      <p:sp>
        <p:nvSpPr>
          <p:cNvPr id="284" name="Google Shape;284;p33"/>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285" name="Google Shape;285;p33"/>
          <p:cNvSpPr/>
          <p:nvPr/>
        </p:nvSpPr>
        <p:spPr>
          <a:xfrm>
            <a:off x="3720353" y="2709174"/>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286" name="Google Shape;286;p33"/>
          <p:cNvSpPr/>
          <p:nvPr/>
        </p:nvSpPr>
        <p:spPr>
          <a:xfrm>
            <a:off x="1371600" y="2600957"/>
            <a:ext cx="1043491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graphicFrame>
        <p:nvGraphicFramePr>
          <p:cNvPr id="287" name="Google Shape;287;p33"/>
          <p:cNvGraphicFramePr/>
          <p:nvPr/>
        </p:nvGraphicFramePr>
        <p:xfrm>
          <a:off x="1371600" y="1201512"/>
          <a:ext cx="3000000" cy="3000000"/>
        </p:xfrm>
        <a:graphic>
          <a:graphicData uri="http://schemas.openxmlformats.org/drawingml/2006/table">
            <a:tbl>
              <a:tblPr firstRow="1" bandRow="1">
                <a:noFill/>
                <a:tableStyleId>{2A174A03-5157-461B-B995-28EE89816A7A}</a:tableStyleId>
              </a:tblPr>
              <a:tblGrid>
                <a:gridCol w="2259100">
                  <a:extLst>
                    <a:ext uri="{9D8B030D-6E8A-4147-A177-3AD203B41FA5}">
                      <a16:colId xmlns:a16="http://schemas.microsoft.com/office/drawing/2014/main" val="20000"/>
                    </a:ext>
                  </a:extLst>
                </a:gridCol>
                <a:gridCol w="2783550">
                  <a:extLst>
                    <a:ext uri="{9D8B030D-6E8A-4147-A177-3AD203B41FA5}">
                      <a16:colId xmlns:a16="http://schemas.microsoft.com/office/drawing/2014/main" val="20001"/>
                    </a:ext>
                  </a:extLst>
                </a:gridCol>
                <a:gridCol w="5184000">
                  <a:extLst>
                    <a:ext uri="{9D8B030D-6E8A-4147-A177-3AD203B41FA5}">
                      <a16:colId xmlns:a16="http://schemas.microsoft.com/office/drawing/2014/main" val="20002"/>
                    </a:ext>
                  </a:extLst>
                </a:gridCol>
              </a:tblGrid>
              <a:tr h="707050">
                <a:tc>
                  <a:txBody>
                    <a:bodyPr/>
                    <a:lstStyle/>
                    <a:p>
                      <a:pPr marL="0" marR="0" lvl="0" indent="0" algn="l" rtl="0">
                        <a:spcBef>
                          <a:spcPts val="0"/>
                        </a:spcBef>
                        <a:spcAft>
                          <a:spcPts val="0"/>
                        </a:spcAft>
                        <a:buNone/>
                      </a:pPr>
                      <a:r>
                        <a:rPr lang="en-US" sz="1800" u="none" strike="noStrike" cap="none"/>
                        <a:t>Операція</a:t>
                      </a:r>
                      <a:endParaRPr sz="1800"/>
                    </a:p>
                  </a:txBody>
                  <a:tcPr marL="91450" marR="91450" marT="45725" marB="45725"/>
                </a:tc>
                <a:tc>
                  <a:txBody>
                    <a:bodyPr/>
                    <a:lstStyle/>
                    <a:p>
                      <a:pPr marL="0" marR="0" lvl="0" indent="0" algn="l" rtl="0">
                        <a:spcBef>
                          <a:spcPts val="0"/>
                        </a:spcBef>
                        <a:spcAft>
                          <a:spcPts val="0"/>
                        </a:spcAft>
                        <a:buNone/>
                      </a:pPr>
                      <a:r>
                        <a:rPr lang="en-US" sz="1800"/>
                        <a:t>Синтаксис</a:t>
                      </a:r>
                      <a:endParaRPr sz="1800"/>
                    </a:p>
                  </a:txBody>
                  <a:tcPr marL="91450" marR="91450" marT="45725" marB="45725"/>
                </a:tc>
                <a:tc>
                  <a:txBody>
                    <a:bodyPr/>
                    <a:lstStyle/>
                    <a:p>
                      <a:pPr marL="0" marR="0" lvl="0" indent="0" algn="l" rtl="0">
                        <a:spcBef>
                          <a:spcPts val="0"/>
                        </a:spcBef>
                        <a:spcAft>
                          <a:spcPts val="0"/>
                        </a:spcAft>
                        <a:buNone/>
                      </a:pPr>
                      <a:r>
                        <a:rPr lang="en-US" sz="1800"/>
                        <a:t>Приклад</a:t>
                      </a:r>
                      <a:endParaRPr sz="1800"/>
                    </a:p>
                  </a:txBody>
                  <a:tcPr marL="91450" marR="91450" marT="45725" marB="45725"/>
                </a:tc>
                <a:extLst>
                  <a:ext uri="{0D108BD9-81ED-4DB2-BD59-A6C34878D82A}">
                    <a16:rowId xmlns:a16="http://schemas.microsoft.com/office/drawing/2014/main" val="10000"/>
                  </a:ext>
                </a:extLst>
              </a:tr>
              <a:tr h="707050">
                <a:tc>
                  <a:txBody>
                    <a:bodyPr/>
                    <a:lstStyle/>
                    <a:p>
                      <a:pPr marL="0" marR="0" lvl="0" indent="0" algn="l" rtl="0">
                        <a:spcBef>
                          <a:spcPts val="0"/>
                        </a:spcBef>
                        <a:spcAft>
                          <a:spcPts val="0"/>
                        </a:spcAft>
                        <a:buNone/>
                      </a:pPr>
                      <a:r>
                        <a:rPr lang="en-US" sz="1800"/>
                        <a:t>Рівно</a:t>
                      </a:r>
                      <a:endParaRPr sz="1800"/>
                    </a:p>
                  </a:txBody>
                  <a:tcPr marL="91450" marR="91450" marT="45725" marB="45725"/>
                </a:tc>
                <a:tc>
                  <a:txBody>
                    <a:bodyPr/>
                    <a:lstStyle/>
                    <a:p>
                      <a:pPr marL="0" marR="0" lvl="0" indent="0" algn="l" rtl="0">
                        <a:spcBef>
                          <a:spcPts val="0"/>
                        </a:spcBef>
                        <a:spcAft>
                          <a:spcPts val="0"/>
                        </a:spcAft>
                        <a:buNone/>
                      </a:pPr>
                      <a:r>
                        <a:rPr lang="en-US" sz="1800"/>
                        <a:t>{&lt;key&gt;:&lt;value&gt;}</a:t>
                      </a:r>
                      <a:endParaRPr sz="1800"/>
                    </a:p>
                  </a:txBody>
                  <a:tcPr marL="91450" marR="91450" marT="45725" marB="45725"/>
                </a:tc>
                <a:tc>
                  <a:txBody>
                    <a:bodyPr/>
                    <a:lstStyle/>
                    <a:p>
                      <a:pPr marL="0" marR="0" lvl="0" indent="0" algn="l" rtl="0">
                        <a:spcBef>
                          <a:spcPts val="0"/>
                        </a:spcBef>
                        <a:spcAft>
                          <a:spcPts val="0"/>
                        </a:spcAft>
                        <a:buNone/>
                      </a:pPr>
                      <a:r>
                        <a:rPr lang="en-US" sz="1800"/>
                        <a:t>db.people.find({"age":33})</a:t>
                      </a:r>
                      <a:endParaRPr sz="1800"/>
                    </a:p>
                  </a:txBody>
                  <a:tcPr marL="91450" marR="91450" marT="45725" marB="45725"/>
                </a:tc>
                <a:extLst>
                  <a:ext uri="{0D108BD9-81ED-4DB2-BD59-A6C34878D82A}">
                    <a16:rowId xmlns:a16="http://schemas.microsoft.com/office/drawing/2014/main" val="10001"/>
                  </a:ext>
                </a:extLst>
              </a:tr>
              <a:tr h="707050">
                <a:tc>
                  <a:txBody>
                    <a:bodyPr/>
                    <a:lstStyle/>
                    <a:p>
                      <a:pPr marL="0" marR="0" lvl="0" indent="0" algn="l" rtl="0">
                        <a:spcBef>
                          <a:spcPts val="0"/>
                        </a:spcBef>
                        <a:spcAft>
                          <a:spcPts val="0"/>
                        </a:spcAft>
                        <a:buNone/>
                      </a:pPr>
                      <a:r>
                        <a:rPr lang="en-US" sz="1800"/>
                        <a:t>Менше</a:t>
                      </a:r>
                      <a:endParaRPr sz="1800"/>
                    </a:p>
                  </a:txBody>
                  <a:tcPr marL="91450" marR="91450" marT="45725" marB="45725"/>
                </a:tc>
                <a:tc>
                  <a:txBody>
                    <a:bodyPr/>
                    <a:lstStyle/>
                    <a:p>
                      <a:pPr marL="0" marR="0" lvl="0" indent="0" algn="l" rtl="0">
                        <a:spcBef>
                          <a:spcPts val="0"/>
                        </a:spcBef>
                        <a:spcAft>
                          <a:spcPts val="0"/>
                        </a:spcAft>
                        <a:buNone/>
                      </a:pPr>
                      <a:r>
                        <a:rPr lang="en-US" sz="1800"/>
                        <a:t>{&lt;key&gt;:{$lt:&lt;value&gt;}}</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db.people.find({"age": { $lt: 33 }})</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07050">
                <a:tc>
                  <a:txBody>
                    <a:bodyPr/>
                    <a:lstStyle/>
                    <a:p>
                      <a:pPr marL="0" marR="0" lvl="0" indent="0" algn="l" rtl="0">
                        <a:spcBef>
                          <a:spcPts val="0"/>
                        </a:spcBef>
                        <a:spcAft>
                          <a:spcPts val="0"/>
                        </a:spcAft>
                        <a:buNone/>
                      </a:pPr>
                      <a:r>
                        <a:rPr lang="en-US" sz="1800"/>
                        <a:t>Менше або рівно</a:t>
                      </a:r>
                      <a:endParaRPr sz="1800"/>
                    </a:p>
                  </a:txBody>
                  <a:tcPr marL="91450" marR="91450" marT="45725" marB="45725"/>
                </a:tc>
                <a:tc>
                  <a:txBody>
                    <a:bodyPr/>
                    <a:lstStyle/>
                    <a:p>
                      <a:pPr marL="0" marR="0" lvl="0" indent="0" algn="l" rtl="0">
                        <a:spcBef>
                          <a:spcPts val="0"/>
                        </a:spcBef>
                        <a:spcAft>
                          <a:spcPts val="0"/>
                        </a:spcAft>
                        <a:buNone/>
                      </a:pPr>
                      <a:r>
                        <a:rPr lang="en-US" sz="1800"/>
                        <a:t>{&lt;key&gt;:{$lte:&lt;value&gt;}}</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db.people.find({"age": { $lte: 33 }})</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707050">
                <a:tc>
                  <a:txBody>
                    <a:bodyPr/>
                    <a:lstStyle/>
                    <a:p>
                      <a:pPr marL="0" marR="0" lvl="0" indent="0" algn="l" rtl="0">
                        <a:spcBef>
                          <a:spcPts val="0"/>
                        </a:spcBef>
                        <a:spcAft>
                          <a:spcPts val="0"/>
                        </a:spcAft>
                        <a:buNone/>
                      </a:pPr>
                      <a:r>
                        <a:rPr lang="en-US" sz="1800"/>
                        <a:t>Більше</a:t>
                      </a:r>
                      <a:endParaRPr sz="1800"/>
                    </a:p>
                  </a:txBody>
                  <a:tcPr marL="91450" marR="91450" marT="45725" marB="45725"/>
                </a:tc>
                <a:tc>
                  <a:txBody>
                    <a:bodyPr/>
                    <a:lstStyle/>
                    <a:p>
                      <a:pPr marL="0" marR="0" lvl="0" indent="0" algn="l" rtl="0">
                        <a:spcBef>
                          <a:spcPts val="0"/>
                        </a:spcBef>
                        <a:spcAft>
                          <a:spcPts val="0"/>
                        </a:spcAft>
                        <a:buNone/>
                      </a:pPr>
                      <a:r>
                        <a:rPr lang="en-US" sz="1800"/>
                        <a:t>{&lt;key&gt;:{$gt:&lt;value&gt;}}</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db.people.find({"age": { $gt: 33 }})</a:t>
                      </a:r>
                      <a:endParaRPr sz="1800"/>
                    </a:p>
                  </a:txBody>
                  <a:tcPr marL="91450" marR="91450" marT="45725" marB="45725"/>
                </a:tc>
                <a:extLst>
                  <a:ext uri="{0D108BD9-81ED-4DB2-BD59-A6C34878D82A}">
                    <a16:rowId xmlns:a16="http://schemas.microsoft.com/office/drawing/2014/main" val="10004"/>
                  </a:ext>
                </a:extLst>
              </a:tr>
              <a:tr h="707050">
                <a:tc>
                  <a:txBody>
                    <a:bodyPr/>
                    <a:lstStyle/>
                    <a:p>
                      <a:pPr marL="0" marR="0" lvl="0" indent="0" algn="l" rtl="0">
                        <a:spcBef>
                          <a:spcPts val="0"/>
                        </a:spcBef>
                        <a:spcAft>
                          <a:spcPts val="0"/>
                        </a:spcAft>
                        <a:buNone/>
                      </a:pPr>
                      <a:r>
                        <a:rPr lang="en-US" sz="1800"/>
                        <a:t>Більше або рівно</a:t>
                      </a:r>
                      <a:endParaRPr sz="1800"/>
                    </a:p>
                  </a:txBody>
                  <a:tcPr marL="91450" marR="91450" marT="45725" marB="45725"/>
                </a:tc>
                <a:tc>
                  <a:txBody>
                    <a:bodyPr/>
                    <a:lstStyle/>
                    <a:p>
                      <a:pPr marL="0" marR="0" lvl="0" indent="0" algn="l" rtl="0">
                        <a:spcBef>
                          <a:spcPts val="0"/>
                        </a:spcBef>
                        <a:spcAft>
                          <a:spcPts val="0"/>
                        </a:spcAft>
                        <a:buNone/>
                      </a:pPr>
                      <a:r>
                        <a:rPr lang="en-US" sz="1800"/>
                        <a:t>{&lt;key&gt;:{$gte:&lt;value&gt;}}</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db.people.find({"age": { $gte: 33 }})</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707050">
                <a:tc>
                  <a:txBody>
                    <a:bodyPr/>
                    <a:lstStyle/>
                    <a:p>
                      <a:pPr marL="0" marR="0" lvl="0" indent="0" algn="l" rtl="0">
                        <a:spcBef>
                          <a:spcPts val="0"/>
                        </a:spcBef>
                        <a:spcAft>
                          <a:spcPts val="0"/>
                        </a:spcAft>
                        <a:buNone/>
                      </a:pPr>
                      <a:r>
                        <a:rPr lang="en-US" sz="1800"/>
                        <a:t>Не рівно</a:t>
                      </a:r>
                      <a:endParaRPr sz="1800"/>
                    </a:p>
                  </a:txBody>
                  <a:tcPr marL="91450" marR="91450" marT="45725" marB="45725"/>
                </a:tc>
                <a:tc>
                  <a:txBody>
                    <a:bodyPr/>
                    <a:lstStyle/>
                    <a:p>
                      <a:pPr marL="0" marR="0" lvl="0" indent="0" algn="l" rtl="0">
                        <a:spcBef>
                          <a:spcPts val="0"/>
                        </a:spcBef>
                        <a:spcAft>
                          <a:spcPts val="0"/>
                        </a:spcAft>
                        <a:buNone/>
                      </a:pPr>
                      <a:r>
                        <a:rPr lang="en-US" sz="1800"/>
                        <a:t>{&lt;key&gt;:{$ne:&lt;value&gt;}}</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db.people.find({"age": { $ne: 33 }})</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707050">
                <a:tc>
                  <a:txBody>
                    <a:bodyPr/>
                    <a:lstStyle/>
                    <a:p>
                      <a:pPr marL="0" marR="0" lvl="0" indent="0" algn="l" rtl="0">
                        <a:spcBef>
                          <a:spcPts val="0"/>
                        </a:spcBef>
                        <a:spcAft>
                          <a:spcPts val="0"/>
                        </a:spcAft>
                        <a:buNone/>
                      </a:pPr>
                      <a:r>
                        <a:rPr lang="en-US" sz="1800"/>
                        <a:t>Регулярний вираз</a:t>
                      </a:r>
                      <a:endParaRPr sz="1800"/>
                    </a:p>
                  </a:txBody>
                  <a:tcPr marL="91450" marR="91450" marT="45725" marB="45725"/>
                </a:tc>
                <a:tc>
                  <a:txBody>
                    <a:bodyPr/>
                    <a:lstStyle/>
                    <a:p>
                      <a:pPr marL="0" marR="0" lvl="0" indent="0" algn="l" rtl="0">
                        <a:spcBef>
                          <a:spcPts val="0"/>
                        </a:spcBef>
                        <a:spcAft>
                          <a:spcPts val="0"/>
                        </a:spcAft>
                        <a:buNone/>
                      </a:pPr>
                      <a:r>
                        <a:rPr lang="en-US" sz="1800"/>
                        <a:t>{ &lt;key&gt;:{$regex: /re/}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db.people.find({"email": { $regex: </a:t>
                      </a:r>
                      <a:r>
                        <a:rPr lang="en-US" sz="1800">
                          <a:solidFill>
                            <a:schemeClr val="dk1"/>
                          </a:solidFill>
                          <a:latin typeface="Libre Franklin"/>
                          <a:ea typeface="Libre Franklin"/>
                          <a:cs typeface="Libre Franklin"/>
                          <a:sym typeface="Libre Franklin"/>
                        </a:rPr>
                        <a:t>/\.org$/</a:t>
                      </a:r>
                      <a:r>
                        <a:rPr lang="en-US" sz="1800"/>
                        <a:t> }})</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Вибірка даних умови</a:t>
            </a:r>
            <a:endParaRPr/>
          </a:p>
        </p:txBody>
      </p:sp>
      <p:sp>
        <p:nvSpPr>
          <p:cNvPr id="293" name="Google Shape;293;p34"/>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294" name="Google Shape;294;p34"/>
          <p:cNvSpPr/>
          <p:nvPr/>
        </p:nvSpPr>
        <p:spPr>
          <a:xfrm>
            <a:off x="3720353" y="2709174"/>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295" name="Google Shape;295;p34"/>
          <p:cNvSpPr/>
          <p:nvPr/>
        </p:nvSpPr>
        <p:spPr>
          <a:xfrm>
            <a:off x="1371600" y="2600957"/>
            <a:ext cx="1043491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graphicFrame>
        <p:nvGraphicFramePr>
          <p:cNvPr id="296" name="Google Shape;296;p34"/>
          <p:cNvGraphicFramePr/>
          <p:nvPr/>
        </p:nvGraphicFramePr>
        <p:xfrm>
          <a:off x="874058" y="1626182"/>
          <a:ext cx="3000000" cy="3000000"/>
        </p:xfrm>
        <a:graphic>
          <a:graphicData uri="http://schemas.openxmlformats.org/drawingml/2006/table">
            <a:tbl>
              <a:tblPr firstRow="1" bandRow="1">
                <a:noFill/>
                <a:tableStyleId>{2A174A03-5157-461B-B995-28EE89816A7A}</a:tableStyleId>
              </a:tblPr>
              <a:tblGrid>
                <a:gridCol w="1293000">
                  <a:extLst>
                    <a:ext uri="{9D8B030D-6E8A-4147-A177-3AD203B41FA5}">
                      <a16:colId xmlns:a16="http://schemas.microsoft.com/office/drawing/2014/main" val="20000"/>
                    </a:ext>
                  </a:extLst>
                </a:gridCol>
                <a:gridCol w="3400275">
                  <a:extLst>
                    <a:ext uri="{9D8B030D-6E8A-4147-A177-3AD203B41FA5}">
                      <a16:colId xmlns:a16="http://schemas.microsoft.com/office/drawing/2014/main" val="20001"/>
                    </a:ext>
                  </a:extLst>
                </a:gridCol>
                <a:gridCol w="6495725">
                  <a:extLst>
                    <a:ext uri="{9D8B030D-6E8A-4147-A177-3AD203B41FA5}">
                      <a16:colId xmlns:a16="http://schemas.microsoft.com/office/drawing/2014/main" val="20002"/>
                    </a:ext>
                  </a:extLst>
                </a:gridCol>
              </a:tblGrid>
              <a:tr h="498450">
                <a:tc>
                  <a:txBody>
                    <a:bodyPr/>
                    <a:lstStyle/>
                    <a:p>
                      <a:pPr marL="0" marR="0" lvl="0" indent="0" algn="l" rtl="0">
                        <a:spcBef>
                          <a:spcPts val="0"/>
                        </a:spcBef>
                        <a:spcAft>
                          <a:spcPts val="0"/>
                        </a:spcAft>
                        <a:buNone/>
                      </a:pPr>
                      <a:r>
                        <a:rPr lang="en-US" sz="1800"/>
                        <a:t>Операція</a:t>
                      </a:r>
                      <a:endParaRPr sz="1800"/>
                    </a:p>
                  </a:txBody>
                  <a:tcPr marL="91450" marR="91450" marT="45725" marB="45725"/>
                </a:tc>
                <a:tc>
                  <a:txBody>
                    <a:bodyPr/>
                    <a:lstStyle/>
                    <a:p>
                      <a:pPr marL="0" marR="0" lvl="0" indent="0" algn="l" rtl="0">
                        <a:spcBef>
                          <a:spcPts val="0"/>
                        </a:spcBef>
                        <a:spcAft>
                          <a:spcPts val="0"/>
                        </a:spcAft>
                        <a:buNone/>
                      </a:pPr>
                      <a:r>
                        <a:rPr lang="en-US" sz="1800"/>
                        <a:t>Синтаксис</a:t>
                      </a:r>
                      <a:endParaRPr sz="1800"/>
                    </a:p>
                  </a:txBody>
                  <a:tcPr marL="91450" marR="91450" marT="45725" marB="45725"/>
                </a:tc>
                <a:tc>
                  <a:txBody>
                    <a:bodyPr/>
                    <a:lstStyle/>
                    <a:p>
                      <a:pPr marL="0" marR="0" lvl="0" indent="0" algn="l" rtl="0">
                        <a:spcBef>
                          <a:spcPts val="0"/>
                        </a:spcBef>
                        <a:spcAft>
                          <a:spcPts val="0"/>
                        </a:spcAft>
                        <a:buNone/>
                      </a:pPr>
                      <a:r>
                        <a:rPr lang="en-US" sz="1800"/>
                        <a:t>Приклад</a:t>
                      </a:r>
                      <a:endParaRPr sz="1800"/>
                    </a:p>
                  </a:txBody>
                  <a:tcPr marL="91450" marR="91450" marT="45725" marB="45725"/>
                </a:tc>
                <a:extLst>
                  <a:ext uri="{0D108BD9-81ED-4DB2-BD59-A6C34878D82A}">
                    <a16:rowId xmlns:a16="http://schemas.microsoft.com/office/drawing/2014/main" val="10000"/>
                  </a:ext>
                </a:extLst>
              </a:tr>
              <a:tr h="707050">
                <a:tc>
                  <a:txBody>
                    <a:bodyPr/>
                    <a:lstStyle/>
                    <a:p>
                      <a:pPr marL="0" marR="0" lvl="0" indent="0" algn="l" rtl="0">
                        <a:spcBef>
                          <a:spcPts val="0"/>
                        </a:spcBef>
                        <a:spcAft>
                          <a:spcPts val="0"/>
                        </a:spcAft>
                        <a:buNone/>
                      </a:pPr>
                      <a:r>
                        <a:rPr lang="en-US" sz="1800"/>
                        <a:t>AND (&amp;&amp;)</a:t>
                      </a:r>
                      <a:endParaRPr sz="1800"/>
                    </a:p>
                  </a:txBody>
                  <a:tcPr marL="91450" marR="91450" marT="45725" marB="45725"/>
                </a:tc>
                <a:tc>
                  <a:txBody>
                    <a:bodyPr/>
                    <a:lstStyle/>
                    <a:p>
                      <a:pPr marL="0" marR="0" lvl="0" indent="0" algn="l" rtl="0">
                        <a:spcBef>
                          <a:spcPts val="0"/>
                        </a:spcBef>
                        <a:spcAft>
                          <a:spcPts val="0"/>
                        </a:spcAft>
                        <a:buNone/>
                      </a:pPr>
                      <a:r>
                        <a:rPr lang="en-US" sz="1800"/>
                        <a:t>$and: [{&lt;key&gt;:&lt;value&gt;}…]</a:t>
                      </a:r>
                      <a:endParaRPr sz="1800"/>
                    </a:p>
                  </a:txBody>
                  <a:tcPr marL="91450" marR="91450" marT="45725" marB="45725"/>
                </a:tc>
                <a:tc>
                  <a:txBody>
                    <a:bodyPr/>
                    <a:lstStyle/>
                    <a:p>
                      <a:pPr marL="0" marR="0" lvl="0" indent="0" algn="l" rtl="0">
                        <a:spcBef>
                          <a:spcPts val="0"/>
                        </a:spcBef>
                        <a:spcAft>
                          <a:spcPts val="0"/>
                        </a:spcAft>
                        <a:buNone/>
                      </a:pPr>
                      <a:r>
                        <a:rPr lang="en-US" sz="1800"/>
                        <a:t>db.people.find({$and: [{"age":33}, {"gender": “female"}]})</a:t>
                      </a:r>
                      <a:endParaRPr sz="1800"/>
                    </a:p>
                  </a:txBody>
                  <a:tcPr marL="91450" marR="91450" marT="45725" marB="45725"/>
                </a:tc>
                <a:extLst>
                  <a:ext uri="{0D108BD9-81ED-4DB2-BD59-A6C34878D82A}">
                    <a16:rowId xmlns:a16="http://schemas.microsoft.com/office/drawing/2014/main" val="10001"/>
                  </a:ext>
                </a:extLst>
              </a:tr>
              <a:tr h="707050">
                <a:tc>
                  <a:txBody>
                    <a:bodyPr/>
                    <a:lstStyle/>
                    <a:p>
                      <a:pPr marL="0" marR="0" lvl="0" indent="0" algn="l" rtl="0">
                        <a:spcBef>
                          <a:spcPts val="0"/>
                        </a:spcBef>
                        <a:spcAft>
                          <a:spcPts val="0"/>
                        </a:spcAft>
                        <a:buNone/>
                      </a:pPr>
                      <a:r>
                        <a:rPr lang="en-US" sz="1800"/>
                        <a:t>OR (||)</a:t>
                      </a:r>
                      <a:endParaRPr sz="1800"/>
                    </a:p>
                  </a:txBody>
                  <a:tcPr marL="91450" marR="91450" marT="45725" marB="45725"/>
                </a:tc>
                <a:tc>
                  <a:txBody>
                    <a:bodyPr/>
                    <a:lstStyle/>
                    <a:p>
                      <a:pPr marL="0" marR="0" lvl="0" indent="0" algn="l" rtl="0">
                        <a:spcBef>
                          <a:spcPts val="0"/>
                        </a:spcBef>
                        <a:spcAft>
                          <a:spcPts val="0"/>
                        </a:spcAft>
                        <a:buNone/>
                      </a:pPr>
                      <a:r>
                        <a:rPr lang="en-US" sz="1800"/>
                        <a:t>$or: [{&lt;key&gt;:&lt;value&gt;}…]</a:t>
                      </a:r>
                      <a:endParaRPr sz="1800"/>
                    </a:p>
                  </a:txBody>
                  <a:tcPr marL="91450" marR="91450" marT="45725" marB="45725"/>
                </a:tc>
                <a:tc>
                  <a:txBody>
                    <a:bodyPr/>
                    <a:lstStyle/>
                    <a:p>
                      <a:pPr marL="0" marR="0" lvl="0" indent="0" algn="l" rtl="0">
                        <a:spcBef>
                          <a:spcPts val="0"/>
                        </a:spcBef>
                        <a:spcAft>
                          <a:spcPts val="0"/>
                        </a:spcAft>
                        <a:buNone/>
                      </a:pPr>
                      <a:r>
                        <a:rPr lang="en-US" sz="1800"/>
                        <a:t>db.people.find({$or: [{"age":33}, {"gender": “female"}]})</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07050">
                <a:tc>
                  <a:txBody>
                    <a:bodyPr/>
                    <a:lstStyle/>
                    <a:p>
                      <a:pPr marL="0" marR="0" lvl="0" indent="0" algn="l" rtl="0">
                        <a:spcBef>
                          <a:spcPts val="0"/>
                        </a:spcBef>
                        <a:spcAft>
                          <a:spcPts val="0"/>
                        </a:spcAft>
                        <a:buNone/>
                      </a:pPr>
                      <a:r>
                        <a:rPr lang="en-US" sz="1800"/>
                        <a:t>Array</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{&lt;key&gt;: [&lt;value&gt;…]}</a:t>
                      </a:r>
                      <a:br>
                        <a:rPr lang="en-US" sz="1800"/>
                      </a:br>
                      <a:r>
                        <a:rPr lang="en-US" sz="1800"/>
                        <a:t>{&lt;key&gt;: { $all: {[&lt;value&gt;…]}}</a:t>
                      </a:r>
                      <a:endParaRPr sz="1800"/>
                    </a:p>
                    <a:p>
                      <a:pPr marL="0" marR="0" lvl="0" indent="0" algn="l" rtl="0">
                        <a:lnSpc>
                          <a:spcPct val="100000"/>
                        </a:lnSpc>
                        <a:spcBef>
                          <a:spcPts val="0"/>
                        </a:spcBef>
                        <a:spcAft>
                          <a:spcPts val="0"/>
                        </a:spcAft>
                        <a:buClr>
                          <a:schemeClr val="dk1"/>
                        </a:buClr>
                        <a:buSzPts val="1800"/>
                        <a:buFont typeface="Libre Franklin"/>
                        <a:buNone/>
                      </a:pPr>
                      <a:r>
                        <a:rPr lang="en-US" sz="1800"/>
                        <a:t>{&lt;key&gt;&lt;index&gt;: &lt;value&gt;}</a:t>
                      </a:r>
                      <a:endParaRPr sz="1800"/>
                    </a:p>
                    <a:p>
                      <a:pPr marL="0" marR="0" lvl="0" indent="0" algn="l" rtl="0">
                        <a:spcBef>
                          <a:spcPts val="0"/>
                        </a:spcBef>
                        <a:spcAft>
                          <a:spcPts val="0"/>
                        </a:spcAft>
                        <a:buNone/>
                      </a:pPr>
                      <a:r>
                        <a:rPr lang="en-US" sz="1800"/>
                        <a:t>{&lt;key&gt;: { $size: &lt;value&gt;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db.people.find({"tags": ["sit", "do"]})</a:t>
                      </a:r>
                      <a:endParaRPr sz="1800"/>
                    </a:p>
                    <a:p>
                      <a:pPr marL="0" marR="0" lvl="0" indent="0" algn="l" rtl="0">
                        <a:spcBef>
                          <a:spcPts val="0"/>
                        </a:spcBef>
                        <a:spcAft>
                          <a:spcPts val="0"/>
                        </a:spcAft>
                        <a:buNone/>
                      </a:pPr>
                      <a:r>
                        <a:rPr lang="en-US" sz="1800"/>
                        <a:t>db.people.find({"tags": { $all: ["sit", "do"]}})</a:t>
                      </a:r>
                      <a:endParaRPr/>
                    </a:p>
                    <a:p>
                      <a:pPr marL="0" marR="0" lvl="0" indent="0" algn="l" rtl="0">
                        <a:spcBef>
                          <a:spcPts val="0"/>
                        </a:spcBef>
                        <a:spcAft>
                          <a:spcPts val="0"/>
                        </a:spcAft>
                        <a:buNone/>
                      </a:pPr>
                      <a:r>
                        <a:rPr lang="en-US" sz="1800"/>
                        <a:t>db.people.find({"tags.0": "laboris"})</a:t>
                      </a:r>
                      <a:endParaRPr/>
                    </a:p>
                    <a:p>
                      <a:pPr marL="0" marR="0" lvl="0" indent="0" algn="l" rtl="0">
                        <a:spcBef>
                          <a:spcPts val="0"/>
                        </a:spcBef>
                        <a:spcAft>
                          <a:spcPts val="0"/>
                        </a:spcAft>
                        <a:buNone/>
                      </a:pPr>
                      <a:r>
                        <a:rPr lang="en-US" sz="1800"/>
                        <a:t>db.people.find({"tags": {$size:5}})</a:t>
                      </a:r>
                      <a:endParaRPr sz="1800"/>
                    </a:p>
                  </a:txBody>
                  <a:tcPr marL="91450" marR="91450" marT="45725" marB="45725"/>
                </a:tc>
                <a:extLst>
                  <a:ext uri="{0D108BD9-81ED-4DB2-BD59-A6C34878D82A}">
                    <a16:rowId xmlns:a16="http://schemas.microsoft.com/office/drawing/2014/main" val="10003"/>
                  </a:ext>
                </a:extLst>
              </a:tr>
              <a:tr h="707050">
                <a:tc>
                  <a:txBody>
                    <a:bodyPr/>
                    <a:lstStyle/>
                    <a:p>
                      <a:pPr marL="0" marR="0" lvl="0" indent="0" algn="l" rtl="0">
                        <a:spcBef>
                          <a:spcPts val="0"/>
                        </a:spcBef>
                        <a:spcAft>
                          <a:spcPts val="0"/>
                        </a:spcAft>
                        <a:buNone/>
                      </a:pPr>
                      <a:r>
                        <a:rPr lang="en-US" sz="1800"/>
                        <a:t>Document</a:t>
                      </a:r>
                      <a:endParaRPr sz="1800"/>
                    </a:p>
                  </a:txBody>
                  <a:tcPr marL="91450" marR="91450" marT="45725" marB="45725"/>
                </a:tc>
                <a:tc>
                  <a:txBody>
                    <a:bodyPr/>
                    <a:lstStyle/>
                    <a:p>
                      <a:pPr marL="0" marR="0" lvl="0" indent="0" algn="l" rtl="0">
                        <a:spcBef>
                          <a:spcPts val="0"/>
                        </a:spcBef>
                        <a:spcAft>
                          <a:spcPts val="0"/>
                        </a:spcAft>
                        <a:buNone/>
                      </a:pPr>
                      <a:r>
                        <a:rPr lang="en-US" sz="1800"/>
                        <a:t>{&lt;dkey&gt;.&lt;key&gt;: &lt;value&gt; }</a:t>
                      </a:r>
                      <a:endParaRPr/>
                    </a:p>
                    <a:p>
                      <a:pPr marL="0" marR="0" lvl="0" indent="0" algn="l" rtl="0">
                        <a:spcBef>
                          <a:spcPts val="0"/>
                        </a:spcBef>
                        <a:spcAft>
                          <a:spcPts val="0"/>
                        </a:spcAft>
                        <a:buNone/>
                      </a:pPr>
                      <a:r>
                        <a:rPr lang="en-US" sz="1800"/>
                        <a:t>{&lt;dkey&gt;: { &lt;key&gt;: &lt;value&gt;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db.people.find({"friends": {"id": 0, "name":"Brewer Oneill"}})</a:t>
                      </a:r>
                      <a:endParaRPr/>
                    </a:p>
                    <a:p>
                      <a:pPr marL="0" marR="0" lvl="0" indent="0" algn="l" rtl="0">
                        <a:lnSpc>
                          <a:spcPct val="100000"/>
                        </a:lnSpc>
                        <a:spcBef>
                          <a:spcPts val="0"/>
                        </a:spcBef>
                        <a:spcAft>
                          <a:spcPts val="0"/>
                        </a:spcAft>
                        <a:buClr>
                          <a:schemeClr val="dk1"/>
                        </a:buClr>
                        <a:buSzPts val="1800"/>
                        <a:buFont typeface="Libre Franklin"/>
                        <a:buNone/>
                      </a:pPr>
                      <a:r>
                        <a:rPr lang="en-US" sz="1800"/>
                        <a:t>db.people.find({"friends.name":"Brewer Oneill"})</a:t>
                      </a:r>
                      <a:endParaRPr/>
                    </a:p>
                    <a:p>
                      <a:pPr marL="0" marR="0" lvl="0" indent="0" algn="l" rtl="0">
                        <a:lnSpc>
                          <a:spcPct val="100000"/>
                        </a:lnSpc>
                        <a:spcBef>
                          <a:spcPts val="0"/>
                        </a:spcBef>
                        <a:spcAft>
                          <a:spcPts val="0"/>
                        </a:spcAft>
                        <a:buClr>
                          <a:schemeClr val="dk1"/>
                        </a:buClr>
                        <a:buSzPts val="1800"/>
                        <a:buFont typeface="Libre Franklin"/>
                        <a:buNone/>
                      </a:pPr>
                      <a:r>
                        <a:rPr lang="en-US" sz="1800"/>
                        <a:t>db.people.find({"friends.id": { $gte: 1 }}).</a:t>
                      </a:r>
                      <a:endParaRPr sz="1800"/>
                    </a:p>
                    <a:p>
                      <a:pPr marL="0" marR="0" lvl="0" indent="0" algn="l" rtl="0">
                        <a:lnSpc>
                          <a:spcPct val="100000"/>
                        </a:lnSpc>
                        <a:spcBef>
                          <a:spcPts val="0"/>
                        </a:spcBef>
                        <a:spcAft>
                          <a:spcPts val="0"/>
                        </a:spcAft>
                        <a:buClr>
                          <a:schemeClr val="dk1"/>
                        </a:buClr>
                        <a:buSzPts val="1800"/>
                        <a:buFont typeface="Libre Franklin"/>
                        <a:buNone/>
                      </a:pP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Курсор</a:t>
            </a:r>
            <a:endParaRPr/>
          </a:p>
        </p:txBody>
      </p:sp>
      <p:sp>
        <p:nvSpPr>
          <p:cNvPr id="302" name="Google Shape;302;p35"/>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303" name="Google Shape;303;p35"/>
          <p:cNvSpPr/>
          <p:nvPr/>
        </p:nvSpPr>
        <p:spPr>
          <a:xfrm>
            <a:off x="2792505" y="2108545"/>
            <a:ext cx="679697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people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forEach</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printjson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45720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while</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hasNext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457200" marR="0" lvl="0" indent="0" algn="l" rtl="0">
              <a:spcBef>
                <a:spcPts val="0"/>
              </a:spcBef>
              <a:spcAft>
                <a:spcPts val="0"/>
              </a:spcAft>
              <a:buNone/>
            </a:pPr>
            <a:r>
              <a:rPr lang="en-US" sz="1800" b="1">
                <a:solidFill>
                  <a:srgbClr val="AA3731"/>
                </a:solidFill>
                <a:latin typeface="Consolas"/>
                <a:ea typeface="Consolas"/>
                <a:cs typeface="Consolas"/>
                <a:sym typeface="Consolas"/>
              </a:rPr>
              <a:t>  print</a:t>
            </a:r>
            <a:r>
              <a:rPr lang="en-US" sz="1800">
                <a:solidFill>
                  <a:srgbClr val="333333"/>
                </a:solidFill>
                <a:latin typeface="Consolas"/>
                <a:ea typeface="Consolas"/>
                <a:cs typeface="Consolas"/>
                <a:sym typeface="Consolas"/>
              </a:rPr>
              <a:t>(</a:t>
            </a:r>
            <a:r>
              <a:rPr lang="en-US" sz="1800" b="1">
                <a:solidFill>
                  <a:srgbClr val="AA3731"/>
                </a:solidFill>
                <a:latin typeface="Consolas"/>
                <a:ea typeface="Consolas"/>
                <a:cs typeface="Consolas"/>
                <a:sym typeface="Consolas"/>
              </a:rPr>
              <a:t>tojson</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next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457200" marR="0" lvl="0" indent="0" algn="l" rtl="0">
              <a:spcBef>
                <a:spcPts val="0"/>
              </a:spcBef>
              <a:spcAft>
                <a:spcPts val="0"/>
              </a:spcAft>
              <a:buNone/>
            </a:pPr>
            <a:r>
              <a:rPr lang="en-US" sz="1800">
                <a:solidFill>
                  <a:srgbClr val="777777"/>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people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while</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hasNext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b="1">
                <a:solidFill>
                  <a:srgbClr val="AA3731"/>
                </a:solidFill>
                <a:latin typeface="Consolas"/>
                <a:ea typeface="Consolas"/>
                <a:cs typeface="Consolas"/>
                <a:sym typeface="Consolas"/>
              </a:rPr>
              <a:t>  print</a:t>
            </a:r>
            <a:r>
              <a:rPr lang="en-US" sz="1800">
                <a:solidFill>
                  <a:srgbClr val="333333"/>
                </a:solidFill>
                <a:latin typeface="Consolas"/>
                <a:ea typeface="Consolas"/>
                <a:cs typeface="Consolas"/>
                <a:sym typeface="Consolas"/>
              </a:rPr>
              <a:t>(</a:t>
            </a:r>
            <a:r>
              <a:rPr lang="en-US" sz="1800" b="1">
                <a:solidFill>
                  <a:srgbClr val="AA3731"/>
                </a:solidFill>
                <a:latin typeface="Consolas"/>
                <a:ea typeface="Consolas"/>
                <a:cs typeface="Consolas"/>
                <a:sym typeface="Consolas"/>
              </a:rPr>
              <a:t>tojson</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next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
        <p:nvSpPr>
          <p:cNvPr id="304" name="Google Shape;304;p35"/>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Limit | Skip</a:t>
            </a:r>
            <a:endParaRPr/>
          </a:p>
        </p:txBody>
      </p:sp>
      <p:sp>
        <p:nvSpPr>
          <p:cNvPr id="310" name="Google Shape;310;p36"/>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311" name="Google Shape;311;p36"/>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12" name="Google Shape;312;p36"/>
          <p:cNvSpPr/>
          <p:nvPr/>
        </p:nvSpPr>
        <p:spPr>
          <a:xfrm>
            <a:off x="3048000" y="2828836"/>
            <a:ext cx="60960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limit</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skip</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2</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skip</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2</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limit</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skip</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2</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size</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Sort</a:t>
            </a:r>
            <a:endParaRPr/>
          </a:p>
        </p:txBody>
      </p:sp>
      <p:sp>
        <p:nvSpPr>
          <p:cNvPr id="318" name="Google Shape;318;p37"/>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319" name="Google Shape;319;p37"/>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20" name="Google Shape;320;p37"/>
          <p:cNvSpPr/>
          <p:nvPr/>
        </p:nvSpPr>
        <p:spPr>
          <a:xfrm>
            <a:off x="3048000" y="2551837"/>
            <a:ext cx="71628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Проекція (Projection)</a:t>
            </a:r>
            <a:endParaRPr/>
          </a:p>
        </p:txBody>
      </p:sp>
      <p:sp>
        <p:nvSpPr>
          <p:cNvPr id="326" name="Google Shape;326;p38"/>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327" name="Google Shape;327;p38"/>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28" name="Google Shape;328;p38"/>
          <p:cNvSpPr/>
          <p:nvPr/>
        </p:nvSpPr>
        <p:spPr>
          <a:xfrm>
            <a:off x="1307123" y="1567833"/>
            <a:ext cx="9577754"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tags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friends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about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friends.name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friends._id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tags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$slice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2</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tags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$slice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friends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$elemMatch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$lookup</a:t>
            </a:r>
            <a:endParaRPr/>
          </a:p>
        </p:txBody>
      </p:sp>
      <p:sp>
        <p:nvSpPr>
          <p:cNvPr id="334" name="Google Shape;334;p39"/>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335" name="Google Shape;335;p39"/>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36" name="Google Shape;336;p39"/>
          <p:cNvSpPr/>
          <p:nvPr/>
        </p:nvSpPr>
        <p:spPr>
          <a:xfrm>
            <a:off x="3329353" y="2480663"/>
            <a:ext cx="6096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locations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aggregate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$lookup</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from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locationtypes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localField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type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foreignField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_id</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loctype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$group</a:t>
            </a:r>
            <a:endParaRPr/>
          </a:p>
        </p:txBody>
      </p:sp>
      <p:sp>
        <p:nvSpPr>
          <p:cNvPr id="342" name="Google Shape;342;p40"/>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343" name="Google Shape;343;p40"/>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44" name="Google Shape;344;p40"/>
          <p:cNvSpPr/>
          <p:nvPr/>
        </p:nvSpPr>
        <p:spPr>
          <a:xfrm>
            <a:off x="1003011" y="1519967"/>
            <a:ext cx="108203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expression</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field1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accumulator1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expression1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 ... } }</a:t>
            </a:r>
            <a:endParaRPr sz="1800" b="0">
              <a:solidFill>
                <a:srgbClr val="333333"/>
              </a:solidFill>
              <a:latin typeface="Consolas"/>
              <a:ea typeface="Consolas"/>
              <a:cs typeface="Consolas"/>
              <a:sym typeface="Consolas"/>
            </a:endParaRPr>
          </a:p>
        </p:txBody>
      </p:sp>
      <p:graphicFrame>
        <p:nvGraphicFramePr>
          <p:cNvPr id="345" name="Google Shape;345;p40"/>
          <p:cNvGraphicFramePr/>
          <p:nvPr/>
        </p:nvGraphicFramePr>
        <p:xfrm>
          <a:off x="1003011" y="1903953"/>
          <a:ext cx="3000000" cy="3000000"/>
        </p:xfrm>
        <a:graphic>
          <a:graphicData uri="http://schemas.openxmlformats.org/drawingml/2006/table">
            <a:tbl>
              <a:tblPr firstRow="1" bandRow="1">
                <a:noFill/>
                <a:tableStyleId>{2A174A03-5157-461B-B995-28EE89816A7A}</a:tableStyleId>
              </a:tblPr>
              <a:tblGrid>
                <a:gridCol w="1435400">
                  <a:extLst>
                    <a:ext uri="{9D8B030D-6E8A-4147-A177-3AD203B41FA5}">
                      <a16:colId xmlns:a16="http://schemas.microsoft.com/office/drawing/2014/main" val="20000"/>
                    </a:ext>
                  </a:extLst>
                </a:gridCol>
                <a:gridCol w="9385000">
                  <a:extLst>
                    <a:ext uri="{9D8B030D-6E8A-4147-A177-3AD203B41FA5}">
                      <a16:colId xmlns:a16="http://schemas.microsoft.com/office/drawing/2014/main" val="20001"/>
                    </a:ext>
                  </a:extLst>
                </a:gridCol>
              </a:tblGrid>
              <a:tr h="498450">
                <a:tc>
                  <a:txBody>
                    <a:bodyPr/>
                    <a:lstStyle/>
                    <a:p>
                      <a:pPr marL="0" marR="0" lvl="0" indent="0" algn="l" rtl="0">
                        <a:spcBef>
                          <a:spcPts val="0"/>
                        </a:spcBef>
                        <a:spcAft>
                          <a:spcPts val="0"/>
                        </a:spcAft>
                        <a:buNone/>
                      </a:pPr>
                      <a:r>
                        <a:rPr lang="en-US" sz="1800"/>
                        <a:t>Операція</a:t>
                      </a:r>
                      <a:endParaRPr sz="1800"/>
                    </a:p>
                  </a:txBody>
                  <a:tcPr marL="91450" marR="91450" marT="45725" marB="45725"/>
                </a:tc>
                <a:tc>
                  <a:txBody>
                    <a:bodyPr/>
                    <a:lstStyle/>
                    <a:p>
                      <a:pPr marL="0" marR="0" lvl="0" indent="0" algn="l" rtl="0">
                        <a:spcBef>
                          <a:spcPts val="0"/>
                        </a:spcBef>
                        <a:spcAft>
                          <a:spcPts val="0"/>
                        </a:spcAft>
                        <a:buNone/>
                      </a:pPr>
                      <a:r>
                        <a:rPr lang="en-US" sz="1800"/>
                        <a:t>Приклад</a:t>
                      </a:r>
                      <a:endParaRPr sz="1800"/>
                    </a:p>
                  </a:txBody>
                  <a:tcPr marL="91450" marR="91450" marT="45725" marB="45725"/>
                </a:tc>
                <a:extLst>
                  <a:ext uri="{0D108BD9-81ED-4DB2-BD59-A6C34878D82A}">
                    <a16:rowId xmlns:a16="http://schemas.microsoft.com/office/drawing/2014/main" val="10000"/>
                  </a:ext>
                </a:extLst>
              </a:tr>
              <a:tr h="707050">
                <a:tc>
                  <a:txBody>
                    <a:bodyPr/>
                    <a:lstStyle/>
                    <a:p>
                      <a:pPr marL="0" marR="0" lvl="0" indent="0" algn="l" rtl="0">
                        <a:spcBef>
                          <a:spcPts val="0"/>
                        </a:spcBef>
                        <a:spcAft>
                          <a:spcPts val="0"/>
                        </a:spcAft>
                        <a:buNone/>
                      </a:pPr>
                      <a:r>
                        <a:rPr lang="en-US" sz="1800"/>
                        <a:t>$avg</a:t>
                      </a:r>
                      <a:endParaRPr sz="1800"/>
                    </a:p>
                  </a:txBody>
                  <a:tcPr marL="91450" marR="91450" marT="45725" marB="45725"/>
                </a:tc>
                <a:tc>
                  <a:txBody>
                    <a:bodyPr/>
                    <a:lstStyle/>
                    <a:p>
                      <a:pPr marL="0" marR="0" lvl="0" indent="0" algn="l" rtl="0">
                        <a:spcBef>
                          <a:spcPts val="0"/>
                        </a:spcBef>
                        <a:spcAft>
                          <a:spcPts val="0"/>
                        </a:spcAft>
                        <a:buNone/>
                      </a:pPr>
                      <a:r>
                        <a:rPr lang="en-US" sz="1800"/>
                        <a:t>Повертає середнє числових значень. Ігноруються нечислові значення.</a:t>
                      </a:r>
                      <a:endParaRPr sz="1800"/>
                    </a:p>
                  </a:txBody>
                  <a:tcPr marL="91450" marR="91450" marT="45725" marB="45725"/>
                </a:tc>
                <a:extLst>
                  <a:ext uri="{0D108BD9-81ED-4DB2-BD59-A6C34878D82A}">
                    <a16:rowId xmlns:a16="http://schemas.microsoft.com/office/drawing/2014/main" val="10001"/>
                  </a:ext>
                </a:extLst>
              </a:tr>
              <a:tr h="707050">
                <a:tc>
                  <a:txBody>
                    <a:bodyPr/>
                    <a:lstStyle/>
                    <a:p>
                      <a:pPr marL="0" marR="0" lvl="0" indent="0" algn="l" rtl="0">
                        <a:spcBef>
                          <a:spcPts val="0"/>
                        </a:spcBef>
                        <a:spcAft>
                          <a:spcPts val="0"/>
                        </a:spcAft>
                        <a:buNone/>
                      </a:pPr>
                      <a:r>
                        <a:rPr lang="en-US" sz="1800"/>
                        <a:t>$first</a:t>
                      </a:r>
                      <a:endParaRPr sz="1800"/>
                    </a:p>
                  </a:txBody>
                  <a:tcPr marL="91450" marR="91450" marT="45725" marB="45725"/>
                </a:tc>
                <a:tc>
                  <a:txBody>
                    <a:bodyPr/>
                    <a:lstStyle/>
                    <a:p>
                      <a:pPr marL="0" marR="0" lvl="0" indent="0" algn="l" rtl="0">
                        <a:spcBef>
                          <a:spcPts val="0"/>
                        </a:spcBef>
                        <a:spcAft>
                          <a:spcPts val="0"/>
                        </a:spcAft>
                        <a:buNone/>
                      </a:pPr>
                      <a:r>
                        <a:rPr lang="en-US" sz="1800"/>
                        <a:t>Повертає значення з першого документа для кожної групи. Порядок визначається лише в тому випадку, якщо документи знаходяться в певному порядку.</a:t>
                      </a:r>
                      <a:endParaRPr sz="1800"/>
                    </a:p>
                  </a:txBody>
                  <a:tcPr marL="91450" marR="91450" marT="45725" marB="45725"/>
                </a:tc>
                <a:extLst>
                  <a:ext uri="{0D108BD9-81ED-4DB2-BD59-A6C34878D82A}">
                    <a16:rowId xmlns:a16="http://schemas.microsoft.com/office/drawing/2014/main" val="10002"/>
                  </a:ext>
                </a:extLst>
              </a:tr>
              <a:tr h="707050">
                <a:tc>
                  <a:txBody>
                    <a:bodyPr/>
                    <a:lstStyle/>
                    <a:p>
                      <a:pPr marL="0" marR="0" lvl="0" indent="0" algn="l" rtl="0">
                        <a:spcBef>
                          <a:spcPts val="0"/>
                        </a:spcBef>
                        <a:spcAft>
                          <a:spcPts val="0"/>
                        </a:spcAft>
                        <a:buNone/>
                      </a:pPr>
                      <a:r>
                        <a:rPr lang="en-US" sz="1800"/>
                        <a:t>$last</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Повертає значення з останнього документа для кожної групи. Порядок визначається лише в тому випадку, якщо документи знаходяться в певному порядку.</a:t>
                      </a:r>
                      <a:endParaRPr/>
                    </a:p>
                  </a:txBody>
                  <a:tcPr marL="91450" marR="91450" marT="45725" marB="45725"/>
                </a:tc>
                <a:extLst>
                  <a:ext uri="{0D108BD9-81ED-4DB2-BD59-A6C34878D82A}">
                    <a16:rowId xmlns:a16="http://schemas.microsoft.com/office/drawing/2014/main" val="10003"/>
                  </a:ext>
                </a:extLst>
              </a:tr>
              <a:tr h="707050">
                <a:tc>
                  <a:txBody>
                    <a:bodyPr/>
                    <a:lstStyle/>
                    <a:p>
                      <a:pPr marL="0" marR="0" lvl="0" indent="0" algn="l" rtl="0">
                        <a:spcBef>
                          <a:spcPts val="0"/>
                        </a:spcBef>
                        <a:spcAft>
                          <a:spcPts val="0"/>
                        </a:spcAft>
                        <a:buNone/>
                      </a:pPr>
                      <a:r>
                        <a:rPr lang="en-US" sz="1800"/>
                        <a:t>$max</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Повертає найбільше значення виразу для кожної групи.</a:t>
                      </a:r>
                      <a:endParaRPr/>
                    </a:p>
                  </a:txBody>
                  <a:tcPr marL="91450" marR="91450" marT="45725" marB="45725"/>
                </a:tc>
                <a:extLst>
                  <a:ext uri="{0D108BD9-81ED-4DB2-BD59-A6C34878D82A}">
                    <a16:rowId xmlns:a16="http://schemas.microsoft.com/office/drawing/2014/main" val="10004"/>
                  </a:ext>
                </a:extLst>
              </a:tr>
              <a:tr h="707050">
                <a:tc>
                  <a:txBody>
                    <a:bodyPr/>
                    <a:lstStyle/>
                    <a:p>
                      <a:pPr marL="0" marR="0" lvl="0" indent="0" algn="l" rtl="0">
                        <a:spcBef>
                          <a:spcPts val="0"/>
                        </a:spcBef>
                        <a:spcAft>
                          <a:spcPts val="0"/>
                        </a:spcAft>
                        <a:buNone/>
                      </a:pPr>
                      <a:r>
                        <a:rPr lang="en-US" sz="1800"/>
                        <a:t>$min</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Повертає найменше значення виразу для кожної групи.</a:t>
                      </a:r>
                      <a:endParaRPr/>
                    </a:p>
                    <a:p>
                      <a:pPr marL="0" marR="0" lvl="0" indent="0" algn="l" rtl="0">
                        <a:lnSpc>
                          <a:spcPct val="100000"/>
                        </a:lnSpc>
                        <a:spcBef>
                          <a:spcPts val="0"/>
                        </a:spcBef>
                        <a:spcAft>
                          <a:spcPts val="0"/>
                        </a:spcAft>
                        <a:buClr>
                          <a:schemeClr val="dk1"/>
                        </a:buClr>
                        <a:buSzPts val="1800"/>
                        <a:buFont typeface="Libre Franklin"/>
                        <a:buNone/>
                      </a:pPr>
                      <a:endParaRPr sz="1800"/>
                    </a:p>
                  </a:txBody>
                  <a:tcPr marL="91450" marR="91450" marT="45725" marB="45725"/>
                </a:tc>
                <a:extLst>
                  <a:ext uri="{0D108BD9-81ED-4DB2-BD59-A6C34878D82A}">
                    <a16:rowId xmlns:a16="http://schemas.microsoft.com/office/drawing/2014/main" val="10005"/>
                  </a:ext>
                </a:extLst>
              </a:tr>
              <a:tr h="707050">
                <a:tc>
                  <a:txBody>
                    <a:bodyPr/>
                    <a:lstStyle/>
                    <a:p>
                      <a:pPr marL="0" marR="0" lvl="0" indent="0" algn="l" rtl="0">
                        <a:spcBef>
                          <a:spcPts val="0"/>
                        </a:spcBef>
                        <a:spcAft>
                          <a:spcPts val="0"/>
                        </a:spcAft>
                        <a:buNone/>
                      </a:pPr>
                      <a:r>
                        <a:rPr lang="en-US" sz="1800"/>
                        <a:t>$sum</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Libre Franklin"/>
                        <a:buNone/>
                      </a:pPr>
                      <a:r>
                        <a:rPr lang="en-US" sz="1800"/>
                        <a:t>Повертає суму числових значень. Ігноруються нечислові значення.</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NoSQL: Схема</a:t>
            </a:r>
            <a:endParaRPr/>
          </a:p>
        </p:txBody>
      </p:sp>
      <p:sp>
        <p:nvSpPr>
          <p:cNvPr id="112" name="Google Shape;112;p4"/>
          <p:cNvSpPr txBox="1">
            <a:spLocks noGrp="1"/>
          </p:cNvSpPr>
          <p:nvPr>
            <p:ph type="body" idx="1"/>
          </p:nvPr>
        </p:nvSpPr>
        <p:spPr>
          <a:xfrm>
            <a:off x="1371600" y="2393576"/>
            <a:ext cx="9601200" cy="3473824"/>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Бази даних NoSQL або не містять схем, або мають не строгі/не фіксовані схеми.</a:t>
            </a:r>
            <a:endParaRPr/>
          </a:p>
          <a:p>
            <a:pPr marL="384048" lvl="0" indent="-384048" algn="just" rtl="0">
              <a:lnSpc>
                <a:spcPct val="94000"/>
              </a:lnSpc>
              <a:spcBef>
                <a:spcPts val="1200"/>
              </a:spcBef>
              <a:spcAft>
                <a:spcPts val="0"/>
              </a:spcAft>
              <a:buClr>
                <a:schemeClr val="dk2"/>
              </a:buClr>
              <a:buSzPts val="2000"/>
              <a:buChar char="■"/>
            </a:pPr>
            <a:r>
              <a:rPr lang="en-US"/>
              <a:t>Не вимагайте жодного визначення схеми даних.</a:t>
            </a:r>
            <a:endParaRPr/>
          </a:p>
          <a:p>
            <a:pPr marL="384048" lvl="0" indent="-384048" algn="just" rtl="0">
              <a:lnSpc>
                <a:spcPct val="94000"/>
              </a:lnSpc>
              <a:spcBef>
                <a:spcPts val="1200"/>
              </a:spcBef>
              <a:spcAft>
                <a:spcPts val="0"/>
              </a:spcAft>
              <a:buClr>
                <a:schemeClr val="dk2"/>
              </a:buClr>
              <a:buSzPts val="2000"/>
              <a:buChar char="■"/>
            </a:pPr>
            <a:r>
              <a:rPr lang="en-US"/>
              <a:t>Пропонує гетерогенні структури даних в одному і тому ж домені.</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$group</a:t>
            </a:r>
            <a:endParaRPr/>
          </a:p>
        </p:txBody>
      </p:sp>
      <p:sp>
        <p:nvSpPr>
          <p:cNvPr id="351" name="Google Shape;351;p41"/>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52" name="Google Shape;352;p41"/>
          <p:cNvSpPr/>
          <p:nvPr/>
        </p:nvSpPr>
        <p:spPr>
          <a:xfrm>
            <a:off x="2174631" y="1907802"/>
            <a:ext cx="8153400"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avgAgeIndex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$avg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$multiply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avgAge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$avg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$group</a:t>
            </a:r>
            <a:endParaRPr/>
          </a:p>
        </p:txBody>
      </p:sp>
      <p:sp>
        <p:nvSpPr>
          <p:cNvPr id="358" name="Google Shape;358;p42"/>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59" name="Google Shape;359;p42"/>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60" name="Google Shape;360;p42"/>
          <p:cNvSpPr/>
          <p:nvPr/>
        </p:nvSpPr>
        <p:spPr>
          <a:xfrm>
            <a:off x="2708029" y="2447781"/>
            <a:ext cx="783687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  $group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sumAge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$sum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avgIndex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$avg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$group</a:t>
            </a:r>
            <a:endParaRPr/>
          </a:p>
        </p:txBody>
      </p:sp>
      <p:sp>
        <p:nvSpPr>
          <p:cNvPr id="366" name="Google Shape;366;p43"/>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67" name="Google Shape;367;p43"/>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68" name="Google Shape;368;p43"/>
          <p:cNvSpPr/>
          <p:nvPr/>
        </p:nvSpPr>
        <p:spPr>
          <a:xfrm>
            <a:off x="3048000" y="2551837"/>
            <a:ext cx="60960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minAge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$min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$group</a:t>
            </a:r>
            <a:endParaRPr/>
          </a:p>
        </p:txBody>
      </p:sp>
      <p:sp>
        <p:nvSpPr>
          <p:cNvPr id="374" name="Google Shape;374;p44"/>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75" name="Google Shape;375;p44"/>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76" name="Google Shape;376;p44"/>
          <p:cNvSpPr/>
          <p:nvPr/>
        </p:nvSpPr>
        <p:spPr>
          <a:xfrm>
            <a:off x="3048000" y="2551837"/>
            <a:ext cx="60960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maxAge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$max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$group</a:t>
            </a:r>
            <a:endParaRPr/>
          </a:p>
        </p:txBody>
      </p:sp>
      <p:sp>
        <p:nvSpPr>
          <p:cNvPr id="382" name="Google Shape;382;p45"/>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83" name="Google Shape;383;p45"/>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84" name="Google Shape;384;p45"/>
          <p:cNvSpPr/>
          <p:nvPr/>
        </p:nvSpPr>
        <p:spPr>
          <a:xfrm>
            <a:off x="3048000" y="2413338"/>
            <a:ext cx="60960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  $group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firstAge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$first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lastAge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$last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$match</a:t>
            </a:r>
            <a:endParaRPr/>
          </a:p>
        </p:txBody>
      </p:sp>
      <p:sp>
        <p:nvSpPr>
          <p:cNvPr id="390" name="Google Shape;390;p46"/>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91" name="Google Shape;391;p46"/>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92" name="Google Shape;392;p46"/>
          <p:cNvSpPr/>
          <p:nvPr/>
        </p:nvSpPr>
        <p:spPr>
          <a:xfrm>
            <a:off x="1629506" y="2551837"/>
            <a:ext cx="10410093"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$project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 age: 1, eyeColor: 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br>
              <a:rPr lang="en-US" sz="1800">
                <a:solidFill>
                  <a:srgbClr val="333333"/>
                </a:solidFill>
                <a:latin typeface="Consolas"/>
                <a:ea typeface="Consolas"/>
                <a:cs typeface="Consolas"/>
                <a:sym typeface="Consolas"/>
              </a:rPr>
            </a:b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db.people.aggregate([</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$and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$project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 age: 1, eyeColor: 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7"/>
          <p:cNvSpPr txBox="1">
            <a:spLocks noGrp="1"/>
          </p:cNvSpPr>
          <p:nvPr>
            <p:ph type="title"/>
          </p:nvPr>
        </p:nvSpPr>
        <p:spPr>
          <a:xfrm>
            <a:off x="1307123" y="216877"/>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Aggregation Pipeline</a:t>
            </a:r>
            <a:endParaRPr/>
          </a:p>
        </p:txBody>
      </p:sp>
      <p:sp>
        <p:nvSpPr>
          <p:cNvPr id="398" name="Google Shape;398;p47"/>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399" name="Google Shape;399;p47"/>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pic>
        <p:nvPicPr>
          <p:cNvPr id="400" name="Google Shape;400;p47"/>
          <p:cNvPicPr preferRelativeResize="0"/>
          <p:nvPr/>
        </p:nvPicPr>
        <p:blipFill rotWithShape="1">
          <a:blip r:embed="rId3">
            <a:alphaModFix/>
          </a:blip>
          <a:srcRect/>
          <a:stretch/>
        </p:blipFill>
        <p:spPr>
          <a:xfrm>
            <a:off x="2189980" y="1075935"/>
            <a:ext cx="7812040" cy="562052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8"/>
          <p:cNvSpPr txBox="1">
            <a:spLocks noGrp="1"/>
          </p:cNvSpPr>
          <p:nvPr>
            <p:ph type="title"/>
          </p:nvPr>
        </p:nvSpPr>
        <p:spPr>
          <a:xfrm>
            <a:off x="1307123" y="216877"/>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Aggregation Pipeline</a:t>
            </a:r>
            <a:endParaRPr/>
          </a:p>
        </p:txBody>
      </p:sp>
      <p:sp>
        <p:nvSpPr>
          <p:cNvPr id="406" name="Google Shape;406;p48"/>
          <p:cNvSpPr/>
          <p:nvPr/>
        </p:nvSpPr>
        <p:spPr>
          <a:xfrm>
            <a:off x="3048000" y="3105835"/>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407" name="Google Shape;407;p48"/>
          <p:cNvSpPr/>
          <p:nvPr/>
        </p:nvSpPr>
        <p:spPr>
          <a:xfrm>
            <a:off x="1307123" y="1567833"/>
            <a:ext cx="957775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408" name="Google Shape;408;p48"/>
          <p:cNvSpPr/>
          <p:nvPr/>
        </p:nvSpPr>
        <p:spPr>
          <a:xfrm>
            <a:off x="1664677" y="2274838"/>
            <a:ext cx="10410092"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db.people.aggregate([</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ageSum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$sum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Індекси</a:t>
            </a:r>
            <a:endParaRPr/>
          </a:p>
        </p:txBody>
      </p:sp>
      <p:sp>
        <p:nvSpPr>
          <p:cNvPr id="414" name="Google Shape;414;p49"/>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15" name="Google Shape;415;p49"/>
          <p:cNvSpPr/>
          <p:nvPr/>
        </p:nvSpPr>
        <p:spPr>
          <a:xfrm>
            <a:off x="1371600" y="2913058"/>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pic>
        <p:nvPicPr>
          <p:cNvPr id="416" name="Google Shape;416;p49"/>
          <p:cNvPicPr preferRelativeResize="0"/>
          <p:nvPr/>
        </p:nvPicPr>
        <p:blipFill rotWithShape="1">
          <a:blip r:embed="rId3">
            <a:alphaModFix/>
          </a:blip>
          <a:srcRect/>
          <a:stretch/>
        </p:blipFill>
        <p:spPr>
          <a:xfrm>
            <a:off x="1837934" y="1858806"/>
            <a:ext cx="8668530" cy="438303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Індекси createIndex</a:t>
            </a:r>
            <a:endParaRPr/>
          </a:p>
        </p:txBody>
      </p:sp>
      <p:sp>
        <p:nvSpPr>
          <p:cNvPr id="422" name="Google Shape;422;p50"/>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23" name="Google Shape;423;p50"/>
          <p:cNvSpPr/>
          <p:nvPr/>
        </p:nvSpPr>
        <p:spPr>
          <a:xfrm>
            <a:off x="1371600" y="2913058"/>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24" name="Google Shape;424;p50"/>
          <p:cNvSpPr/>
          <p:nvPr/>
        </p:nvSpPr>
        <p:spPr>
          <a:xfrm>
            <a:off x="1242645" y="3105835"/>
            <a:ext cx="982394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key</a:t>
            </a:r>
            <a:r>
              <a:rPr lang="en-US" sz="1800">
                <a:solidFill>
                  <a:srgbClr val="91B3E0"/>
                </a:solidFill>
                <a:latin typeface="Consolas"/>
                <a:ea typeface="Consolas"/>
                <a:cs typeface="Consolas"/>
                <a:sym typeface="Consolas"/>
              </a:rPr>
              <a:t> </a:t>
            </a:r>
            <a:r>
              <a:rPr lang="en-US" sz="1800" i="1">
                <a:solidFill>
                  <a:srgbClr val="8190A0"/>
                </a:solidFill>
                <a:latin typeface="Consolas"/>
                <a:ea typeface="Consolas"/>
                <a:cs typeface="Consolas"/>
                <a:sym typeface="Consolas"/>
              </a:rPr>
              <a:t>and</a:t>
            </a:r>
            <a:r>
              <a:rPr lang="en-US" sz="1800">
                <a:solidFill>
                  <a:srgbClr val="91B3E0"/>
                </a:solidFill>
                <a:latin typeface="Consolas"/>
                <a:ea typeface="Consolas"/>
                <a:cs typeface="Consolas"/>
                <a:sym typeface="Consolas"/>
              </a:rPr>
              <a:t> </a:t>
            </a:r>
            <a:r>
              <a:rPr lang="en-US" sz="1800" i="1">
                <a:solidFill>
                  <a:srgbClr val="8190A0"/>
                </a:solidFill>
                <a:latin typeface="Consolas"/>
                <a:ea typeface="Consolas"/>
                <a:cs typeface="Consolas"/>
                <a:sym typeface="Consolas"/>
              </a:rPr>
              <a:t>index</a:t>
            </a:r>
            <a:r>
              <a:rPr lang="en-US" sz="1800">
                <a:solidFill>
                  <a:srgbClr val="91B3E0"/>
                </a:solidFill>
                <a:latin typeface="Consolas"/>
                <a:ea typeface="Consolas"/>
                <a:cs typeface="Consolas"/>
                <a:sym typeface="Consolas"/>
              </a:rPr>
              <a:t> </a:t>
            </a:r>
            <a:r>
              <a:rPr lang="en-US" sz="1800" i="1">
                <a:solidFill>
                  <a:srgbClr val="8190A0"/>
                </a:solidFill>
                <a:latin typeface="Consolas"/>
                <a:ea typeface="Consolas"/>
                <a:cs typeface="Consolas"/>
                <a:sym typeface="Consolas"/>
              </a:rPr>
              <a:t>type</a:t>
            </a:r>
            <a:r>
              <a:rPr lang="en-US" sz="1800">
                <a:solidFill>
                  <a:srgbClr val="91B3E0"/>
                </a:solidFill>
                <a:latin typeface="Consolas"/>
                <a:ea typeface="Consolas"/>
                <a:cs typeface="Consolas"/>
                <a:sym typeface="Consolas"/>
              </a:rPr>
              <a:t> </a:t>
            </a:r>
            <a:r>
              <a:rPr lang="en-US" sz="1800" i="1">
                <a:solidFill>
                  <a:srgbClr val="8190A0"/>
                </a:solidFill>
                <a:latin typeface="Consolas"/>
                <a:ea typeface="Consolas"/>
                <a:cs typeface="Consolas"/>
                <a:sym typeface="Consolas"/>
              </a:rPr>
              <a:t>specification</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options</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a:t>
            </a:r>
            <a:endParaRPr/>
          </a:p>
        </p:txBody>
      </p:sp>
      <p:sp>
        <p:nvSpPr>
          <p:cNvPr id="118" name="Google Shape;118;p5"/>
          <p:cNvSpPr txBox="1">
            <a:spLocks noGrp="1"/>
          </p:cNvSpPr>
          <p:nvPr>
            <p:ph type="body" idx="1"/>
          </p:nvPr>
        </p:nvSpPr>
        <p:spPr>
          <a:xfrm>
            <a:off x="1808018" y="2286000"/>
            <a:ext cx="8728364" cy="3581400"/>
          </a:xfrm>
          <a:prstGeom prst="rect">
            <a:avLst/>
          </a:prstGeom>
          <a:noFill/>
          <a:ln>
            <a:noFill/>
          </a:ln>
        </p:spPr>
        <p:txBody>
          <a:bodyPr spcFirstLastPara="1" wrap="square" lIns="91425" tIns="45700" rIns="91425" bIns="45700" anchor="t" anchorCtr="0">
            <a:normAutofit/>
          </a:bodyPr>
          <a:lstStyle/>
          <a:p>
            <a:pPr marL="384048" lvl="0" indent="-231648" algn="l" rtl="0">
              <a:lnSpc>
                <a:spcPct val="94000"/>
              </a:lnSpc>
              <a:spcBef>
                <a:spcPts val="0"/>
              </a:spcBef>
              <a:spcAft>
                <a:spcPts val="0"/>
              </a:spcAft>
              <a:buClr>
                <a:schemeClr val="dk2"/>
              </a:buClr>
              <a:buSzPts val="2400"/>
              <a:buNone/>
            </a:pPr>
            <a:endParaRPr sz="2400"/>
          </a:p>
          <a:p>
            <a:pPr marL="384048" lvl="0" indent="-384048" algn="l" rtl="0">
              <a:lnSpc>
                <a:spcPct val="94000"/>
              </a:lnSpc>
              <a:spcBef>
                <a:spcPts val="1200"/>
              </a:spcBef>
              <a:spcAft>
                <a:spcPts val="0"/>
              </a:spcAft>
              <a:buClr>
                <a:schemeClr val="dk2"/>
              </a:buClr>
              <a:buSzPts val="2400"/>
              <a:buChar char="■"/>
            </a:pPr>
            <a:r>
              <a:rPr lang="en-US" sz="2400"/>
              <a:t>Узгодженість (Consistency)</a:t>
            </a:r>
            <a:endParaRPr sz="2400"/>
          </a:p>
          <a:p>
            <a:pPr marL="384048" lvl="0" indent="-384048" algn="l" rtl="0">
              <a:lnSpc>
                <a:spcPct val="94000"/>
              </a:lnSpc>
              <a:spcBef>
                <a:spcPts val="1200"/>
              </a:spcBef>
              <a:spcAft>
                <a:spcPts val="0"/>
              </a:spcAft>
              <a:buClr>
                <a:schemeClr val="dk2"/>
              </a:buClr>
              <a:buSzPts val="2400"/>
              <a:buChar char="■"/>
            </a:pPr>
            <a:r>
              <a:rPr lang="en-US" sz="2400"/>
              <a:t>Доступність (Availability)</a:t>
            </a:r>
            <a:endParaRPr sz="2400"/>
          </a:p>
          <a:p>
            <a:pPr marL="384048" lvl="0" indent="-384048" algn="l" rtl="0">
              <a:lnSpc>
                <a:spcPct val="94000"/>
              </a:lnSpc>
              <a:spcBef>
                <a:spcPts val="1200"/>
              </a:spcBef>
              <a:spcAft>
                <a:spcPts val="0"/>
              </a:spcAft>
              <a:buClr>
                <a:schemeClr val="dk2"/>
              </a:buClr>
              <a:buSzPts val="2400"/>
              <a:buChar char="■"/>
            </a:pPr>
            <a:r>
              <a:rPr lang="en-US" sz="2400"/>
              <a:t>Стійкість до розподілу (Partition Tolerance)</a:t>
            </a:r>
            <a:endParaRPr sz="2400"/>
          </a:p>
          <a:p>
            <a:pPr marL="384048" lvl="0" indent="-257048"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Складені індекси (compound index)</a:t>
            </a:r>
            <a:endParaRPr/>
          </a:p>
        </p:txBody>
      </p:sp>
      <p:sp>
        <p:nvSpPr>
          <p:cNvPr id="430" name="Google Shape;430;p51"/>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31" name="Google Shape;431;p51"/>
          <p:cNvSpPr/>
          <p:nvPr/>
        </p:nvSpPr>
        <p:spPr>
          <a:xfrm>
            <a:off x="1371600" y="2913058"/>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32" name="Google Shape;432;p51"/>
          <p:cNvSpPr/>
          <p:nvPr/>
        </p:nvSpPr>
        <p:spPr>
          <a:xfrm>
            <a:off x="1724153" y="3097724"/>
            <a:ext cx="98239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A3E9D"/>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Часткові (Partial) індекси</a:t>
            </a:r>
            <a:endParaRPr/>
          </a:p>
        </p:txBody>
      </p:sp>
      <p:sp>
        <p:nvSpPr>
          <p:cNvPr id="438" name="Google Shape;438;p52"/>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39" name="Google Shape;439;p52"/>
          <p:cNvSpPr/>
          <p:nvPr/>
        </p:nvSpPr>
        <p:spPr>
          <a:xfrm>
            <a:off x="1371600" y="2913058"/>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40" name="Google Shape;440;p52"/>
          <p:cNvSpPr/>
          <p:nvPr/>
        </p:nvSpPr>
        <p:spPr>
          <a:xfrm>
            <a:off x="2028091" y="2046910"/>
            <a:ext cx="8780585"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users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 </a:t>
            </a:r>
            <a:r>
              <a:rPr lang="en-US" sz="1800">
                <a:solidFill>
                  <a:srgbClr val="333333"/>
                </a:solidFill>
                <a:latin typeface="Consolas"/>
                <a:ea typeface="Consolas"/>
                <a:cs typeface="Consolas"/>
                <a:sym typeface="Consolas"/>
              </a:rPr>
              <a:t>partialFilterExpression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users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unique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true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partialFilterExpression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441" name="Google Shape;441;p52"/>
          <p:cNvSpPr/>
          <p:nvPr/>
        </p:nvSpPr>
        <p:spPr>
          <a:xfrm>
            <a:off x="2028090" y="4616114"/>
            <a:ext cx="6529755" cy="1936399"/>
          </a:xfrm>
          <a:prstGeom prst="rect">
            <a:avLst/>
          </a:prstGeom>
          <a:noFill/>
          <a:ln>
            <a:noFill/>
          </a:ln>
        </p:spPr>
        <p:txBody>
          <a:bodyPr spcFirstLastPara="1" wrap="square" lIns="91425" tIns="0" rIns="91425" bIns="88850" anchor="ctr" anchorCtr="0">
            <a:spAutoFit/>
          </a:bodyPr>
          <a:lstStyle/>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 р</a:t>
            </a:r>
            <a:r>
              <a:rPr lang="en-US" sz="1600">
                <a:solidFill>
                  <a:schemeClr val="dk1"/>
                </a:solidFill>
                <a:latin typeface="Arial"/>
                <a:ea typeface="Arial"/>
                <a:cs typeface="Arial"/>
                <a:sym typeface="Arial"/>
              </a:rPr>
              <a:t>івність</a:t>
            </a:r>
            <a:r>
              <a:rPr lang="en-US" sz="1600" b="0" i="0" u="none" strike="noStrike" cap="none">
                <a:solidFill>
                  <a:schemeClr val="dk1"/>
                </a:solidFill>
                <a:latin typeface="Arial"/>
                <a:ea typeface="Arial"/>
                <a:cs typeface="Arial"/>
                <a:sym typeface="Arial"/>
              </a:rPr>
              <a:t> (i.e. &lt;</a:t>
            </a:r>
            <a:r>
              <a:rPr lang="en-US" sz="1600">
                <a:solidFill>
                  <a:schemeClr val="dk1"/>
                </a:solidFill>
                <a:latin typeface="Arial"/>
                <a:ea typeface="Arial"/>
                <a:cs typeface="Arial"/>
                <a:sym typeface="Arial"/>
              </a:rPr>
              <a:t>field</a:t>
            </a:r>
            <a:r>
              <a:rPr lang="en-US" sz="1600" b="0" i="0" u="none" strike="noStrike" cap="none">
                <a:solidFill>
                  <a:schemeClr val="dk1"/>
                </a:solidFill>
                <a:latin typeface="Arial"/>
                <a:ea typeface="Arial"/>
                <a:cs typeface="Arial"/>
                <a:sym typeface="Arial"/>
              </a:rPr>
              <a:t>&gt;:&lt;value&gt; або </a:t>
            </a:r>
            <a:r>
              <a:rPr lang="en-US" sz="1400" b="0" i="0" u="sng" strike="noStrike" cap="none">
                <a:solidFill>
                  <a:schemeClr val="dk1"/>
                </a:solid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$eq</a:t>
            </a:r>
            <a:r>
              <a:rPr lang="en-US" sz="1600" b="0" i="0" u="none" strike="noStrike" cap="none">
                <a:solidFill>
                  <a:schemeClr val="dk1"/>
                </a:solidFill>
                <a:latin typeface="Arial"/>
                <a:ea typeface="Arial"/>
                <a:cs typeface="Arial"/>
                <a:sym typeface="Arial"/>
              </a:rPr>
              <a:t> оператор),</a:t>
            </a:r>
            <a:endParaRPr/>
          </a:p>
          <a:p>
            <a:pPr marL="0" marR="0" lvl="0" indent="-101600" algn="l" rtl="0">
              <a:lnSpc>
                <a:spcPct val="100000"/>
              </a:lnSpc>
              <a:spcBef>
                <a:spcPts val="0"/>
              </a:spcBef>
              <a:spcAft>
                <a:spcPts val="0"/>
              </a:spcAft>
              <a:buClr>
                <a:schemeClr val="dk1"/>
              </a:buClr>
              <a:buSzPts val="1600"/>
              <a:buFont typeface="Arial"/>
              <a:buChar char="•"/>
            </a:pPr>
            <a:r>
              <a:rPr lang="en-US" sz="16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US" sz="1400" b="0" i="0" u="sng" strike="noStrike" cap="none">
                <a:solidFill>
                  <a:schemeClr val="dk1"/>
                </a:solid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$gt</a:t>
            </a:r>
            <a:r>
              <a:rPr lang="en-US" sz="2000" b="0" i="0" u="none" strike="noStrike" cap="none">
                <a:solidFill>
                  <a:schemeClr val="dk1"/>
                </a:solidFill>
                <a:latin typeface="Arial"/>
                <a:ea typeface="Arial"/>
                <a:cs typeface="Arial"/>
                <a:sym typeface="Arial"/>
              </a:rPr>
              <a:t>, </a:t>
            </a:r>
            <a:r>
              <a:rPr lang="en-US" sz="1400" b="0" i="0" u="sng" strike="noStrike" cap="none">
                <a:solidFill>
                  <a:schemeClr val="dk1"/>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$gte</a:t>
            </a:r>
            <a:r>
              <a:rPr lang="en-US" sz="2000" b="0" i="0" u="none" strike="noStrike" cap="none">
                <a:solidFill>
                  <a:schemeClr val="dk1"/>
                </a:solidFill>
                <a:latin typeface="Arial"/>
                <a:ea typeface="Arial"/>
                <a:cs typeface="Arial"/>
                <a:sym typeface="Arial"/>
              </a:rPr>
              <a:t>, </a:t>
            </a:r>
            <a:r>
              <a:rPr lang="en-US" sz="1400" b="0" i="0" u="sng" strike="noStrike" cap="none">
                <a:solidFill>
                  <a:schemeClr val="dk1"/>
                </a:solidFill>
                <a:latin typeface="Source Code Pro"/>
                <a:ea typeface="Source Code Pro"/>
                <a:cs typeface="Source Code Pro"/>
                <a:sym typeface="Source Code Pro"/>
                <a:hlinkClick r:id="rId6">
                  <a:extLst>
                    <a:ext uri="{A12FA001-AC4F-418D-AE19-62706E023703}">
                      <ahyp:hlinkClr xmlns:ahyp="http://schemas.microsoft.com/office/drawing/2018/hyperlinkcolor" val="tx"/>
                    </a:ext>
                  </a:extLst>
                </a:hlinkClick>
              </a:rPr>
              <a:t>$lt</a:t>
            </a:r>
            <a:r>
              <a:rPr lang="en-US" sz="2000" b="0" i="0" u="none" strike="noStrike" cap="none">
                <a:solidFill>
                  <a:schemeClr val="dk1"/>
                </a:solidFill>
                <a:latin typeface="Arial"/>
                <a:ea typeface="Arial"/>
                <a:cs typeface="Arial"/>
                <a:sym typeface="Arial"/>
              </a:rPr>
              <a:t>, </a:t>
            </a:r>
            <a:r>
              <a:rPr lang="en-US" sz="1400" b="0" i="0" u="sng" strike="noStrike" cap="none">
                <a:solidFill>
                  <a:schemeClr val="dk1"/>
                </a:solidFill>
                <a:latin typeface="Source Code Pro"/>
                <a:ea typeface="Source Code Pro"/>
                <a:cs typeface="Source Code Pro"/>
                <a:sym typeface="Source Code Pro"/>
                <a:hlinkClick r:id="rId7">
                  <a:extLst>
                    <a:ext uri="{A12FA001-AC4F-418D-AE19-62706E023703}">
                      <ahyp:hlinkClr xmlns:ahyp="http://schemas.microsoft.com/office/drawing/2018/hyperlinkcolor" val="tx"/>
                    </a:ext>
                  </a:extLst>
                </a:hlinkClick>
              </a:rPr>
              <a:t>$lte</a:t>
            </a:r>
            <a:r>
              <a:rPr lang="en-US" sz="1600" b="0" i="0" u="none" strike="noStrike" cap="none">
                <a:solidFill>
                  <a:schemeClr val="dk1"/>
                </a:solidFill>
                <a:latin typeface="Arial"/>
                <a:ea typeface="Arial"/>
                <a:cs typeface="Arial"/>
                <a:sym typeface="Arial"/>
              </a:rPr>
              <a:t> вирази,</a:t>
            </a:r>
            <a:endParaRPr/>
          </a:p>
          <a:p>
            <a:pPr marL="0" marR="0" lvl="0" indent="-101600" algn="l" rtl="0">
              <a:lnSpc>
                <a:spcPct val="100000"/>
              </a:lnSpc>
              <a:spcBef>
                <a:spcPts val="0"/>
              </a:spcBef>
              <a:spcAft>
                <a:spcPts val="0"/>
              </a:spcAft>
              <a:buClr>
                <a:schemeClr val="dk1"/>
              </a:buClr>
              <a:buSzPts val="1600"/>
              <a:buFont typeface="Arial"/>
              <a:buChar char="•"/>
            </a:pPr>
            <a:r>
              <a:rPr lang="en-US" sz="1600" u="sng">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 </a:t>
            </a:r>
            <a:r>
              <a:rPr lang="en-US" sz="1400" b="0" i="0" u="sng" strike="noStrike" cap="none">
                <a:solidFill>
                  <a:schemeClr val="dk1"/>
                </a:solidFill>
                <a:latin typeface="Source Code Pro"/>
                <a:ea typeface="Source Code Pro"/>
                <a:cs typeface="Source Code Pro"/>
                <a:sym typeface="Source Code Pro"/>
                <a:hlinkClick r:id="rId8">
                  <a:extLst>
                    <a:ext uri="{A12FA001-AC4F-418D-AE19-62706E023703}">
                      <ahyp:hlinkClr xmlns:ahyp="http://schemas.microsoft.com/office/drawing/2018/hyperlinkcolor" val="tx"/>
                    </a:ext>
                  </a:extLst>
                </a:hlinkClick>
              </a:rPr>
              <a:t>$type</a:t>
            </a:r>
            <a:r>
              <a:rPr lang="en-US" sz="1600" b="0" i="0" u="none" strike="noStrike" cap="none">
                <a:solidFill>
                  <a:schemeClr val="dk1"/>
                </a:solidFill>
                <a:latin typeface="Arial"/>
                <a:ea typeface="Arial"/>
                <a:cs typeface="Arial"/>
                <a:sym typeface="Arial"/>
              </a:rPr>
              <a:t> </a:t>
            </a:r>
            <a:r>
              <a:rPr lang="en-US" sz="1600">
                <a:solidFill>
                  <a:schemeClr val="dk1"/>
                </a:solidFill>
                <a:latin typeface="Arial"/>
                <a:ea typeface="Arial"/>
                <a:cs typeface="Arial"/>
                <a:sym typeface="Arial"/>
              </a:rPr>
              <a:t> вирази,</a:t>
            </a:r>
            <a:endParaRPr sz="1600">
              <a:solidFill>
                <a:schemeClr val="dk1"/>
              </a:solidFill>
              <a:latin typeface="Arial"/>
              <a:ea typeface="Arial"/>
              <a:cs typeface="Arial"/>
              <a:sym typeface="Arial"/>
            </a:endParaRPr>
          </a:p>
          <a:p>
            <a:pPr marL="0" marR="0" lvl="0" indent="-101600" algn="l" rtl="0">
              <a:lnSpc>
                <a:spcPct val="100000"/>
              </a:lnSpc>
              <a:spcBef>
                <a:spcPts val="0"/>
              </a:spcBef>
              <a:spcAft>
                <a:spcPts val="0"/>
              </a:spcAft>
              <a:buClr>
                <a:schemeClr val="dk1"/>
              </a:buClr>
              <a:buSzPts val="1600"/>
              <a:buFont typeface="Arial"/>
              <a:buChar char="•"/>
            </a:pPr>
            <a:r>
              <a:rPr lang="en-US" sz="1600" b="0" i="0" u="sng" strike="noStrike" cap="none">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 </a:t>
            </a:r>
            <a:r>
              <a:rPr lang="en-US" sz="1400" b="0" i="0" u="sng" strike="noStrike" cap="none">
                <a:solidFill>
                  <a:schemeClr val="dk1"/>
                </a:solidFill>
                <a:latin typeface="Source Code Pro"/>
                <a:ea typeface="Source Code Pro"/>
                <a:cs typeface="Source Code Pro"/>
                <a:sym typeface="Source Code Pro"/>
                <a:hlinkClick r:id="rId9">
                  <a:extLst>
                    <a:ext uri="{A12FA001-AC4F-418D-AE19-62706E023703}">
                      <ahyp:hlinkClr xmlns:ahyp="http://schemas.microsoft.com/office/drawing/2018/hyperlinkcolor" val="tx"/>
                    </a:ext>
                  </a:extLst>
                </a:hlinkClick>
              </a:rPr>
              <a:t>$and</a:t>
            </a:r>
            <a:r>
              <a:rPr lang="en-US" sz="1600" b="0" i="0" u="none" strike="noStrike" cap="none">
                <a:solidFill>
                  <a:schemeClr val="dk1"/>
                </a:solidFill>
                <a:latin typeface="Arial"/>
                <a:ea typeface="Arial"/>
                <a:cs typeface="Arial"/>
                <a:sym typeface="Arial"/>
              </a:rPr>
              <a:t> оператор на верхньому рівн</a:t>
            </a:r>
            <a:r>
              <a:rPr lang="en-US" sz="1600">
                <a:solidFill>
                  <a:schemeClr val="dk1"/>
                </a:solidFill>
                <a:latin typeface="Arial"/>
                <a:ea typeface="Arial"/>
                <a:cs typeface="Arial"/>
                <a:sym typeface="Arial"/>
              </a:rPr>
              <a:t>і</a:t>
            </a:r>
            <a:endParaRPr sz="1600">
              <a:solidFill>
                <a:schemeClr val="dk1"/>
              </a:solidFill>
              <a:latin typeface="Arial"/>
              <a:ea typeface="Arial"/>
              <a:cs typeface="Arial"/>
              <a:sym typeface="Arial"/>
            </a:endParaRPr>
          </a:p>
          <a:p>
            <a:pPr marL="0" marR="0" lvl="0" indent="-101600" algn="l" rtl="0">
              <a:lnSpc>
                <a:spcPct val="100000"/>
              </a:lnSpc>
              <a:spcBef>
                <a:spcPts val="0"/>
              </a:spcBef>
              <a:spcAft>
                <a:spcPts val="0"/>
              </a:spcAft>
              <a:buClr>
                <a:schemeClr val="dk1"/>
              </a:buClr>
              <a:buSzPts val="1600"/>
              <a:buFont typeface="Arial"/>
              <a:buChar char="•"/>
            </a:pPr>
            <a:r>
              <a:rPr lang="en-US" sz="1600" b="0" i="0" u="sng" strike="noStrike" cap="none">
                <a:solidFill>
                  <a:schemeClr val="dk1"/>
                </a:solidFill>
                <a:latin typeface="Arial"/>
                <a:ea typeface="Arial"/>
                <a:cs typeface="Arial"/>
                <a:sym typeface="Arial"/>
                <a:hlinkClick r:id="rId10">
                  <a:extLst>
                    <a:ext uri="{A12FA001-AC4F-418D-AE19-62706E023703}">
                      <ahyp:hlinkClr xmlns:ahyp="http://schemas.microsoft.com/office/drawing/2018/hyperlinkcolor" val="tx"/>
                    </a:ext>
                  </a:extLst>
                </a:hlinkClick>
              </a:rPr>
              <a:t> </a:t>
            </a:r>
            <a:r>
              <a:rPr lang="en-US" sz="1400" b="0" i="0" u="sng" strike="noStrike" cap="none">
                <a:solidFill>
                  <a:schemeClr val="dk1"/>
                </a:solidFill>
                <a:latin typeface="Source Code Pro"/>
                <a:ea typeface="Source Code Pro"/>
                <a:cs typeface="Source Code Pro"/>
                <a:sym typeface="Source Code Pro"/>
                <a:hlinkClick r:id="rId10">
                  <a:extLst>
                    <a:ext uri="{A12FA001-AC4F-418D-AE19-62706E023703}">
                      <ahyp:hlinkClr xmlns:ahyp="http://schemas.microsoft.com/office/drawing/2018/hyperlinkcolor" val="tx"/>
                    </a:ext>
                  </a:extLst>
                </a:hlinkClick>
              </a:rPr>
              <a:t>$exists: true</a:t>
            </a:r>
            <a:r>
              <a:rPr lang="en-US" sz="1600" b="0" i="0" u="none" strike="noStrike" cap="none">
                <a:solidFill>
                  <a:schemeClr val="dk1"/>
                </a:solidFill>
                <a:latin typeface="Arial"/>
                <a:ea typeface="Arial"/>
                <a:cs typeface="Arial"/>
                <a:sym typeface="Arial"/>
              </a:rPr>
              <a:t> вираз</a:t>
            </a:r>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Розріджений (Sprase) індекси</a:t>
            </a:r>
            <a:endParaRPr/>
          </a:p>
        </p:txBody>
      </p:sp>
      <p:sp>
        <p:nvSpPr>
          <p:cNvPr id="447" name="Google Shape;447;p53"/>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48" name="Google Shape;448;p53"/>
          <p:cNvSpPr/>
          <p:nvPr/>
        </p:nvSpPr>
        <p:spPr>
          <a:xfrm>
            <a:off x="1371600" y="2913058"/>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49" name="Google Shape;449;p53"/>
          <p:cNvSpPr/>
          <p:nvPr/>
        </p:nvSpPr>
        <p:spPr>
          <a:xfrm>
            <a:off x="2028091" y="2046910"/>
            <a:ext cx="8780585"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insertMany</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userid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newbie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userid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abby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82</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userid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nina</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90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sparse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true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endParaRPr sz="1800">
              <a:solidFill>
                <a:srgbClr val="7A3E9D"/>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Індекс</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використовується</a:t>
            </a: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90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Індекс</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не</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використовується</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Індекс</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використовується</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hint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TTL індекси</a:t>
            </a:r>
            <a:endParaRPr/>
          </a:p>
        </p:txBody>
      </p:sp>
      <p:sp>
        <p:nvSpPr>
          <p:cNvPr id="455" name="Google Shape;455;p54"/>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56" name="Google Shape;456;p54"/>
          <p:cNvSpPr/>
          <p:nvPr/>
        </p:nvSpPr>
        <p:spPr>
          <a:xfrm>
            <a:off x="1371600" y="3833021"/>
            <a:ext cx="10529046"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33333"/>
              </a:buClr>
              <a:buSzPts val="2000"/>
              <a:buFont typeface="Arial"/>
              <a:buChar char="•"/>
            </a:pPr>
            <a:r>
              <a:rPr lang="en-US" sz="2000">
                <a:solidFill>
                  <a:srgbClr val="333333"/>
                </a:solidFill>
                <a:latin typeface="Consolas"/>
                <a:ea typeface="Consolas"/>
                <a:cs typeface="Consolas"/>
                <a:sym typeface="Consolas"/>
              </a:rPr>
              <a:t>TTL індекси - це індекси для одного поля. Складені індекси не підтримують TTL і ігнорують параметр expireAfterSeconds.</a:t>
            </a:r>
            <a:endParaRPr/>
          </a:p>
          <a:p>
            <a:pPr marL="285750" marR="0" lvl="0" indent="-285750" algn="l" rtl="0">
              <a:spcBef>
                <a:spcPts val="0"/>
              </a:spcBef>
              <a:spcAft>
                <a:spcPts val="0"/>
              </a:spcAft>
              <a:buClr>
                <a:srgbClr val="333333"/>
              </a:buClr>
              <a:buSzPts val="2000"/>
              <a:buFont typeface="Arial"/>
              <a:buChar char="•"/>
            </a:pPr>
            <a:r>
              <a:rPr lang="en-US" sz="2000">
                <a:solidFill>
                  <a:srgbClr val="333333"/>
                </a:solidFill>
                <a:latin typeface="Consolas"/>
                <a:ea typeface="Consolas"/>
                <a:cs typeface="Consolas"/>
                <a:sym typeface="Consolas"/>
              </a:rPr>
              <a:t>Поле _id не підтримує індекси TTL.</a:t>
            </a:r>
            <a:endParaRPr sz="2000" b="0">
              <a:solidFill>
                <a:srgbClr val="333333"/>
              </a:solidFill>
              <a:latin typeface="Consolas"/>
              <a:ea typeface="Consolas"/>
              <a:cs typeface="Consolas"/>
              <a:sym typeface="Consolas"/>
            </a:endParaRPr>
          </a:p>
        </p:txBody>
      </p:sp>
      <p:sp>
        <p:nvSpPr>
          <p:cNvPr id="457" name="Google Shape;457;p54"/>
          <p:cNvSpPr/>
          <p:nvPr/>
        </p:nvSpPr>
        <p:spPr>
          <a:xfrm>
            <a:off x="1078524" y="2846721"/>
            <a:ext cx="1054076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eventlog</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lastModifiedDate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expireAfterSeconds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3600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endParaRPr sz="1800">
              <a:solidFill>
                <a:srgbClr val="7A3E9D"/>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Унікальні ключі</a:t>
            </a:r>
            <a:endParaRPr/>
          </a:p>
        </p:txBody>
      </p:sp>
      <p:sp>
        <p:nvSpPr>
          <p:cNvPr id="463" name="Google Shape;463;p55"/>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64" name="Google Shape;464;p55"/>
          <p:cNvSpPr/>
          <p:nvPr/>
        </p:nvSpPr>
        <p:spPr>
          <a:xfrm>
            <a:off x="1371600" y="2913058"/>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65" name="Google Shape;465;p55"/>
          <p:cNvSpPr/>
          <p:nvPr/>
        </p:nvSpPr>
        <p:spPr>
          <a:xfrm>
            <a:off x="2335306" y="2538390"/>
            <a:ext cx="7924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A3E9D"/>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unique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true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План виконання</a:t>
            </a:r>
            <a:endParaRPr/>
          </a:p>
        </p:txBody>
      </p:sp>
      <p:sp>
        <p:nvSpPr>
          <p:cNvPr id="471" name="Google Shape;471;p56"/>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72" name="Google Shape;472;p56"/>
          <p:cNvSpPr/>
          <p:nvPr/>
        </p:nvSpPr>
        <p:spPr>
          <a:xfrm>
            <a:off x="1371600" y="2913058"/>
            <a:ext cx="1052904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hint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explain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executionStats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hint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$natural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explain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executionStats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Знищення індексів</a:t>
            </a:r>
            <a:endParaRPr/>
          </a:p>
        </p:txBody>
      </p:sp>
      <p:sp>
        <p:nvSpPr>
          <p:cNvPr id="478" name="Google Shape;478;p57"/>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79" name="Google Shape;479;p57"/>
          <p:cNvSpPr/>
          <p:nvPr/>
        </p:nvSpPr>
        <p:spPr>
          <a:xfrm>
            <a:off x="2631829" y="2892887"/>
            <a:ext cx="708074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A3E9D"/>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dropIndex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marL="0" marR="0" lvl="0" indent="0" algn="l" rtl="0">
              <a:spcBef>
                <a:spcPts val="0"/>
              </a:spcBef>
              <a:spcAft>
                <a:spcPts val="0"/>
              </a:spcAft>
              <a:buNone/>
            </a:pP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dropIndexes</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Створення запису</a:t>
            </a:r>
            <a:endParaRPr/>
          </a:p>
        </p:txBody>
      </p:sp>
      <p:sp>
        <p:nvSpPr>
          <p:cNvPr id="485" name="Google Shape;485;p58"/>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86" name="Google Shape;486;p58"/>
          <p:cNvSpPr/>
          <p:nvPr/>
        </p:nvSpPr>
        <p:spPr>
          <a:xfrm>
            <a:off x="3720353" y="2709174"/>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487" name="Google Shape;487;p58"/>
          <p:cNvSpPr/>
          <p:nvPr/>
        </p:nvSpPr>
        <p:spPr>
          <a:xfrm>
            <a:off x="3565884" y="2536214"/>
            <a:ext cx="609600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7A3E9D"/>
                </a:solidFill>
                <a:latin typeface="Consolas"/>
                <a:ea typeface="Consolas"/>
                <a:cs typeface="Consolas"/>
                <a:sym typeface="Consolas"/>
              </a:rPr>
              <a:t>db</a:t>
            </a:r>
            <a:r>
              <a:rPr lang="en-US" sz="2000">
                <a:solidFill>
                  <a:srgbClr val="777777"/>
                </a:solidFill>
                <a:latin typeface="Consolas"/>
                <a:ea typeface="Consolas"/>
                <a:cs typeface="Consolas"/>
                <a:sym typeface="Consolas"/>
              </a:rPr>
              <a:t>.</a:t>
            </a:r>
            <a:r>
              <a:rPr lang="en-US" sz="2000">
                <a:solidFill>
                  <a:srgbClr val="7A3E9D"/>
                </a:solidFill>
                <a:latin typeface="Consolas"/>
                <a:ea typeface="Consolas"/>
                <a:cs typeface="Consolas"/>
                <a:sym typeface="Consolas"/>
              </a:rPr>
              <a:t>CollectionTest</a:t>
            </a:r>
            <a:r>
              <a:rPr lang="en-US" sz="2000">
                <a:solidFill>
                  <a:srgbClr val="777777"/>
                </a:solidFill>
                <a:latin typeface="Consolas"/>
                <a:ea typeface="Consolas"/>
                <a:cs typeface="Consolas"/>
                <a:sym typeface="Consolas"/>
              </a:rPr>
              <a:t>.</a:t>
            </a:r>
            <a:r>
              <a:rPr lang="en-US" sz="2000" b="1">
                <a:solidFill>
                  <a:srgbClr val="AA3731"/>
                </a:solidFill>
                <a:latin typeface="Consolas"/>
                <a:ea typeface="Consolas"/>
                <a:cs typeface="Consolas"/>
                <a:sym typeface="Consolas"/>
              </a:rPr>
              <a:t>insert</a:t>
            </a:r>
            <a:r>
              <a:rPr lang="en-US" sz="2000">
                <a:solidFill>
                  <a:srgbClr val="333333"/>
                </a:solidFill>
                <a:latin typeface="Consolas"/>
                <a:ea typeface="Consolas"/>
                <a:cs typeface="Consolas"/>
                <a:sym typeface="Consolas"/>
              </a:rPr>
              <a:t>(</a:t>
            </a:r>
            <a:r>
              <a:rPr lang="en-US" sz="2000">
                <a:solidFill>
                  <a:srgbClr val="777777"/>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2000">
                <a:solidFill>
                  <a:srgbClr val="777777"/>
                </a:solidFill>
                <a:latin typeface="Consolas"/>
                <a:ea typeface="Consolas"/>
                <a:cs typeface="Consolas"/>
                <a:sym typeface="Consolas"/>
              </a:rPr>
              <a:t>  "</a:t>
            </a:r>
            <a:r>
              <a:rPr lang="en-US" sz="2000">
                <a:solidFill>
                  <a:srgbClr val="448C27"/>
                </a:solidFill>
                <a:latin typeface="Consolas"/>
                <a:ea typeface="Consolas"/>
                <a:cs typeface="Consolas"/>
                <a:sym typeface="Consolas"/>
              </a:rPr>
              <a:t>name</a:t>
            </a:r>
            <a:r>
              <a:rPr lang="en-US" sz="2000">
                <a:solidFill>
                  <a:srgbClr val="777777"/>
                </a:solidFill>
                <a:latin typeface="Consolas"/>
                <a:ea typeface="Consolas"/>
                <a:cs typeface="Consolas"/>
                <a:sym typeface="Consolas"/>
              </a:rPr>
              <a:t>":"</a:t>
            </a:r>
            <a:r>
              <a:rPr lang="en-US" sz="2000">
                <a:solidFill>
                  <a:srgbClr val="448C27"/>
                </a:solidFill>
                <a:latin typeface="Consolas"/>
                <a:ea typeface="Consolas"/>
                <a:cs typeface="Consolas"/>
                <a:sym typeface="Consolas"/>
              </a:rPr>
              <a:t>test</a:t>
            </a:r>
            <a:r>
              <a:rPr lang="en-US" sz="2000">
                <a:solidFill>
                  <a:srgbClr val="777777"/>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2000">
                <a:solidFill>
                  <a:srgbClr val="777777"/>
                </a:solidFill>
                <a:latin typeface="Consolas"/>
                <a:ea typeface="Consolas"/>
                <a:cs typeface="Consolas"/>
                <a:sym typeface="Consolas"/>
              </a:rPr>
              <a:t>  "</a:t>
            </a:r>
            <a:r>
              <a:rPr lang="en-US" sz="2000">
                <a:solidFill>
                  <a:srgbClr val="448C27"/>
                </a:solidFill>
                <a:latin typeface="Consolas"/>
                <a:ea typeface="Consolas"/>
                <a:cs typeface="Consolas"/>
                <a:sym typeface="Consolas"/>
              </a:rPr>
              <a:t>code</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a:t>
            </a:r>
            <a:r>
              <a:rPr lang="en-US" sz="2000">
                <a:solidFill>
                  <a:srgbClr val="AB6526"/>
                </a:solidFill>
                <a:latin typeface="Consolas"/>
                <a:ea typeface="Consolas"/>
                <a:cs typeface="Consolas"/>
                <a:sym typeface="Consolas"/>
              </a:rPr>
              <a:t>13332</a:t>
            </a:r>
            <a:endParaRPr sz="20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sz="1800" b="0">
              <a:solidFill>
                <a:srgbClr val="333333"/>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Створення багатьох записів</a:t>
            </a:r>
            <a:endParaRPr/>
          </a:p>
        </p:txBody>
      </p:sp>
      <p:sp>
        <p:nvSpPr>
          <p:cNvPr id="493" name="Google Shape;493;p59"/>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494" name="Google Shape;494;p59"/>
          <p:cNvSpPr/>
          <p:nvPr/>
        </p:nvSpPr>
        <p:spPr>
          <a:xfrm>
            <a:off x="4016188" y="2413339"/>
            <a:ext cx="6351494"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docs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13332</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test2</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32337</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test3</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52631</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insertMany</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docs</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495" name="Google Shape;495;p59"/>
          <p:cNvSpPr/>
          <p:nvPr/>
        </p:nvSpPr>
        <p:spPr>
          <a:xfrm>
            <a:off x="3612777" y="281756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Оновлення запису</a:t>
            </a:r>
            <a:endParaRPr/>
          </a:p>
        </p:txBody>
      </p:sp>
      <p:sp>
        <p:nvSpPr>
          <p:cNvPr id="501" name="Google Shape;501;p60"/>
          <p:cNvSpPr/>
          <p:nvPr/>
        </p:nvSpPr>
        <p:spPr>
          <a:xfrm>
            <a:off x="4016188" y="2413339"/>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02" name="Google Shape;502;p60"/>
          <p:cNvSpPr/>
          <p:nvPr/>
        </p:nvSpPr>
        <p:spPr>
          <a:xfrm>
            <a:off x="3612777" y="281756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03" name="Google Shape;503;p60"/>
          <p:cNvSpPr/>
          <p:nvPr/>
        </p:nvSpPr>
        <p:spPr>
          <a:xfrm>
            <a:off x="3124200" y="2586734"/>
            <a:ext cx="6096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updateOne</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test4</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$set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3223333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Consistency</a:t>
            </a:r>
            <a:endParaRPr/>
          </a:p>
        </p:txBody>
      </p:sp>
      <p:sp>
        <p:nvSpPr>
          <p:cNvPr id="124" name="Google Shape;124;p6"/>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Дані повинні залишатися незмінними навіть після виконання операції. Це означає, що після запису даних будь-який майбутній запит на читання повинен містити ці дані. Наприклад, після оновлення статусу замовлення всі клієнти повинні мати можливість переглядати ті самі дані.</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Оновлення багатьох записів</a:t>
            </a:r>
            <a:endParaRPr/>
          </a:p>
        </p:txBody>
      </p:sp>
      <p:sp>
        <p:nvSpPr>
          <p:cNvPr id="509" name="Google Shape;509;p61"/>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510" name="Google Shape;510;p61"/>
          <p:cNvSpPr/>
          <p:nvPr/>
        </p:nvSpPr>
        <p:spPr>
          <a:xfrm>
            <a:off x="4016188" y="2413339"/>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11" name="Google Shape;511;p61"/>
          <p:cNvSpPr/>
          <p:nvPr/>
        </p:nvSpPr>
        <p:spPr>
          <a:xfrm>
            <a:off x="3612777" y="281756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12" name="Google Shape;512;p61"/>
          <p:cNvSpPr/>
          <p:nvPr/>
        </p:nvSpPr>
        <p:spPr>
          <a:xfrm>
            <a:off x="3124200" y="2736504"/>
            <a:ext cx="60960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updateMany</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$set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1111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Заміна запису</a:t>
            </a:r>
            <a:endParaRPr/>
          </a:p>
        </p:txBody>
      </p:sp>
      <p:sp>
        <p:nvSpPr>
          <p:cNvPr id="518" name="Google Shape;518;p62"/>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519" name="Google Shape;519;p62"/>
          <p:cNvSpPr/>
          <p:nvPr/>
        </p:nvSpPr>
        <p:spPr>
          <a:xfrm>
            <a:off x="4016188" y="2413339"/>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20" name="Google Shape;520;p62"/>
          <p:cNvSpPr/>
          <p:nvPr/>
        </p:nvSpPr>
        <p:spPr>
          <a:xfrm>
            <a:off x="3612777" y="281756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21" name="Google Shape;521;p62"/>
          <p:cNvSpPr/>
          <p:nvPr/>
        </p:nvSpPr>
        <p:spPr>
          <a:xfrm>
            <a:off x="3048000" y="2828836"/>
            <a:ext cx="6096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replaceOne</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test4</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test8</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77631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Видалення запису</a:t>
            </a:r>
            <a:endParaRPr/>
          </a:p>
        </p:txBody>
      </p:sp>
      <p:sp>
        <p:nvSpPr>
          <p:cNvPr id="527" name="Google Shape;527;p63"/>
          <p:cNvSpPr/>
          <p:nvPr/>
        </p:nvSpPr>
        <p:spPr>
          <a:xfrm>
            <a:off x="4291853" y="3355041"/>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528" name="Google Shape;528;p63"/>
          <p:cNvSpPr/>
          <p:nvPr/>
        </p:nvSpPr>
        <p:spPr>
          <a:xfrm>
            <a:off x="4016188" y="2413339"/>
            <a:ext cx="6351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29" name="Google Shape;529;p63"/>
          <p:cNvSpPr/>
          <p:nvPr/>
        </p:nvSpPr>
        <p:spPr>
          <a:xfrm>
            <a:off x="3612777" y="2817567"/>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a:solidFill>
                <a:srgbClr val="333333"/>
              </a:solidFill>
              <a:latin typeface="Consolas"/>
              <a:ea typeface="Consolas"/>
              <a:cs typeface="Consolas"/>
              <a:sym typeface="Consolas"/>
            </a:endParaRPr>
          </a:p>
        </p:txBody>
      </p:sp>
      <p:sp>
        <p:nvSpPr>
          <p:cNvPr id="530" name="Google Shape;530;p63"/>
          <p:cNvSpPr/>
          <p:nvPr/>
        </p:nvSpPr>
        <p:spPr>
          <a:xfrm>
            <a:off x="3048000" y="2967335"/>
            <a:ext cx="6096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deleteMany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deleteMany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lang="en-US" sz="1800" b="1">
                <a:solidFill>
                  <a:srgbClr val="AA3731"/>
                </a:solidFill>
                <a:latin typeface="Consolas"/>
                <a:ea typeface="Consolas"/>
                <a:cs typeface="Consolas"/>
                <a:sym typeface="Consolas"/>
              </a:rPr>
              <a:t>deleteOne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b="0">
              <a:solidFill>
                <a:srgbClr val="333333"/>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MongoDB: JSON схема та валідації</a:t>
            </a:r>
            <a:endParaRPr/>
          </a:p>
        </p:txBody>
      </p:sp>
      <p:sp>
        <p:nvSpPr>
          <p:cNvPr id="536" name="Google Shape;536;p64"/>
          <p:cNvSpPr/>
          <p:nvPr/>
        </p:nvSpPr>
        <p:spPr>
          <a:xfrm>
            <a:off x="4412876" y="2292723"/>
            <a:ext cx="351864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537" name="Google Shape;537;p64"/>
          <p:cNvSpPr/>
          <p:nvPr/>
        </p:nvSpPr>
        <p:spPr>
          <a:xfrm>
            <a:off x="1662954" y="2171700"/>
            <a:ext cx="1052904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rgbClr val="333333"/>
                </a:solidFill>
                <a:latin typeface="Consolas"/>
                <a:ea typeface="Consolas"/>
                <a:cs typeface="Consolas"/>
                <a:sym typeface="Consolas"/>
              </a:rPr>
            </a:br>
            <a:endParaRPr sz="1800" b="0">
              <a:solidFill>
                <a:srgbClr val="333333"/>
              </a:solidFill>
              <a:latin typeface="Consolas"/>
              <a:ea typeface="Consolas"/>
              <a:cs typeface="Consolas"/>
              <a:sym typeface="Consolas"/>
            </a:endParaRPr>
          </a:p>
        </p:txBody>
      </p:sp>
      <p:sp>
        <p:nvSpPr>
          <p:cNvPr id="538" name="Google Shape;538;p64"/>
          <p:cNvSpPr/>
          <p:nvPr/>
        </p:nvSpPr>
        <p:spPr>
          <a:xfrm>
            <a:off x="1724671" y="1771742"/>
            <a:ext cx="9857729" cy="44935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Consolas"/>
                <a:ea typeface="Consolas"/>
                <a:cs typeface="Consolas"/>
                <a:sym typeface="Consolas"/>
              </a:rPr>
              <a:t>$jsonSchema</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bsonType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object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required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properties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bsonType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maxLength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6</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bsonType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333333"/>
                </a:solidFill>
                <a:latin typeface="Consolas"/>
                <a:ea typeface="Consolas"/>
                <a:cs typeface="Consolas"/>
                <a:sym typeface="Consolas"/>
              </a:rPr>
              <a:t>      maxLength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50</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777777"/>
              </a:solidFill>
              <a:latin typeface="Consolas"/>
              <a:ea typeface="Consolas"/>
              <a:cs typeface="Consolas"/>
              <a:sym typeface="Consolas"/>
            </a:endParaRPr>
          </a:p>
          <a:p>
            <a:pPr marL="0" marR="0" lvl="0" indent="0" algn="l" rtl="0">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777777"/>
              </a:solidFill>
              <a:latin typeface="Consolas"/>
              <a:ea typeface="Consolas"/>
              <a:cs typeface="Consolas"/>
              <a:sym typeface="Consolas"/>
            </a:endParaRPr>
          </a:p>
          <a:p>
            <a:pPr marL="0" marR="0" lvl="0" indent="0" algn="l" rtl="0">
              <a:spcBef>
                <a:spcPts val="0"/>
              </a:spcBef>
              <a:spcAft>
                <a:spcPts val="0"/>
              </a:spcAft>
              <a:buNone/>
            </a:pPr>
            <a:endParaRPr sz="1800" b="0">
              <a:solidFill>
                <a:srgbClr val="777777"/>
              </a:solidFill>
              <a:latin typeface="Consolas"/>
              <a:ea typeface="Consolas"/>
              <a:cs typeface="Consolas"/>
              <a:sym typeface="Consolas"/>
            </a:endParaRPr>
          </a:p>
          <a:p>
            <a:pPr marL="0" marR="0" lvl="0" indent="0" algn="l" rtl="0">
              <a:spcBef>
                <a:spcPts val="0"/>
              </a:spcBef>
              <a:spcAft>
                <a:spcPts val="0"/>
              </a:spcAft>
              <a:buNone/>
            </a:pPr>
            <a:r>
              <a:rPr lang="en-US" sz="1600" u="sng">
                <a:solidFill>
                  <a:schemeClr val="dk1"/>
                </a:solid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https://docs.mongodb.com/manual/reference/operator/query/jsonSchema/#op._S_jsonSchema</a:t>
            </a:r>
            <a:endParaRPr sz="1600" b="0">
              <a:solidFill>
                <a:srgbClr val="333333"/>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Availability</a:t>
            </a:r>
            <a:endParaRPr/>
          </a:p>
        </p:txBody>
      </p:sp>
      <p:sp>
        <p:nvSpPr>
          <p:cNvPr id="130" name="Google Shape;130;p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База даних повинна завжди бути доступною та відповідати. Вона не повинна мати жодного простою.</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Partition Tolerance</a:t>
            </a:r>
            <a:endParaRPr/>
          </a:p>
        </p:txBody>
      </p:sp>
      <p:sp>
        <p:nvSpPr>
          <p:cNvPr id="136" name="Google Shape;136;p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Стійкість до розділу означає, що система повинна продовжувати функціонувати, навіть якщо зв'язок між серверами не є стабільним. Наприклад, сервери можуть бути розділені на декілька груп, які можуть не взаємодіяти один з одним. Тут, якщо частина бази даних недоступна, інші частини завжди залишаються незмінними.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a:t>CAP: Теорема</a:t>
            </a:r>
            <a:endParaRPr/>
          </a:p>
        </p:txBody>
      </p:sp>
      <p:sp>
        <p:nvSpPr>
          <p:cNvPr id="142" name="Google Shape;142;p9"/>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t>Теорему CAP називають також теоремою Брюера. У ньому зазначається, що розподілене сховище даних не може запропонувати більше двох із трьох гарантій CAP.</a:t>
            </a:r>
            <a:endParaRPr/>
          </a:p>
        </p:txBody>
      </p:sp>
    </p:spTree>
  </p:cSld>
  <p:clrMapOvr>
    <a:masterClrMapping/>
  </p:clrMapOvr>
</p:sld>
</file>

<file path=ppt/theme/theme1.xml><?xml version="1.0" encoding="utf-8"?>
<a:theme xmlns:a="http://schemas.openxmlformats.org/drawingml/2006/main"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3408</Words>
  <Application>Microsoft Office PowerPoint</Application>
  <PresentationFormat>Широкий екран</PresentationFormat>
  <Paragraphs>459</Paragraphs>
  <Slides>63</Slides>
  <Notes>63</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63</vt:i4>
      </vt:variant>
    </vt:vector>
  </HeadingPairs>
  <TitlesOfParts>
    <vt:vector size="68" baseType="lpstr">
      <vt:lpstr>Arial</vt:lpstr>
      <vt:lpstr>Consolas</vt:lpstr>
      <vt:lpstr>Libre Franklin</vt:lpstr>
      <vt:lpstr>Source Code Pro</vt:lpstr>
      <vt:lpstr>Crop</vt:lpstr>
      <vt:lpstr>MONGODB</vt:lpstr>
      <vt:lpstr>NoSQL</vt:lpstr>
      <vt:lpstr>NoSQL</vt:lpstr>
      <vt:lpstr>NoSQL: Схема</vt:lpstr>
      <vt:lpstr>CAP</vt:lpstr>
      <vt:lpstr>CAP: Consistency</vt:lpstr>
      <vt:lpstr>CAP: Availability</vt:lpstr>
      <vt:lpstr>CAP: Partition Tolerance</vt:lpstr>
      <vt:lpstr>CAP: Теорема</vt:lpstr>
      <vt:lpstr>CAP: Теорема</vt:lpstr>
      <vt:lpstr>CAP: Теорема: CA</vt:lpstr>
      <vt:lpstr>CAP: Теорема: CP</vt:lpstr>
      <vt:lpstr>CAP: Теорема: AP</vt:lpstr>
      <vt:lpstr>BASE - архітектура</vt:lpstr>
      <vt:lpstr>Презентація PowerPoint</vt:lpstr>
      <vt:lpstr>Basically Available</vt:lpstr>
      <vt:lpstr>Soft State</vt:lpstr>
      <vt:lpstr>Eventual Consistency</vt:lpstr>
      <vt:lpstr>MongoDB</vt:lpstr>
      <vt:lpstr>MongoDB Особливості</vt:lpstr>
      <vt:lpstr>MongoDB Особливості</vt:lpstr>
      <vt:lpstr>MongoDB: Основні поняття</vt:lpstr>
      <vt:lpstr>MongoDB: Основні поняття</vt:lpstr>
      <vt:lpstr>MongoDB: Основні поняття</vt:lpstr>
      <vt:lpstr>MongoDB: Основні поняття</vt:lpstr>
      <vt:lpstr>MongoDB: Основні поняття</vt:lpstr>
      <vt:lpstr>MongoDB: Основні поняття</vt:lpstr>
      <vt:lpstr>MongoDB: Створення бази даних</vt:lpstr>
      <vt:lpstr>MongoDB: Знищення бази даних</vt:lpstr>
      <vt:lpstr>MongoDB: Створення користувача</vt:lpstr>
      <vt:lpstr>MongoDB: Вибірка даних 0</vt:lpstr>
      <vt:lpstr>MongoDB: Вибірка даних операції</vt:lpstr>
      <vt:lpstr>MongoDB: Вибірка даних умови</vt:lpstr>
      <vt:lpstr>MongoDB: Курсор</vt:lpstr>
      <vt:lpstr>MongoDB: Limit | Skip</vt:lpstr>
      <vt:lpstr>MongoDB: Sort</vt:lpstr>
      <vt:lpstr>MongoDB: Проекція (Projection)</vt:lpstr>
      <vt:lpstr>MongoDB: $lookup</vt:lpstr>
      <vt:lpstr>MongoDB: $group</vt:lpstr>
      <vt:lpstr>MongoDB: $group</vt:lpstr>
      <vt:lpstr>MongoDB: $group</vt:lpstr>
      <vt:lpstr>MongoDB: $group</vt:lpstr>
      <vt:lpstr>MongoDB: $group</vt:lpstr>
      <vt:lpstr>MongoDB: $group</vt:lpstr>
      <vt:lpstr>MongoDB: $match</vt:lpstr>
      <vt:lpstr>MongoDB: Aggregation Pipeline</vt:lpstr>
      <vt:lpstr>MongoDB: Aggregation Pipeline</vt:lpstr>
      <vt:lpstr>MongoDB: Індекси</vt:lpstr>
      <vt:lpstr>MongoDB: Індекси createIndex</vt:lpstr>
      <vt:lpstr>MongoDB: Індекси createIndex Складені індекси (compound index)</vt:lpstr>
      <vt:lpstr>MongoDB: Індекси createIndex Часткові (Partial) індекси</vt:lpstr>
      <vt:lpstr>MongoDB: Індекси createIndex Розріджений (Sprase) індекси</vt:lpstr>
      <vt:lpstr>MongoDB: Індекси createIndex TTL індекси</vt:lpstr>
      <vt:lpstr>MongoDB: Унікальні ключі</vt:lpstr>
      <vt:lpstr>MongoDB: План виконання</vt:lpstr>
      <vt:lpstr>MongoDB: Знищення індексів</vt:lpstr>
      <vt:lpstr>MongoDB: Створення запису</vt:lpstr>
      <vt:lpstr>MongoDB: Створення багатьох записів</vt:lpstr>
      <vt:lpstr>MongoDB: Оновлення запису</vt:lpstr>
      <vt:lpstr>MongoDB: Оновлення багатьох записів</vt:lpstr>
      <vt:lpstr>MongoDB: Заміна запису</vt:lpstr>
      <vt:lpstr>MongoDB: Видалення запису</vt:lpstr>
      <vt:lpstr>MongoDB: JSON схема та валідації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Користувач</dc:creator>
  <cp:lastModifiedBy>Vitalii</cp:lastModifiedBy>
  <cp:revision>1</cp:revision>
  <dcterms:created xsi:type="dcterms:W3CDTF">2019-02-25T02:19:32Z</dcterms:created>
  <dcterms:modified xsi:type="dcterms:W3CDTF">2024-02-27T07:10:30Z</dcterms:modified>
</cp:coreProperties>
</file>