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90" r:id="rId8"/>
    <p:sldId id="289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75" r:id="rId34"/>
    <p:sldId id="277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E46B4CB-223D-4226-A080-DDEC28B56AA5}">
          <p14:sldIdLst>
            <p14:sldId id="256"/>
            <p14:sldId id="257"/>
            <p14:sldId id="258"/>
            <p14:sldId id="262"/>
            <p14:sldId id="259"/>
            <p14:sldId id="261"/>
            <p14:sldId id="290"/>
            <p14:sldId id="289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6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75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‹№›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‹№›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‹№›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‹№›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‹№›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cs/nodejs/nodejs-debuggi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NODE.JS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/>
              <a:t>Частина </a:t>
            </a:r>
            <a:r>
              <a:rPr lang="uk-UA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47906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Відлагодження</a:t>
            </a:r>
            <a:r>
              <a:rPr lang="en-US" dirty="0"/>
              <a:t> Launch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680" y="1765300"/>
            <a:ext cx="11107258" cy="362267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318000" y="6282809"/>
            <a:ext cx="787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>
                <a:solidFill>
                  <a:srgbClr val="0070C0"/>
                </a:solidFill>
                <a:hlinkClick r:id="rId3"/>
              </a:rPr>
              <a:t>https://code.visualstudio.com/docs/nodejs/nodejs-debugging</a:t>
            </a:r>
            <a:endParaRPr lang="uk-UA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835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Відлагодження</a:t>
            </a:r>
            <a:r>
              <a:rPr lang="en-US" dirty="0"/>
              <a:t> Launch: Breakpoints</a:t>
            </a:r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624" y="1587499"/>
            <a:ext cx="7496175" cy="461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61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Відлагодження</a:t>
            </a:r>
            <a:r>
              <a:rPr lang="en-US" dirty="0"/>
              <a:t> Launch: </a:t>
            </a:r>
            <a:r>
              <a:rPr lang="uk-UA" dirty="0"/>
              <a:t>Запуск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190" y="2284344"/>
            <a:ext cx="10469219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428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Відлагодження</a:t>
            </a:r>
            <a:r>
              <a:rPr lang="en-US" dirty="0"/>
              <a:t> Attach</a:t>
            </a:r>
            <a:endParaRPr lang="uk-UA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375" y="1974850"/>
            <a:ext cx="6578737" cy="3854450"/>
          </a:xfrm>
          <a:prstGeom prst="rect">
            <a:avLst/>
          </a:prstGeom>
        </p:spPr>
      </p:pic>
      <p:sp>
        <p:nvSpPr>
          <p:cNvPr id="9" name="Стрелка вправо 8"/>
          <p:cNvSpPr/>
          <p:nvPr/>
        </p:nvSpPr>
        <p:spPr>
          <a:xfrm>
            <a:off x="4584699" y="2717799"/>
            <a:ext cx="832773" cy="5217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942" y="1970604"/>
            <a:ext cx="3577121" cy="126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943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Відлагодження</a:t>
            </a:r>
            <a:r>
              <a:rPr lang="en-US" dirty="0"/>
              <a:t> Attach: </a:t>
            </a:r>
            <a:r>
              <a:rPr lang="uk-UA" dirty="0"/>
              <a:t>Запуск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063750"/>
            <a:ext cx="9435127" cy="225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49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969500" cy="1485900"/>
          </a:xfrm>
        </p:spPr>
        <p:txBody>
          <a:bodyPr/>
          <a:lstStyle/>
          <a:p>
            <a:r>
              <a:rPr lang="uk-UA" dirty="0" err="1"/>
              <a:t>Відлагодження</a:t>
            </a:r>
            <a:r>
              <a:rPr lang="en-US" dirty="0"/>
              <a:t> Attach: </a:t>
            </a:r>
            <a:r>
              <a:rPr lang="uk-UA" dirty="0"/>
              <a:t>Прикріплення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62124"/>
            <a:ext cx="10373846" cy="1628776"/>
          </a:xfrm>
          <a:prstGeom prst="rect">
            <a:avLst/>
          </a:prstGeom>
        </p:spPr>
      </p:pic>
      <p:sp>
        <p:nvSpPr>
          <p:cNvPr id="6" name="Стрелка вниз 5"/>
          <p:cNvSpPr/>
          <p:nvPr/>
        </p:nvSpPr>
        <p:spPr>
          <a:xfrm>
            <a:off x="5626100" y="3594100"/>
            <a:ext cx="730250" cy="1155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175" y="4953000"/>
            <a:ext cx="84201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269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969500" cy="1485900"/>
          </a:xfrm>
        </p:spPr>
        <p:txBody>
          <a:bodyPr/>
          <a:lstStyle/>
          <a:p>
            <a:r>
              <a:rPr lang="uk-UA" dirty="0" err="1"/>
              <a:t>Відлагодження</a:t>
            </a:r>
            <a:r>
              <a:rPr lang="en-US" dirty="0"/>
              <a:t> Watch</a:t>
            </a:r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1409700"/>
            <a:ext cx="7962900" cy="537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721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Відлагодження</a:t>
            </a:r>
            <a:r>
              <a:rPr lang="en-US" dirty="0"/>
              <a:t> Chrome</a:t>
            </a:r>
            <a:endParaRPr lang="uk-UA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62" y="2114550"/>
            <a:ext cx="860107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583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Відлагодження</a:t>
            </a:r>
            <a:r>
              <a:rPr lang="en-US" dirty="0"/>
              <a:t> Chrome</a:t>
            </a:r>
            <a:endParaRPr lang="uk-UA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562" y="2573337"/>
            <a:ext cx="2657475" cy="16097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150" y="2025649"/>
            <a:ext cx="5372100" cy="2705100"/>
          </a:xfrm>
          <a:prstGeom prst="rect">
            <a:avLst/>
          </a:prstGeom>
        </p:spPr>
      </p:pic>
      <p:sp>
        <p:nvSpPr>
          <p:cNvPr id="7" name="Стрелка вправо 6"/>
          <p:cNvSpPr/>
          <p:nvPr/>
        </p:nvSpPr>
        <p:spPr>
          <a:xfrm>
            <a:off x="4178300" y="2781300"/>
            <a:ext cx="1524000" cy="5968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1428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Відлагодження</a:t>
            </a:r>
            <a:r>
              <a:rPr lang="en-US" dirty="0"/>
              <a:t> Chrome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262" y="1616074"/>
            <a:ext cx="6339405" cy="455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076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Що таке</a:t>
            </a:r>
            <a:r>
              <a:rPr lang="ru-RU" dirty="0"/>
              <a:t> </a:t>
            </a:r>
            <a:r>
              <a:rPr lang="en-US" dirty="0"/>
              <a:t>Node.js?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562100"/>
            <a:ext cx="9601200" cy="43053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b="1" dirty="0"/>
              <a:t>Node.js</a:t>
            </a:r>
            <a:r>
              <a:rPr lang="en-US" dirty="0"/>
              <a:t> - </a:t>
            </a:r>
            <a:r>
              <a:rPr lang="uk-UA" dirty="0"/>
              <a:t>це середовище виконання з відкритим вихідним кодом, що використовується для розробки серверних веб-додатків. Програми </a:t>
            </a:r>
            <a:r>
              <a:rPr lang="en-US" dirty="0"/>
              <a:t>Node.js </a:t>
            </a:r>
            <a:r>
              <a:rPr lang="uk-UA" dirty="0"/>
              <a:t>написані на </a:t>
            </a:r>
            <a:r>
              <a:rPr lang="en-US" dirty="0"/>
              <a:t>JavaScript </a:t>
            </a:r>
            <a:r>
              <a:rPr lang="uk-UA" dirty="0"/>
              <a:t>і можуть працювати на різноманітних операційних системах.</a:t>
            </a:r>
          </a:p>
          <a:p>
            <a:pPr algn="just"/>
            <a:endParaRPr lang="uk-UA" dirty="0"/>
          </a:p>
          <a:p>
            <a:pPr algn="just"/>
            <a:r>
              <a:rPr lang="en-US" dirty="0"/>
              <a:t>Node.js </a:t>
            </a:r>
            <a:r>
              <a:rPr lang="uk-UA" dirty="0"/>
              <a:t>базується на </a:t>
            </a:r>
            <a:r>
              <a:rPr lang="uk-UA" u="sng" dirty="0"/>
              <a:t>архітектурі, керованій подіями (</a:t>
            </a:r>
            <a:r>
              <a:rPr lang="en-US" u="sng" dirty="0"/>
              <a:t>event-driven architecture</a:t>
            </a:r>
            <a:r>
              <a:rPr lang="uk-UA" u="sng" dirty="0"/>
              <a:t>)</a:t>
            </a:r>
            <a:r>
              <a:rPr lang="uk-UA" dirty="0"/>
              <a:t>, і неблокуючим </a:t>
            </a:r>
            <a:r>
              <a:rPr lang="en-US" dirty="0"/>
              <a:t>API </a:t>
            </a:r>
            <a:r>
              <a:rPr lang="uk-UA" dirty="0"/>
              <a:t>вводу/виводу (</a:t>
            </a:r>
            <a:r>
              <a:rPr lang="en-US" dirty="0"/>
              <a:t>non blocking I/O API</a:t>
            </a:r>
            <a:r>
              <a:rPr lang="uk-UA" dirty="0"/>
              <a:t>), який призначений для оптимізації пропускної здатності програми та масштабованості для веб-додатків у реальному часі.</a:t>
            </a:r>
          </a:p>
          <a:p>
            <a:pPr algn="just"/>
            <a:endParaRPr lang="uk-UA" dirty="0"/>
          </a:p>
          <a:p>
            <a:pPr algn="just"/>
            <a:r>
              <a:rPr lang="uk-UA" dirty="0"/>
              <a:t>Протягом тривалого періоду часу, доступні для веб-розробки основи були засновані на моделі без </a:t>
            </a:r>
            <a:r>
              <a:rPr lang="uk-UA" u="sng" dirty="0"/>
              <a:t>збереження стану </a:t>
            </a:r>
            <a:r>
              <a:rPr lang="ru-RU" u="sng" dirty="0"/>
              <a:t>(</a:t>
            </a:r>
            <a:r>
              <a:rPr lang="en-US" u="sng" dirty="0"/>
              <a:t>stateless</a:t>
            </a:r>
            <a:r>
              <a:rPr lang="ru-RU" u="sng" dirty="0"/>
              <a:t>)</a:t>
            </a:r>
            <a:r>
              <a:rPr lang="uk-UA" dirty="0"/>
              <a:t>. Модель без збереження стану полягає в тому, що дані, </a:t>
            </a:r>
            <a:r>
              <a:rPr lang="uk-UA" dirty="0" err="1"/>
              <a:t>згенеровані</a:t>
            </a:r>
            <a:r>
              <a:rPr lang="uk-UA" dirty="0"/>
              <a:t> в одному сеансі (наприклад, інформація про налаштування користувача та події, що відбулися), не зберігаються для використання в наступному сеансі з цим користувачем.</a:t>
            </a:r>
          </a:p>
          <a:p>
            <a:pPr algn="just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26378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Відлагодження</a:t>
            </a:r>
            <a:r>
              <a:rPr lang="en-US" dirty="0"/>
              <a:t> Chrome</a:t>
            </a:r>
            <a:endParaRPr lang="uk-UA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899" y="1501775"/>
            <a:ext cx="7060797" cy="1339850"/>
          </a:xfrm>
          <a:prstGeom prst="rect">
            <a:avLst/>
          </a:prstGeom>
        </p:spPr>
      </p:pic>
      <p:sp>
        <p:nvSpPr>
          <p:cNvPr id="8" name="Стрелка вниз 7"/>
          <p:cNvSpPr/>
          <p:nvPr/>
        </p:nvSpPr>
        <p:spPr>
          <a:xfrm>
            <a:off x="2082800" y="2603500"/>
            <a:ext cx="723900" cy="965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2950" y="3829050"/>
            <a:ext cx="3448050" cy="1981200"/>
          </a:xfrm>
          <a:prstGeom prst="rect">
            <a:avLst/>
          </a:prstGeom>
        </p:spPr>
      </p:pic>
      <p:sp>
        <p:nvSpPr>
          <p:cNvPr id="10" name="Стрелка вправо 9"/>
          <p:cNvSpPr/>
          <p:nvPr/>
        </p:nvSpPr>
        <p:spPr>
          <a:xfrm>
            <a:off x="6721656" y="4514850"/>
            <a:ext cx="1152343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0999" y="4000500"/>
            <a:ext cx="4458066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023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5600" y="2641600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uk-UA" sz="4800" dirty="0">
                <a:solidFill>
                  <a:srgbClr val="0070C0"/>
                </a:solidFill>
              </a:rPr>
              <a:t>Приклад простого сервера</a:t>
            </a:r>
          </a:p>
        </p:txBody>
      </p:sp>
    </p:spTree>
    <p:extLst>
      <p:ext uri="{BB962C8B-B14F-4D97-AF65-F5344CB8AC3E}">
        <p14:creationId xmlns:p14="http://schemas.microsoft.com/office/powerpoint/2010/main" val="585231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</a:t>
            </a:r>
            <a:r>
              <a:rPr lang="ru-RU" dirty="0"/>
              <a:t> </a:t>
            </a:r>
            <a:r>
              <a:rPr lang="en-US" dirty="0"/>
              <a:t>HTTP. </a:t>
            </a:r>
            <a:r>
              <a:rPr lang="uk-UA" dirty="0"/>
              <a:t>Створення сервера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222500" y="2582039"/>
            <a:ext cx="87503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'use strict'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http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'http'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http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request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server: Server -&gt;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EventEmmiter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request: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IncomingMessage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response: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ServerResponse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781800" y="6423223"/>
            <a:ext cx="5308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400" dirty="0">
                <a:solidFill>
                  <a:srgbClr val="0070C0"/>
                </a:solidFill>
              </a:rPr>
              <a:t>https://nodejs.org/api/events.html#events_class_eventemitter</a:t>
            </a:r>
          </a:p>
        </p:txBody>
      </p:sp>
    </p:spTree>
    <p:extLst>
      <p:ext uri="{BB962C8B-B14F-4D97-AF65-F5344CB8AC3E}">
        <p14:creationId xmlns:p14="http://schemas.microsoft.com/office/powerpoint/2010/main" val="1859097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</a:t>
            </a:r>
            <a:r>
              <a:rPr lang="ru-RU" dirty="0"/>
              <a:t> </a:t>
            </a:r>
            <a:r>
              <a:rPr lang="en-US" dirty="0"/>
              <a:t>HTTP. </a:t>
            </a:r>
            <a:r>
              <a:rPr lang="uk-UA" dirty="0"/>
              <a:t>Створення сервера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336800" y="1804471"/>
            <a:ext cx="87503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'use strict'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http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'http'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http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request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server: Server -&gt;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EventEmmiter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request: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IncomingMessage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response: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ServerResponse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781800" y="6423223"/>
            <a:ext cx="5308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400" dirty="0">
                <a:solidFill>
                  <a:srgbClr val="0070C0"/>
                </a:solidFill>
              </a:rPr>
              <a:t>https://nodejs.org/api/events.html#events_class_eventemitter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336800" y="4943792"/>
            <a:ext cx="76581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http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server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'request'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request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583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</a:t>
            </a:r>
            <a:r>
              <a:rPr lang="ru-RU" dirty="0"/>
              <a:t> </a:t>
            </a:r>
            <a:r>
              <a:rPr lang="en-US" dirty="0"/>
              <a:t>HTTP. </a:t>
            </a:r>
            <a:r>
              <a:rPr lang="uk-UA" dirty="0"/>
              <a:t>Отримання частин запиту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854200" y="2668538"/>
            <a:ext cx="9296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http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request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  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request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method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  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request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server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listen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8080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002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</a:t>
            </a:r>
            <a:r>
              <a:rPr lang="ru-RU" dirty="0"/>
              <a:t> </a:t>
            </a:r>
            <a:r>
              <a:rPr lang="en-US" dirty="0"/>
              <a:t>HTTP. </a:t>
            </a:r>
            <a:r>
              <a:rPr lang="uk-UA" dirty="0"/>
              <a:t>Отримання заголовків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019300" y="1737142"/>
            <a:ext cx="9575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'use strict'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http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'http'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http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request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headers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request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headers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dirty="0">
                <a:solidFill>
                  <a:srgbClr val="267F99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headers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uk-UA" dirty="0">
                <a:solidFill>
                  <a:srgbClr val="267F99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request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rawHeaders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uk-UA" dirty="0">
                <a:solidFill>
                  <a:srgbClr val="267F99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headers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'user-agent'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uk-UA" dirty="0">
                <a:solidFill>
                  <a:srgbClr val="00108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'End'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server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listen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8080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0774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</a:t>
            </a:r>
            <a:r>
              <a:rPr lang="ru-RU" dirty="0"/>
              <a:t> </a:t>
            </a:r>
            <a:r>
              <a:rPr lang="en-US" dirty="0"/>
              <a:t>HTTP. </a:t>
            </a:r>
            <a:r>
              <a:rPr lang="uk-UA" dirty="0"/>
              <a:t>Зчитування даних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65300" y="1555750"/>
            <a:ext cx="9398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'use strict'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http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'http'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http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request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[]</a:t>
            </a:r>
          </a:p>
          <a:p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request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'data'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chunk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body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push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chunk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}).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'end'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   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Buffer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concat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server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listen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8080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0726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</a:t>
            </a:r>
            <a:r>
              <a:rPr lang="ru-RU" dirty="0"/>
              <a:t> </a:t>
            </a:r>
            <a:r>
              <a:rPr lang="en-US" dirty="0"/>
              <a:t>HTTP. </a:t>
            </a:r>
            <a:r>
              <a:rPr lang="uk-UA" dirty="0"/>
              <a:t>Зчитування даних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65300" y="1555750"/>
            <a:ext cx="9398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'use strict'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http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'http'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http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request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[]</a:t>
            </a:r>
          </a:p>
          <a:p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request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'data'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chunk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body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push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chunk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}).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'end'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   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Buffer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concat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server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listen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8080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6281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</a:t>
            </a:r>
            <a:r>
              <a:rPr lang="ru-RU" dirty="0"/>
              <a:t> </a:t>
            </a:r>
            <a:r>
              <a:rPr lang="en-US" dirty="0"/>
              <a:t>HTTP. </a:t>
            </a:r>
            <a:r>
              <a:rPr lang="uk-UA" dirty="0"/>
              <a:t>Опрацювання помилок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524000" y="1337945"/>
            <a:ext cx="9728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'use strict'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http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'http'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http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request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[]</a:t>
            </a:r>
          </a:p>
          <a:p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 request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'data'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chunk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body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push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chunk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'end'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   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Buffer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concat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'error'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error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stack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server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listen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8080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6574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</a:t>
            </a:r>
            <a:r>
              <a:rPr lang="ru-RU" dirty="0"/>
              <a:t> </a:t>
            </a:r>
            <a:r>
              <a:rPr lang="en-US" dirty="0"/>
              <a:t>HTTP. </a:t>
            </a:r>
            <a:r>
              <a:rPr lang="uk-UA" dirty="0"/>
              <a:t>Статус відповіді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78100" y="1798241"/>
            <a:ext cx="7721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'use strict'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http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'http'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http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request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uk-UA" dirty="0">
                <a:solidFill>
                  <a:srgbClr val="00108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statusCode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200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dirty="0">
                <a:solidFill>
                  <a:srgbClr val="00108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statusCode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404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dirty="0">
                <a:solidFill>
                  <a:srgbClr val="00108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statusCode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302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server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listen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8080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574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Особливості </a:t>
            </a:r>
            <a:r>
              <a:rPr lang="en-US" dirty="0"/>
              <a:t>Node.js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0386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Node </a:t>
            </a:r>
            <a:r>
              <a:rPr lang="uk-UA" dirty="0"/>
              <a:t>використовує рушій </a:t>
            </a:r>
            <a:r>
              <a:rPr lang="en-US" dirty="0"/>
              <a:t>JavaScript</a:t>
            </a:r>
            <a:r>
              <a:rPr lang="uk-UA" dirty="0"/>
              <a:t> (</a:t>
            </a:r>
            <a:r>
              <a:rPr lang="en-US" dirty="0"/>
              <a:t>runtime engine</a:t>
            </a:r>
            <a:r>
              <a:rPr lang="uk-UA" dirty="0"/>
              <a:t>)</a:t>
            </a:r>
            <a:r>
              <a:rPr lang="en-US" dirty="0"/>
              <a:t> V8</a:t>
            </a:r>
            <a:endParaRPr lang="uk-UA" dirty="0"/>
          </a:p>
          <a:p>
            <a:pPr algn="just"/>
            <a:r>
              <a:rPr lang="uk-UA" dirty="0"/>
              <a:t>У основі роботи </a:t>
            </a:r>
            <a:r>
              <a:rPr lang="en-US" dirty="0"/>
              <a:t>Node</a:t>
            </a:r>
            <a:r>
              <a:rPr lang="uk-UA" dirty="0"/>
              <a:t> лежить неблокуючим </a:t>
            </a:r>
            <a:r>
              <a:rPr lang="en-US" dirty="0"/>
              <a:t>API </a:t>
            </a:r>
            <a:r>
              <a:rPr lang="uk-UA" dirty="0"/>
              <a:t>вводу/виводу опрацювання конкурентних запитів</a:t>
            </a:r>
          </a:p>
          <a:p>
            <a:pPr algn="just"/>
            <a:endParaRPr lang="uk-UA" dirty="0"/>
          </a:p>
          <a:p>
            <a:pPr algn="just"/>
            <a:endParaRPr lang="uk-UA" dirty="0"/>
          </a:p>
          <a:p>
            <a:pPr algn="just"/>
            <a:endParaRPr lang="uk-UA" dirty="0"/>
          </a:p>
          <a:p>
            <a:pPr algn="just"/>
            <a:r>
              <a:rPr lang="uk-UA" dirty="0"/>
              <a:t>Ефективна обробка одночасних запитів</a:t>
            </a:r>
            <a:endParaRPr lang="en-US" dirty="0"/>
          </a:p>
          <a:p>
            <a:pPr algn="just"/>
            <a:r>
              <a:rPr lang="uk-UA" dirty="0"/>
              <a:t>Бібліотека </a:t>
            </a:r>
            <a:r>
              <a:rPr lang="en-US" dirty="0"/>
              <a:t>Node.js </a:t>
            </a:r>
            <a:r>
              <a:rPr lang="uk-UA" dirty="0"/>
              <a:t>використовує </a:t>
            </a:r>
            <a:r>
              <a:rPr lang="en-US" dirty="0"/>
              <a:t>JavaScript</a:t>
            </a:r>
          </a:p>
          <a:p>
            <a:pPr algn="just"/>
            <a:r>
              <a:rPr lang="uk-UA" dirty="0"/>
              <a:t>Відсутність </a:t>
            </a:r>
            <a:r>
              <a:rPr lang="uk-UA" dirty="0" err="1"/>
              <a:t>буферизації</a:t>
            </a:r>
            <a:r>
              <a:rPr lang="uk-UA" dirty="0"/>
              <a:t> (</a:t>
            </a:r>
            <a:r>
              <a:rPr lang="en-US" dirty="0"/>
              <a:t>No buffering</a:t>
            </a:r>
            <a:r>
              <a:rPr lang="uk-UA" dirty="0"/>
              <a:t>)</a:t>
            </a:r>
            <a:r>
              <a:rPr lang="en-US" dirty="0"/>
              <a:t>?</a:t>
            </a:r>
          </a:p>
          <a:p>
            <a:pPr algn="just"/>
            <a:endParaRPr lang="uk-UA" dirty="0"/>
          </a:p>
          <a:p>
            <a:pPr algn="just"/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860550" y="3414980"/>
            <a:ext cx="86233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fs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require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'fs'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fs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readFile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log.json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error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uk-UA" sz="1600" dirty="0">
                <a:solidFill>
                  <a:srgbClr val="AF00DB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error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uk-U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throw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error</a:t>
            </a:r>
            <a:r>
              <a:rPr lang="uk-U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uk-UA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'Parsed'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JSON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parse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5170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</a:t>
            </a:r>
            <a:r>
              <a:rPr lang="ru-RU" dirty="0"/>
              <a:t> </a:t>
            </a:r>
            <a:r>
              <a:rPr lang="en-US" dirty="0"/>
              <a:t>HTTP. </a:t>
            </a:r>
            <a:r>
              <a:rPr lang="uk-UA" dirty="0"/>
              <a:t>Заголовки відповіді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892300" y="1677244"/>
            <a:ext cx="8559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'use strict'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http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'http'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http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request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setHeader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'Content-Type'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'application/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setHeader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'X-Powered-By'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'node'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writeHead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{</a:t>
            </a:r>
          </a:p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   'Content-Type'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'application/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   'X-Powered-By'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'node'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server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listen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8080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912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</a:t>
            </a:r>
            <a:r>
              <a:rPr lang="ru-RU" dirty="0"/>
              <a:t> </a:t>
            </a:r>
            <a:r>
              <a:rPr lang="en-US" dirty="0"/>
              <a:t>HTTP. </a:t>
            </a:r>
            <a:r>
              <a:rPr lang="uk-UA" dirty="0"/>
              <a:t>Запис у тіло відповіді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885950" y="1555750"/>
            <a:ext cx="908685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'use strict'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http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'http'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http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request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'&lt;html&gt;'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'&lt;body&gt;'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'&lt;h1&gt;Hello, World!&lt;/h1&gt;'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'&lt;/body&gt;'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'&lt;/html&gt;'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//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'&lt;html&gt;&lt;body&gt;&lt;h1&gt;Hello, World!&lt;/h1&gt;&lt;/body&gt;&lt;/html&gt;'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server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listen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8080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0427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</a:t>
            </a:r>
            <a:r>
              <a:rPr lang="ru-RU" dirty="0"/>
              <a:t> </a:t>
            </a:r>
            <a:r>
              <a:rPr lang="en-US" dirty="0"/>
              <a:t>HTTP. </a:t>
            </a:r>
            <a:r>
              <a:rPr lang="uk-UA" dirty="0"/>
              <a:t>Усе разом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663700" y="1428750"/>
            <a:ext cx="82042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http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'http'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http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request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headers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method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 =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request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[]</a:t>
            </a:r>
          </a:p>
          <a:p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request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'error'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error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})</a:t>
            </a:r>
          </a:p>
          <a:p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request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'data'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chunk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body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push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chunk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})</a:t>
            </a:r>
          </a:p>
          <a:p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request.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'end'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   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Buffer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concat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'error'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error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})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statusCode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200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setHeader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'Content-Type'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'application/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responseBody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{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headers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method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JSON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stringify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responseBody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listen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8080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430213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Маршрутизація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866" y="1409699"/>
            <a:ext cx="9453033" cy="5317331"/>
          </a:xfrm>
        </p:spPr>
      </p:pic>
    </p:spTree>
    <p:extLst>
      <p:ext uri="{BB962C8B-B14F-4D97-AF65-F5344CB8AC3E}">
        <p14:creationId xmlns:p14="http://schemas.microsoft.com/office/powerpoint/2010/main" val="33889494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49" y="273050"/>
            <a:ext cx="10323309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131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Застосування </a:t>
            </a:r>
            <a:r>
              <a:rPr lang="en-US" dirty="0"/>
              <a:t>Node.js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663700"/>
            <a:ext cx="9601200" cy="46101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Node.js </a:t>
            </a:r>
            <a:r>
              <a:rPr lang="uk-UA" dirty="0"/>
              <a:t>найкраще підходить для використання в застосунках реального часу </a:t>
            </a:r>
            <a:r>
              <a:rPr lang="ru-RU" dirty="0"/>
              <a:t>(</a:t>
            </a:r>
            <a:r>
              <a:rPr lang="en-US" dirty="0"/>
              <a:t>real-time applications</a:t>
            </a:r>
            <a:r>
              <a:rPr lang="ru-RU" dirty="0"/>
              <a:t>)</a:t>
            </a:r>
            <a:r>
              <a:rPr lang="uk-UA" dirty="0"/>
              <a:t>, які побудовані на роботі </a:t>
            </a:r>
            <a:r>
              <a:rPr lang="uk-UA"/>
              <a:t>із подіями</a:t>
            </a:r>
            <a:endParaRPr lang="uk-UA" dirty="0"/>
          </a:p>
          <a:p>
            <a:r>
              <a:rPr lang="uk-UA" dirty="0"/>
              <a:t>Ігрові сервери</a:t>
            </a:r>
          </a:p>
          <a:p>
            <a:r>
              <a:rPr lang="uk-UA" dirty="0"/>
              <a:t>Середовища спільного використання</a:t>
            </a:r>
          </a:p>
          <a:p>
            <a:r>
              <a:rPr lang="uk-UA" dirty="0"/>
              <a:t>Чат програми</a:t>
            </a:r>
          </a:p>
          <a:p>
            <a:r>
              <a:rPr lang="uk-UA" dirty="0"/>
              <a:t>Рекламні сервери</a:t>
            </a:r>
          </a:p>
          <a:p>
            <a:r>
              <a:rPr lang="uk-UA" dirty="0"/>
              <a:t>Потокові сервери</a:t>
            </a:r>
          </a:p>
        </p:txBody>
      </p:sp>
    </p:spTree>
    <p:extLst>
      <p:ext uri="{BB962C8B-B14F-4D97-AF65-F5344CB8AC3E}">
        <p14:creationId xmlns:p14="http://schemas.microsoft.com/office/powerpoint/2010/main" val="3826134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100" y="156633"/>
            <a:ext cx="5130800" cy="6577949"/>
          </a:xfrm>
        </p:spPr>
      </p:pic>
    </p:spTree>
    <p:extLst>
      <p:ext uri="{BB962C8B-B14F-4D97-AF65-F5344CB8AC3E}">
        <p14:creationId xmlns:p14="http://schemas.microsoft.com/office/powerpoint/2010/main" val="3162610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00" y="1803400"/>
            <a:ext cx="7620000" cy="3200400"/>
          </a:xfrm>
        </p:spPr>
      </p:pic>
    </p:spTree>
    <p:extLst>
      <p:ext uri="{BB962C8B-B14F-4D97-AF65-F5344CB8AC3E}">
        <p14:creationId xmlns:p14="http://schemas.microsoft.com/office/powerpoint/2010/main" val="1982750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146300" y="751344"/>
            <a:ext cx="84455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events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'events'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eventEmitter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events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EventEmitter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connectHandler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connected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  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'connection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succesful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.'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eventEmitter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emit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data_received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eventEmitter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'connection'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connectHandler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eventEmitter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data_received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  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'data received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succesfully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.'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eventEmitter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emit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'connection'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33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374" y="889000"/>
            <a:ext cx="8911669" cy="4737100"/>
          </a:xfrm>
        </p:spPr>
      </p:pic>
    </p:spTree>
    <p:extLst>
      <p:ext uri="{BB962C8B-B14F-4D97-AF65-F5344CB8AC3E}">
        <p14:creationId xmlns:p14="http://schemas.microsoft.com/office/powerpoint/2010/main" val="4069393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Простий приклад серверу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866900" y="1545094"/>
            <a:ext cx="9525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http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'http'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host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'localhost'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127.0.0.1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8080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http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request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uk-UA" dirty="0">
                <a:solidFill>
                  <a:srgbClr val="00108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statusCode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200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dirty="0">
                <a:solidFill>
                  <a:srgbClr val="00108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setHeader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'Content-Type'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'text/plain'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uk-UA" dirty="0">
                <a:solidFill>
                  <a:srgbClr val="00108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'Hello World\n'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server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listen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host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uk-UA" dirty="0">
                <a:solidFill>
                  <a:srgbClr val="267F99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`Server running at http://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host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port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/`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68850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TM10001105[[fn=Урожай]]</Template>
  <TotalTime>8228</TotalTime>
  <Words>1454</Words>
  <Application>Microsoft Office PowerPoint</Application>
  <PresentationFormat>Широкий екран</PresentationFormat>
  <Paragraphs>205</Paragraphs>
  <Slides>34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34</vt:i4>
      </vt:variant>
    </vt:vector>
  </HeadingPairs>
  <TitlesOfParts>
    <vt:vector size="37" baseType="lpstr">
      <vt:lpstr>Consolas</vt:lpstr>
      <vt:lpstr>Franklin Gothic Book</vt:lpstr>
      <vt:lpstr>Crop</vt:lpstr>
      <vt:lpstr>NODE.JS</vt:lpstr>
      <vt:lpstr>Що таке Node.js?</vt:lpstr>
      <vt:lpstr>Особливості Node.js</vt:lpstr>
      <vt:lpstr>Застосування Node.js</vt:lpstr>
      <vt:lpstr>Презентація PowerPoint</vt:lpstr>
      <vt:lpstr>Презентація PowerPoint</vt:lpstr>
      <vt:lpstr>Презентація PowerPoint</vt:lpstr>
      <vt:lpstr>Презентація PowerPoint</vt:lpstr>
      <vt:lpstr>Простий приклад серверу</vt:lpstr>
      <vt:lpstr>Відлагодження Launch</vt:lpstr>
      <vt:lpstr>Відлагодження Launch: Breakpoints</vt:lpstr>
      <vt:lpstr>Відлагодження Launch: Запуск</vt:lpstr>
      <vt:lpstr>Відлагодження Attach</vt:lpstr>
      <vt:lpstr>Відлагодження Attach: Запуск</vt:lpstr>
      <vt:lpstr>Відлагодження Attach: Прикріплення</vt:lpstr>
      <vt:lpstr>Відлагодження Watch</vt:lpstr>
      <vt:lpstr>Відлагодження Chrome</vt:lpstr>
      <vt:lpstr>Відлагодження Chrome</vt:lpstr>
      <vt:lpstr>Відлагодження Chrome</vt:lpstr>
      <vt:lpstr>Відлагодження Chrome</vt:lpstr>
      <vt:lpstr>Приклад простого сервера</vt:lpstr>
      <vt:lpstr>Node HTTP. Створення сервера</vt:lpstr>
      <vt:lpstr>Node HTTP. Створення сервера</vt:lpstr>
      <vt:lpstr>Node HTTP. Отримання частин запиту</vt:lpstr>
      <vt:lpstr>Node HTTP. Отримання заголовків</vt:lpstr>
      <vt:lpstr>Node HTTP. Зчитування даних</vt:lpstr>
      <vt:lpstr>Node HTTP. Зчитування даних</vt:lpstr>
      <vt:lpstr>Node HTTP. Опрацювання помилок</vt:lpstr>
      <vt:lpstr>Node HTTP. Статус відповіді</vt:lpstr>
      <vt:lpstr>Node HTTP. Заголовки відповіді</vt:lpstr>
      <vt:lpstr>Node HTTP. Запис у тіло відповіді</vt:lpstr>
      <vt:lpstr>Node HTTP. Усе разом</vt:lpstr>
      <vt:lpstr>Маршрутизація</vt:lpstr>
      <vt:lpstr>Презентація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Користувач</dc:creator>
  <cp:lastModifiedBy>Vitalii</cp:lastModifiedBy>
  <cp:revision>342</cp:revision>
  <dcterms:created xsi:type="dcterms:W3CDTF">2019-02-25T02:19:32Z</dcterms:created>
  <dcterms:modified xsi:type="dcterms:W3CDTF">2024-02-27T07:09:51Z</dcterms:modified>
</cp:coreProperties>
</file>