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70" r:id="rId12"/>
    <p:sldId id="272" r:id="rId13"/>
    <p:sldId id="260" r:id="rId14"/>
    <p:sldId id="268" r:id="rId15"/>
    <p:sldId id="269" r:id="rId16"/>
    <p:sldId id="280" r:id="rId17"/>
    <p:sldId id="281" r:id="rId18"/>
    <p:sldId id="283" r:id="rId19"/>
    <p:sldId id="282" r:id="rId20"/>
    <p:sldId id="273" r:id="rId21"/>
    <p:sldId id="279" r:id="rId22"/>
    <p:sldId id="284" r:id="rId23"/>
    <p:sldId id="286" r:id="rId24"/>
    <p:sldId id="287" r:id="rId25"/>
    <p:sldId id="285" r:id="rId26"/>
    <p:sldId id="288" r:id="rId27"/>
    <p:sldId id="289" r:id="rId28"/>
    <p:sldId id="290" r:id="rId29"/>
    <p:sldId id="276" r:id="rId30"/>
    <p:sldId id="274" r:id="rId31"/>
    <p:sldId id="278" r:id="rId32"/>
    <p:sldId id="277" r:id="rId33"/>
    <p:sldId id="27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E46B4CB-223D-4226-A080-DDEC28B56AA5}">
          <p14:sldIdLst>
            <p14:sldId id="256"/>
            <p14:sldId id="257"/>
            <p14:sldId id="258"/>
            <p14:sldId id="259"/>
            <p14:sldId id="261"/>
            <p14:sldId id="263"/>
            <p14:sldId id="264"/>
            <p14:sldId id="265"/>
            <p14:sldId id="266"/>
            <p14:sldId id="267"/>
            <p14:sldId id="270"/>
            <p14:sldId id="272"/>
            <p14:sldId id="260"/>
            <p14:sldId id="268"/>
            <p14:sldId id="269"/>
            <p14:sldId id="280"/>
            <p14:sldId id="281"/>
            <p14:sldId id="283"/>
            <p14:sldId id="282"/>
            <p14:sldId id="273"/>
            <p14:sldId id="279"/>
            <p14:sldId id="284"/>
            <p14:sldId id="286"/>
            <p14:sldId id="287"/>
            <p14:sldId id="285"/>
            <p14:sldId id="288"/>
            <p14:sldId id="289"/>
            <p14:sldId id="290"/>
            <p14:sldId id="276"/>
            <p14:sldId id="274"/>
            <p14:sldId id="278"/>
            <p14:sldId id="277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xpressjs.com/en/resources/middleware/body-parser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7300" y="1788454"/>
            <a:ext cx="9715500" cy="2098226"/>
          </a:xfrm>
        </p:spPr>
        <p:txBody>
          <a:bodyPr/>
          <a:lstStyle/>
          <a:p>
            <a:r>
              <a:rPr lang="en-US" dirty="0"/>
              <a:t>NODE.JS+Express 4.x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/>
              <a:t>Частина </a:t>
            </a:r>
            <a:r>
              <a:rPr lang="uk-U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4790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</a:t>
            </a:r>
            <a:r>
              <a:rPr lang="uk-UA" dirty="0" err="1"/>
              <a:t>фреймворк</a:t>
            </a:r>
            <a:r>
              <a:rPr lang="uk-UA" dirty="0"/>
              <a:t> </a:t>
            </a:r>
            <a:r>
              <a:rPr lang="en-US" dirty="0"/>
              <a:t>Express</a:t>
            </a:r>
            <a:br>
              <a:rPr lang="en-US" dirty="0"/>
            </a:br>
            <a:r>
              <a:rPr lang="uk-UA" dirty="0"/>
              <a:t>Директорія із статичними файлами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71600" y="2528491"/>
            <a:ext cx="1045844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uk-UA" dirty="0">
              <a:solidFill>
                <a:srgbClr val="9872A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'express'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'path'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'./config'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// </a:t>
            </a:r>
            <a:r>
              <a:rPr lang="uk-UA" dirty="0">
                <a:solidFill>
                  <a:srgbClr val="9A9B99"/>
                </a:solidFill>
                <a:latin typeface="Consolas" panose="020B0609020204030204" pitchFamily="49" charset="0"/>
              </a:rPr>
              <a:t>встановлюємо директорію для віддачі статичного контенту (каталог проекту)</a:t>
            </a:r>
            <a:endParaRPr lang="uk-UA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__dirname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'public'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// app.use(express.static(path.join(__dirname, 'static')))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uk-UA" dirty="0">
                <a:solidFill>
                  <a:srgbClr val="C7444A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`Server running at http://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/`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972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0088"/>
          </a:xfrm>
        </p:spPr>
        <p:txBody>
          <a:bodyPr/>
          <a:lstStyle/>
          <a:p>
            <a:r>
              <a:rPr lang="uk-UA" dirty="0"/>
              <a:t>Запит (</a:t>
            </a:r>
            <a:r>
              <a:rPr lang="en-US" dirty="0"/>
              <a:t>request</a:t>
            </a:r>
            <a:r>
              <a:rPr lang="uk-UA" dirty="0"/>
              <a:t>)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828889"/>
              </p:ext>
            </p:extLst>
          </p:nvPr>
        </p:nvGraphicFramePr>
        <p:xfrm>
          <a:off x="1371600" y="1514475"/>
          <a:ext cx="9601200" cy="3648902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313044843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327203961"/>
                    </a:ext>
                  </a:extLst>
                </a:gridCol>
              </a:tblGrid>
              <a:tr h="282187"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>
                          <a:solidFill>
                            <a:srgbClr val="353535"/>
                          </a:solidFill>
                          <a:effectLst/>
                        </a:rPr>
                        <a:t>Метод</a:t>
                      </a: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>
                          <a:solidFill>
                            <a:srgbClr val="353535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644520"/>
                  </a:ext>
                </a:extLst>
              </a:tr>
              <a:tr h="28218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 err="1">
                          <a:solidFill>
                            <a:srgbClr val="259DFF"/>
                          </a:solidFill>
                          <a:effectLst/>
                        </a:rPr>
                        <a:t>req.body</a:t>
                      </a:r>
                      <a:endParaRPr lang="en-US" sz="2000" u="none" strike="noStrike" kern="1200" dirty="0">
                        <a:solidFill>
                          <a:srgbClr val="259D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>
                          <a:effectLst/>
                        </a:rPr>
                        <a:t>Тіло запиту</a:t>
                      </a: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4125001"/>
                  </a:ext>
                </a:extLst>
              </a:tr>
              <a:tr h="28218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kern="1200" dirty="0" err="1">
                          <a:solidFill>
                            <a:srgbClr val="259D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req.cookies</a:t>
                      </a:r>
                      <a:endParaRPr lang="en-US" sz="2000" u="none" strike="noStrike" kern="1200" dirty="0">
                        <a:solidFill>
                          <a:srgbClr val="259D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>
                          <a:effectLst/>
                        </a:rPr>
                        <a:t>Куки запиту</a:t>
                      </a: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840488"/>
                  </a:ext>
                </a:extLst>
              </a:tr>
              <a:tr h="282187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>
                          <a:solidFill>
                            <a:srgbClr val="259DFF"/>
                          </a:solidFill>
                          <a:effectLst/>
                        </a:rPr>
                        <a:t>req.method</a:t>
                      </a:r>
                      <a:endParaRPr lang="en-US" sz="2000" u="none" strike="noStrike" kern="1200" dirty="0">
                        <a:solidFill>
                          <a:srgbClr val="259D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Метод</a:t>
                      </a:r>
                      <a:r>
                        <a:rPr lang="ru-RU" sz="2000" baseline="0" dirty="0">
                          <a:effectLst/>
                        </a:rPr>
                        <a:t> </a:t>
                      </a:r>
                      <a:r>
                        <a:rPr lang="uk-UA" sz="2000" baseline="0" noProof="0" dirty="0">
                          <a:effectLst/>
                        </a:rPr>
                        <a:t>запиту</a:t>
                      </a:r>
                      <a:r>
                        <a:rPr lang="uk-UA" sz="2000" dirty="0">
                          <a:effectLst/>
                        </a:rPr>
                        <a:t>.</a:t>
                      </a: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932693"/>
                  </a:ext>
                </a:extLst>
              </a:tr>
              <a:tr h="282187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>
                          <a:solidFill>
                            <a:srgbClr val="259DFF"/>
                          </a:solidFill>
                          <a:effectLst/>
                        </a:rPr>
                        <a:t>req.originalUrl</a:t>
                      </a:r>
                      <a:endParaRPr lang="en-US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>
                          <a:effectLst/>
                        </a:rPr>
                        <a:t>Оригінальний</a:t>
                      </a:r>
                      <a:r>
                        <a:rPr lang="uk-UA" sz="2000" baseline="0" dirty="0">
                          <a:effectLst/>
                        </a:rPr>
                        <a:t> запит відповіді</a:t>
                      </a:r>
                      <a:r>
                        <a:rPr lang="uk-UA" sz="2000" dirty="0">
                          <a:effectLst/>
                        </a:rPr>
                        <a:t>.</a:t>
                      </a: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476292"/>
                  </a:ext>
                </a:extLst>
              </a:tr>
              <a:tr h="282187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>
                          <a:solidFill>
                            <a:srgbClr val="259DFF"/>
                          </a:solidFill>
                          <a:effectLst/>
                        </a:rPr>
                        <a:t>req.query</a:t>
                      </a:r>
                      <a:endParaRPr lang="en-US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>
                          <a:effectLst/>
                        </a:rPr>
                        <a:t>Параметри</a:t>
                      </a:r>
                      <a:r>
                        <a:rPr lang="uk-UA" sz="2000" baseline="0" dirty="0">
                          <a:effectLst/>
                        </a:rPr>
                        <a:t> стрічки запиту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416048"/>
                  </a:ext>
                </a:extLst>
              </a:tr>
              <a:tr h="472070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>
                          <a:solidFill>
                            <a:srgbClr val="259DFF"/>
                          </a:solidFill>
                          <a:effectLst/>
                        </a:rPr>
                        <a:t>req.params</a:t>
                      </a:r>
                      <a:endParaRPr lang="en-US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>
                          <a:effectLst/>
                        </a:rPr>
                        <a:t>Параметри</a:t>
                      </a:r>
                      <a:r>
                        <a:rPr lang="uk-UA" sz="2000" baseline="0" dirty="0">
                          <a:effectLst/>
                        </a:rPr>
                        <a:t> маршруту.</a:t>
                      </a:r>
                      <a:endParaRPr lang="ru-RU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34232"/>
                  </a:ext>
                </a:extLst>
              </a:tr>
              <a:tr h="282187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>
                          <a:solidFill>
                            <a:srgbClr val="259DFF"/>
                          </a:solidFill>
                          <a:effectLst/>
                        </a:rPr>
                        <a:t>req.get</a:t>
                      </a:r>
                      <a:r>
                        <a:rPr lang="en-US" sz="2000" u="none" strike="noStrike" dirty="0">
                          <a:solidFill>
                            <a:srgbClr val="259DFF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>
                          <a:effectLst/>
                        </a:rPr>
                        <a:t>Знайти </a:t>
                      </a:r>
                      <a:r>
                        <a:rPr lang="en-US" sz="2000" dirty="0">
                          <a:effectLst/>
                        </a:rPr>
                        <a:t>HTTP</a:t>
                      </a:r>
                      <a:r>
                        <a:rPr lang="uk-UA" sz="2000" dirty="0">
                          <a:effectLst/>
                        </a:rPr>
                        <a:t> заголовок.</a:t>
                      </a: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407033"/>
                  </a:ext>
                </a:extLst>
              </a:tr>
              <a:tr h="282187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>
                          <a:solidFill>
                            <a:srgbClr val="259DFF"/>
                          </a:solidFill>
                          <a:effectLst/>
                        </a:rPr>
                        <a:t>res.is()</a:t>
                      </a:r>
                      <a:endParaRPr lang="en-US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>
                          <a:effectLst/>
                        </a:rPr>
                        <a:t>Перевірка типу</a:t>
                      </a:r>
                      <a:r>
                        <a:rPr lang="uk-UA" sz="2000" baseline="0" dirty="0">
                          <a:effectLst/>
                        </a:rPr>
                        <a:t> контенту</a:t>
                      </a:r>
                      <a:r>
                        <a:rPr lang="uk-UA" sz="2000" dirty="0">
                          <a:effectLst/>
                        </a:rPr>
                        <a:t>.</a:t>
                      </a: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19960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166692" y="-323165"/>
            <a:ext cx="205253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253003" y="5722491"/>
            <a:ext cx="3324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/>
              <a:t>npm</a:t>
            </a:r>
            <a:r>
              <a:rPr lang="uk-UA" dirty="0"/>
              <a:t> </a:t>
            </a:r>
            <a:r>
              <a:rPr lang="uk-UA" dirty="0" err="1"/>
              <a:t>install</a:t>
            </a:r>
            <a:r>
              <a:rPr lang="uk-UA" dirty="0"/>
              <a:t> </a:t>
            </a:r>
            <a:r>
              <a:rPr lang="uk-UA" dirty="0" err="1"/>
              <a:t>body-parser</a:t>
            </a:r>
            <a:r>
              <a:rPr lang="uk-UA" dirty="0"/>
              <a:t> --</a:t>
            </a:r>
            <a:r>
              <a:rPr lang="uk-UA" dirty="0" err="1"/>
              <a:t>save</a:t>
            </a:r>
            <a:endParaRPr lang="uk-UA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53003" y="6091823"/>
            <a:ext cx="7082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http://expressjs.com/en/resources/middleware/body-parser.html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5792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0088"/>
          </a:xfrm>
        </p:spPr>
        <p:txBody>
          <a:bodyPr/>
          <a:lstStyle/>
          <a:p>
            <a:r>
              <a:rPr lang="uk-UA" dirty="0"/>
              <a:t>Відповідь (</a:t>
            </a:r>
            <a:r>
              <a:rPr lang="en-US" dirty="0"/>
              <a:t>response</a:t>
            </a:r>
            <a:r>
              <a:rPr lang="uk-UA" dirty="0"/>
              <a:t>)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478272"/>
              </p:ext>
            </p:extLst>
          </p:nvPr>
        </p:nvGraphicFramePr>
        <p:xfrm>
          <a:off x="1371600" y="1514475"/>
          <a:ext cx="9601200" cy="4562803"/>
        </p:xfrm>
        <a:graphic>
          <a:graphicData uri="http://schemas.openxmlformats.org/drawingml/2006/table">
            <a:tbl>
              <a:tblPr/>
              <a:tblGrid>
                <a:gridCol w="4800600">
                  <a:extLst>
                    <a:ext uri="{9D8B030D-6E8A-4147-A177-3AD203B41FA5}">
                      <a16:colId xmlns:a16="http://schemas.microsoft.com/office/drawing/2014/main" val="313044843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327203961"/>
                    </a:ext>
                  </a:extLst>
                </a:gridCol>
              </a:tblGrid>
              <a:tr h="282187"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>
                          <a:solidFill>
                            <a:srgbClr val="353535"/>
                          </a:solidFill>
                          <a:effectLst/>
                        </a:rPr>
                        <a:t>Метод</a:t>
                      </a: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>
                          <a:solidFill>
                            <a:srgbClr val="353535"/>
                          </a:solidFill>
                          <a:effectLst/>
                        </a:rPr>
                        <a:t>Опис</a:t>
                      </a: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A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644520"/>
                  </a:ext>
                </a:extLst>
              </a:tr>
              <a:tr h="282187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>
                          <a:solidFill>
                            <a:srgbClr val="259DFF"/>
                          </a:solidFill>
                          <a:effectLst/>
                        </a:rPr>
                        <a:t>res.download</a:t>
                      </a:r>
                      <a:r>
                        <a:rPr lang="en-US" sz="2000" u="none" strike="noStrike" dirty="0">
                          <a:solidFill>
                            <a:srgbClr val="259DFF"/>
                          </a:solidFill>
                          <a:effectLst/>
                        </a:rPr>
                        <a:t>()</a:t>
                      </a:r>
                      <a:endParaRPr lang="en-US" sz="2000" u="none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>
                          <a:effectLst/>
                        </a:rPr>
                        <a:t>Завантаження файлу.</a:t>
                      </a: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5932693"/>
                  </a:ext>
                </a:extLst>
              </a:tr>
              <a:tr h="282187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>
                          <a:solidFill>
                            <a:srgbClr val="259DFF"/>
                          </a:solidFill>
                          <a:effectLst/>
                        </a:rPr>
                        <a:t>res.end</a:t>
                      </a:r>
                      <a:r>
                        <a:rPr lang="en-US" sz="2000" u="none" strike="noStrike" dirty="0">
                          <a:solidFill>
                            <a:srgbClr val="259DFF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>
                          <a:effectLst/>
                        </a:rPr>
                        <a:t>Завершення процесу відповіді.</a:t>
                      </a: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476292"/>
                  </a:ext>
                </a:extLst>
              </a:tr>
              <a:tr h="282187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>
                          <a:solidFill>
                            <a:srgbClr val="259DFF"/>
                          </a:solidFill>
                          <a:effectLst/>
                        </a:rPr>
                        <a:t>res.json</a:t>
                      </a:r>
                      <a:r>
                        <a:rPr lang="en-US" sz="2000" u="none" strike="noStrike" dirty="0">
                          <a:solidFill>
                            <a:srgbClr val="259DFF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>
                          <a:effectLst/>
                        </a:rPr>
                        <a:t>Відповідь</a:t>
                      </a:r>
                      <a:r>
                        <a:rPr lang="uk-UA" sz="2000" baseline="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JSON.</a:t>
                      </a: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7416048"/>
                  </a:ext>
                </a:extLst>
              </a:tr>
              <a:tr h="472070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>
                          <a:solidFill>
                            <a:srgbClr val="259DFF"/>
                          </a:solidFill>
                          <a:effectLst/>
                        </a:rPr>
                        <a:t>res.jsonp</a:t>
                      </a:r>
                      <a:r>
                        <a:rPr lang="en-US" sz="2000" u="none" strike="noStrike" dirty="0">
                          <a:solidFill>
                            <a:srgbClr val="259DFF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>
                          <a:effectLst/>
                        </a:rPr>
                        <a:t>Відповідь</a:t>
                      </a:r>
                      <a:r>
                        <a:rPr lang="ru-RU" sz="2000" dirty="0">
                          <a:effectLst/>
                        </a:rPr>
                        <a:t> JSON </a:t>
                      </a:r>
                      <a:r>
                        <a:rPr lang="uk-UA" sz="2000" noProof="0" dirty="0">
                          <a:effectLst/>
                        </a:rPr>
                        <a:t>із</a:t>
                      </a:r>
                      <a:r>
                        <a:rPr lang="uk-UA" sz="2000" baseline="0" noProof="0" dirty="0">
                          <a:effectLst/>
                        </a:rPr>
                        <a:t> підтримкою</a:t>
                      </a:r>
                      <a:r>
                        <a:rPr lang="ru-RU" sz="2000" baseline="0" dirty="0">
                          <a:effectLst/>
                        </a:rPr>
                        <a:t> </a:t>
                      </a:r>
                      <a:r>
                        <a:rPr lang="ru-RU" sz="2000" dirty="0">
                          <a:effectLst/>
                        </a:rPr>
                        <a:t>JSONP.</a:t>
                      </a: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934232"/>
                  </a:ext>
                </a:extLst>
              </a:tr>
              <a:tr h="282187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>
                          <a:solidFill>
                            <a:srgbClr val="259DFF"/>
                          </a:solidFill>
                          <a:effectLst/>
                        </a:rPr>
                        <a:t>res.redirect</a:t>
                      </a:r>
                      <a:r>
                        <a:rPr lang="en-US" sz="2000" u="none" strike="noStrike" dirty="0">
                          <a:solidFill>
                            <a:srgbClr val="259DFF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>
                          <a:effectLst/>
                        </a:rPr>
                        <a:t>Переспрямування запиту.</a:t>
                      </a: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407033"/>
                  </a:ext>
                </a:extLst>
              </a:tr>
              <a:tr h="282187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>
                          <a:solidFill>
                            <a:srgbClr val="259DFF"/>
                          </a:solidFill>
                          <a:effectLst/>
                        </a:rPr>
                        <a:t>res.render</a:t>
                      </a:r>
                      <a:r>
                        <a:rPr lang="en-US" sz="2000" u="none" strike="noStrike" dirty="0">
                          <a:solidFill>
                            <a:srgbClr val="259DFF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>
                          <a:effectLst/>
                        </a:rPr>
                        <a:t>Вивід</a:t>
                      </a:r>
                      <a:r>
                        <a:rPr lang="uk-UA" sz="2000" baseline="0" dirty="0">
                          <a:effectLst/>
                        </a:rPr>
                        <a:t> шаблону</a:t>
                      </a:r>
                      <a:r>
                        <a:rPr lang="uk-UA" sz="2000" dirty="0">
                          <a:effectLst/>
                        </a:rPr>
                        <a:t>.</a:t>
                      </a: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199600"/>
                  </a:ext>
                </a:extLst>
              </a:tr>
              <a:tr h="534135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>
                          <a:solidFill>
                            <a:srgbClr val="259DFF"/>
                          </a:solidFill>
                          <a:effectLst/>
                        </a:rPr>
                        <a:t>res.send()</a:t>
                      </a:r>
                      <a:endParaRPr lang="en-US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dirty="0">
                          <a:effectLst/>
                        </a:rPr>
                        <a:t>Відповідь</a:t>
                      </a:r>
                      <a:r>
                        <a:rPr lang="uk-UA" sz="2000" baseline="0" dirty="0">
                          <a:effectLst/>
                        </a:rPr>
                        <a:t> із довільним типом</a:t>
                      </a:r>
                      <a:r>
                        <a:rPr lang="uk-UA" sz="2000" dirty="0">
                          <a:effectLst/>
                        </a:rPr>
                        <a:t>.</a:t>
                      </a: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740864"/>
                  </a:ext>
                </a:extLst>
              </a:tr>
              <a:tr h="472070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>
                          <a:solidFill>
                            <a:srgbClr val="259DFF"/>
                          </a:solidFill>
                          <a:effectLst/>
                        </a:rPr>
                        <a:t>res.sendFile</a:t>
                      </a:r>
                      <a:r>
                        <a:rPr lang="en-US" sz="2000" u="none" strike="noStrike" dirty="0">
                          <a:solidFill>
                            <a:srgbClr val="259DFF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noProof="0" dirty="0">
                          <a:effectLst/>
                        </a:rPr>
                        <a:t>Відправити</a:t>
                      </a:r>
                      <a:r>
                        <a:rPr lang="uk-UA" sz="2000" baseline="0" noProof="0" dirty="0">
                          <a:effectLst/>
                        </a:rPr>
                        <a:t> файл як потік пакетів</a:t>
                      </a:r>
                      <a:endParaRPr lang="uk-UA" sz="2000" noProof="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091684"/>
                  </a:ext>
                </a:extLst>
              </a:tr>
              <a:tr h="661952">
                <a:tc>
                  <a:txBody>
                    <a:bodyPr/>
                    <a:lstStyle/>
                    <a:p>
                      <a:pPr fontAlgn="t"/>
                      <a:r>
                        <a:rPr lang="en-US" sz="2000" u="none" strike="noStrike" dirty="0" err="1">
                          <a:solidFill>
                            <a:srgbClr val="259DFF"/>
                          </a:solidFill>
                          <a:effectLst/>
                        </a:rPr>
                        <a:t>res.sendStatus</a:t>
                      </a:r>
                      <a:r>
                        <a:rPr lang="en-US" sz="2000" u="none" strike="noStrike" dirty="0">
                          <a:solidFill>
                            <a:srgbClr val="259DFF"/>
                          </a:solidFill>
                          <a:effectLst/>
                        </a:rPr>
                        <a:t>()</a:t>
                      </a:r>
                      <a:endParaRPr lang="en-US" sz="200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uk-UA" sz="2000" noProof="0" dirty="0">
                          <a:effectLst/>
                        </a:rPr>
                        <a:t>Встановлення та відправлення статусу</a:t>
                      </a:r>
                      <a:r>
                        <a:rPr lang="uk-UA" sz="2000" baseline="0" noProof="0" dirty="0">
                          <a:effectLst/>
                        </a:rPr>
                        <a:t> виконання запиту</a:t>
                      </a:r>
                      <a:endParaRPr lang="uk-UA" sz="2000" noProof="0" dirty="0">
                        <a:effectLst/>
                      </a:endParaRPr>
                    </a:p>
                  </a:txBody>
                  <a:tcPr marL="46152" marR="46152" marT="46152" marB="46152">
                    <a:lnL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6C6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24399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-4166692" y="-323165"/>
            <a:ext cx="205253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uk-UA" altLang="uk-U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uk-UA" altLang="uk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74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</a:t>
            </a:r>
            <a:r>
              <a:rPr lang="uk-UA" dirty="0" err="1"/>
              <a:t>фреймворк</a:t>
            </a:r>
            <a:r>
              <a:rPr lang="uk-UA" dirty="0"/>
              <a:t>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/>
              <a:t>Routing/</a:t>
            </a:r>
            <a:r>
              <a:rPr lang="uk-UA" dirty="0"/>
              <a:t>Маршрутизація 0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/>
              <a:t>Маршрутизація визначає, як додаток відповідає на клієнтський запит до конкретної адреси (URI)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71615" y="3214291"/>
            <a:ext cx="104584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'express'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'./config'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'Hello World!'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post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'Got a POST request'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'/user'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'Got a PUT request at /user'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'/user'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'Got a DELETE request at /user'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`Server running at http://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/`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73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/>
              <a:t>Routing</a:t>
            </a:r>
            <a:r>
              <a:rPr lang="uk-UA" dirty="0"/>
              <a:t> </a:t>
            </a:r>
            <a:r>
              <a:rPr lang="en-US" dirty="0">
                <a:solidFill>
                  <a:srgbClr val="0070C0"/>
                </a:solidFill>
              </a:rPr>
              <a:t>all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71600" y="2171700"/>
            <a:ext cx="98155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'/secret'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  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query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  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all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'/secret/:token'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  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  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`Server running at http://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/`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778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/>
              <a:t>Routing:</a:t>
            </a:r>
            <a:r>
              <a:rPr lang="uk-UA" dirty="0"/>
              <a:t>Параметри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71600" y="3214686"/>
            <a:ext cx="98155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'/users/:userId/books/:bookId'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  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`Server running at http://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/`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371600" y="2323861"/>
            <a:ext cx="9815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HANDLER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84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/>
              <a:t>Routing:</a:t>
            </a:r>
            <a:r>
              <a:rPr lang="uk-UA" dirty="0"/>
              <a:t>Параметри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.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71600" y="2586036"/>
            <a:ext cx="98155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'/entity/:type.:id'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uk-UA" dirty="0">
                <a:solidFill>
                  <a:srgbClr val="C7444A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uk-UA" dirty="0">
                <a:solidFill>
                  <a:srgbClr val="6089B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uk-UA" dirty="0">
                <a:solidFill>
                  <a:srgbClr val="C7444A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`Server running at http://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/`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313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/>
              <a:t>Routing:</a:t>
            </a:r>
            <a:r>
              <a:rPr lang="uk-UA" dirty="0"/>
              <a:t>Параметри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-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71600" y="2586036"/>
            <a:ext cx="98155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'/reports/turnover/:from-:to'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params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`Server running at http://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/`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09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/>
              <a:t>Routing:</a:t>
            </a:r>
            <a:r>
              <a:rPr lang="uk-UA" dirty="0"/>
              <a:t>Параметри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app.param</a:t>
            </a:r>
            <a:r>
              <a:rPr lang="en-US" dirty="0">
                <a:solidFill>
                  <a:srgbClr val="0070C0"/>
                </a:solidFill>
              </a:rPr>
              <a:t>()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71600" y="2428873"/>
            <a:ext cx="98155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E6700"/>
                </a:solidFill>
                <a:latin typeface="Consolas" panose="020B0609020204030204" pitchFamily="49" charset="0"/>
              </a:rPr>
              <a:t>param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'id'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  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'/user/:id'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  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'/user/:id'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E6700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27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/>
              <a:t>Routing:</a:t>
            </a:r>
            <a:r>
              <a:rPr lang="uk-UA" dirty="0"/>
              <a:t>Параметри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app.param</a:t>
            </a:r>
            <a:r>
              <a:rPr lang="en-US" dirty="0">
                <a:solidFill>
                  <a:srgbClr val="0070C0"/>
                </a:solidFill>
              </a:rPr>
              <a:t>()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71600" y="2586036"/>
            <a:ext cx="98155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E6700"/>
                </a:solidFill>
                <a:latin typeface="Consolas" panose="020B0609020204030204" pitchFamily="49" charset="0"/>
              </a:rPr>
              <a:t>param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([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'id'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'page'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],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  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'/user/:id/:page'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  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'/user/:id/:page'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E6700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78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Express - </a:t>
            </a:r>
            <a:r>
              <a:rPr lang="uk-UA" sz="2800" dirty="0"/>
              <a:t>це мінімалістичний і гнучкий веб-фреймворк для додатків </a:t>
            </a:r>
            <a:r>
              <a:rPr lang="en-US" sz="2800" dirty="0"/>
              <a:t>Node.js, </a:t>
            </a:r>
            <a:r>
              <a:rPr lang="uk-UA" sz="2800" dirty="0"/>
              <a:t>що надає великий набір функцій для мобільних і веб-додатків.</a:t>
            </a:r>
            <a:r>
              <a:rPr lang="en-US" sz="2800" dirty="0"/>
              <a:t> [</a:t>
            </a:r>
            <a:r>
              <a:rPr lang="uk-UA" sz="2800" dirty="0"/>
              <a:t>оф. сайт</a:t>
            </a:r>
            <a:r>
              <a:rPr lang="en-US" sz="2800" dirty="0"/>
              <a:t>].</a:t>
            </a:r>
          </a:p>
          <a:p>
            <a:endParaRPr lang="uk-UA" dirty="0"/>
          </a:p>
          <a:p>
            <a:r>
              <a:rPr lang="en-US" b="1" dirty="0">
                <a:latin typeface="Consolas" panose="020B0609020204030204" pitchFamily="49" charset="0"/>
              </a:rPr>
              <a:t>$ mkdir appname</a:t>
            </a:r>
          </a:p>
          <a:p>
            <a:r>
              <a:rPr lang="en-US" b="1" dirty="0">
                <a:latin typeface="Consolas" panose="020B0609020204030204" pitchFamily="49" charset="0"/>
              </a:rPr>
              <a:t>$ npm init</a:t>
            </a:r>
          </a:p>
          <a:p>
            <a:r>
              <a:rPr lang="en-US" b="1" dirty="0">
                <a:latin typeface="Consolas" panose="020B0609020204030204" pitchFamily="49" charset="0"/>
              </a:rPr>
              <a:t>$ npm install express --save</a:t>
            </a:r>
            <a:endParaRPr lang="uk-UA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418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/>
              <a:t>Routing: </a:t>
            </a:r>
            <a:r>
              <a:rPr lang="en-US" dirty="0" err="1">
                <a:solidFill>
                  <a:srgbClr val="0070C0"/>
                </a:solidFill>
              </a:rPr>
              <a:t>app.route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60500" y="2262186"/>
            <a:ext cx="98155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bodyParser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urlencoded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({ extended: </a:t>
            </a:r>
            <a:r>
              <a:rPr lang="en-US" dirty="0">
                <a:solidFill>
                  <a:srgbClr val="408080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}))</a:t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'/user'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`Get a user 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query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)})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post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`Add user 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)})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`Update the user 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)})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 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`Update the user 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)})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`Server running at http://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/`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48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/>
              <a:t>Routing: </a:t>
            </a:r>
            <a:r>
              <a:rPr lang="en-US" dirty="0" err="1">
                <a:solidFill>
                  <a:srgbClr val="0070C0"/>
                </a:solidFill>
              </a:rPr>
              <a:t>app.route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24295" y="2171700"/>
            <a:ext cx="98155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bodyParser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urlencoded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({ extended: </a:t>
            </a:r>
            <a:r>
              <a:rPr lang="en-US" dirty="0">
                <a:solidFill>
                  <a:srgbClr val="408080"/>
                </a:solidFill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}))</a:t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'/user'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`Get a user 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query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)})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post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`Add user 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)})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put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`Update the user 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)})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 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`Update the user 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)})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`Server running at http://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/`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66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/>
              <a:t>Routing: </a:t>
            </a:r>
            <a:r>
              <a:rPr lang="uk-UA" dirty="0"/>
              <a:t>Завантаження файлів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60500" y="2262186"/>
            <a:ext cx="98155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'/download/report'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uk-UA" dirty="0">
                <a:solidFill>
                  <a:srgbClr val="6089B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download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'./file/path/f.ext'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'f.ext'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uk-UA" dirty="0">
                <a:solidFill>
                  <a:srgbClr val="9872A2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uk-UA" dirty="0">
                <a:solidFill>
                  <a:srgbClr val="9A9B99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// Handle error, but keep in mind the response may be partially-sent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uk-UA" dirty="0">
                <a:solidFill>
                  <a:srgbClr val="9A9B99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// so check res.headersSent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uk-UA" dirty="0">
                <a:solidFill>
                  <a:srgbClr val="C5C8C6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uk-UA" dirty="0">
                <a:solidFill>
                  <a:srgbClr val="9A9B99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// decrement a download credit, etc.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uk-UA" dirty="0">
                <a:solidFill>
                  <a:srgbClr val="C5C8C6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uk-UA" dirty="0">
                <a:solidFill>
                  <a:srgbClr val="C5C8C6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557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/>
              <a:t>Routing: </a:t>
            </a:r>
            <a:r>
              <a:rPr lang="uk-UA" dirty="0"/>
              <a:t>Переспрямування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60500" y="2262186"/>
            <a:ext cx="981551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uk-UA" dirty="0">
              <a:solidFill>
                <a:srgbClr val="6089B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'/user/login'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uk-UA" dirty="0">
                <a:solidFill>
                  <a:srgbClr val="6089B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'User Login'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'/admin'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uk-UA" dirty="0">
                <a:solidFill>
                  <a:srgbClr val="6089B4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E6700"/>
                </a:solidFill>
                <a:latin typeface="Consolas" panose="020B0609020204030204" pitchFamily="49" charset="0"/>
              </a:rPr>
              <a:t>redirect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'/user/login'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  <a:endParaRPr lang="uk-UA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179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/>
              <a:t>Routing: </a:t>
            </a:r>
            <a:r>
              <a:rPr lang="uk-UA" dirty="0"/>
              <a:t>Повернення назад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460500" y="2262186"/>
            <a:ext cx="981551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uk-UA" dirty="0">
                <a:solidFill>
                  <a:srgbClr val="6089B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'Home'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'/user/login'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uk-UA" dirty="0">
                <a:solidFill>
                  <a:srgbClr val="6089B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'User Login'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// A path value of “back” has a special meaning, it refers to the URL specified in the </a:t>
            </a:r>
            <a:r>
              <a:rPr lang="en-US" dirty="0" err="1">
                <a:solidFill>
                  <a:srgbClr val="9A9B99"/>
                </a:solidFill>
                <a:latin typeface="Consolas" panose="020B0609020204030204" pitchFamily="49" charset="0"/>
              </a:rPr>
              <a:t>Referer</a:t>
            </a:r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 header of the request.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// If the </a:t>
            </a:r>
            <a:r>
              <a:rPr lang="en-US" dirty="0" err="1">
                <a:solidFill>
                  <a:srgbClr val="9A9B99"/>
                </a:solidFill>
                <a:latin typeface="Consolas" panose="020B0609020204030204" pitchFamily="49" charset="0"/>
              </a:rPr>
              <a:t>Referer</a:t>
            </a:r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 header was not specified, it refers to “/”.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</a:rPr>
              <a:t>goingbackwards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uk-UA" dirty="0">
                <a:solidFill>
                  <a:srgbClr val="6089B4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E6700"/>
                </a:solidFill>
                <a:latin typeface="Consolas" panose="020B0609020204030204" pitchFamily="49" charset="0"/>
              </a:rPr>
              <a:t>redirect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'back'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30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/>
              <a:t>Routing: </a:t>
            </a:r>
            <a:r>
              <a:rPr lang="en-US" dirty="0" err="1">
                <a:solidFill>
                  <a:srgbClr val="0070C0"/>
                </a:solidFill>
              </a:rPr>
              <a:t>Express.Router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71600" y="2737574"/>
            <a:ext cx="9601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'express'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express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E670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router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  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'Users Home'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91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/>
              <a:t>Routing: </a:t>
            </a:r>
            <a:r>
              <a:rPr lang="en-US" dirty="0" err="1">
                <a:solidFill>
                  <a:srgbClr val="0070C0"/>
                </a:solidFill>
              </a:rPr>
              <a:t>Express.Router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71600" y="2676523"/>
            <a:ext cx="98155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'express'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userRoutes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'./routes/user'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docRoutes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'./routes/docs'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'./</a:t>
            </a:r>
            <a:r>
              <a:rPr lang="en-US" dirty="0" err="1">
                <a:solidFill>
                  <a:srgbClr val="9AA83A"/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E6700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'/user'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userRoutes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E6700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'/doc'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docRoutes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03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86988" cy="1485900"/>
          </a:xfrm>
        </p:spPr>
        <p:txBody>
          <a:bodyPr>
            <a:normAutofit/>
          </a:bodyPr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/>
              <a:t>Routing: </a:t>
            </a:r>
            <a:r>
              <a:rPr lang="en-US" dirty="0" err="1">
                <a:solidFill>
                  <a:srgbClr val="0070C0"/>
                </a:solidFill>
              </a:rPr>
              <a:t>Express.Router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uk-UA" dirty="0">
                <a:solidFill>
                  <a:schemeClr val="tx1"/>
                </a:solidFill>
              </a:rPr>
              <a:t>перехоплення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71600" y="2527336"/>
            <a:ext cx="981551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uk-UA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// simple logger for this router's requests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// all requests to this router will first hit this middleware</a:t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E6700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'%s %s %s %s'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B0000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(),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  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E6700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'/user'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userRoutes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E6700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'/doc'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docRoutes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56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86988" cy="1485900"/>
          </a:xfrm>
        </p:spPr>
        <p:txBody>
          <a:bodyPr>
            <a:normAutofit/>
          </a:bodyPr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/>
              <a:t>Routing: </a:t>
            </a:r>
            <a:r>
              <a:rPr lang="en-US" dirty="0" err="1">
                <a:solidFill>
                  <a:srgbClr val="0070C0"/>
                </a:solidFill>
              </a:rPr>
              <a:t>Express.Router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uk-UA" dirty="0">
                <a:solidFill>
                  <a:schemeClr val="tx1"/>
                </a:solidFill>
              </a:rPr>
              <a:t>помилки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71600" y="2633661"/>
            <a:ext cx="98155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uk-UA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// simple logger for this router's requests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// all requests to this router will first hit this middleware</a:t>
            </a:r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E6700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uk-UA" dirty="0">
                <a:solidFill>
                  <a:srgbClr val="C7444A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C7444A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err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872A2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uk-UA" dirty="0">
                <a:solidFill>
                  <a:srgbClr val="6089B4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E6700"/>
                </a:solidFill>
                <a:latin typeface="Consolas" panose="020B0609020204030204" pitchFamily="49" charset="0"/>
              </a:rPr>
              <a:t>status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500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'Something broke!'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uk-UA" dirty="0">
                <a:solidFill>
                  <a:srgbClr val="CE67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E6700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'/user'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userRoutes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 err="1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E6700"/>
                </a:solidFill>
                <a:latin typeface="Consolas" panose="020B0609020204030204" pitchFamily="49" charset="0"/>
              </a:rPr>
              <a:t>use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'/doc'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089B4"/>
                </a:solidFill>
                <a:latin typeface="Consolas" panose="020B0609020204030204" pitchFamily="49" charset="0"/>
              </a:rPr>
              <a:t>docRoutes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678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/>
              <a:t>Middleware</a:t>
            </a:r>
            <a:r>
              <a:rPr lang="uk-UA" dirty="0"/>
              <a:t> (проміжні обробники)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pPr algn="just"/>
            <a:r>
              <a:rPr lang="en-US" sz="2400" dirty="0"/>
              <a:t>Express - </a:t>
            </a:r>
            <a:r>
              <a:rPr lang="uk-UA" sz="2400" dirty="0"/>
              <a:t>це веб-фреймворк маршрутизації і проміжного опрацювання з мінімальною власною функціональністю: додаток </a:t>
            </a:r>
            <a:r>
              <a:rPr lang="en-US" sz="2400" dirty="0"/>
              <a:t>Express, </a:t>
            </a:r>
            <a:r>
              <a:rPr lang="uk-UA" sz="2400" dirty="0"/>
              <a:t>по суті, являє собою серію викликів функцій проміжного опрацювання </a:t>
            </a:r>
            <a:r>
              <a:rPr lang="en-US" sz="2400" dirty="0"/>
              <a:t>[</a:t>
            </a:r>
            <a:r>
              <a:rPr lang="uk-UA" sz="2400" dirty="0"/>
              <a:t>оф. сайт</a:t>
            </a:r>
            <a:r>
              <a:rPr lang="en-US" sz="2400" dirty="0"/>
              <a:t>].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742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uk-UA" dirty="0"/>
              <a:t>ключові можливості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Написання обробники для запитів з різними HTTP методами на різних шляхах URL-адрес (маршрутах</a:t>
            </a:r>
            <a:r>
              <a:rPr lang="ru-RU" dirty="0"/>
              <a:t> (</a:t>
            </a:r>
            <a:r>
              <a:rPr lang="en-US" dirty="0"/>
              <a:t>routes</a:t>
            </a:r>
            <a:r>
              <a:rPr lang="ru-RU" dirty="0"/>
              <a:t>)</a:t>
            </a:r>
            <a:r>
              <a:rPr lang="uk-UA" dirty="0"/>
              <a:t>).</a:t>
            </a:r>
            <a:endParaRPr lang="en-US" dirty="0"/>
          </a:p>
          <a:p>
            <a:r>
              <a:rPr lang="uk-UA" dirty="0"/>
              <a:t>Інтегрування з</a:t>
            </a:r>
            <a:r>
              <a:rPr lang="ru-RU" dirty="0"/>
              <a:t> </a:t>
            </a:r>
            <a:r>
              <a:rPr lang="uk-UA" dirty="0"/>
              <a:t>рушіями (</a:t>
            </a:r>
            <a:r>
              <a:rPr lang="en-US" dirty="0"/>
              <a:t>engines</a:t>
            </a:r>
            <a:r>
              <a:rPr lang="uk-UA" dirty="0"/>
              <a:t>) "view", щоб генерувати відповіді, вставляючи дані в шаблони.</a:t>
            </a:r>
          </a:p>
          <a:p>
            <a:r>
              <a:rPr lang="uk-UA" dirty="0"/>
              <a:t>Встановлення загальних налаштувань веб-додатків, таких як порт та хост для підключення, та розташування шаблонів, які використовуються для відображення відповіді.</a:t>
            </a:r>
          </a:p>
          <a:p>
            <a:r>
              <a:rPr lang="uk-UA" dirty="0"/>
              <a:t>Задання</a:t>
            </a:r>
            <a:r>
              <a:rPr lang="ru-RU" dirty="0"/>
              <a:t> </a:t>
            </a:r>
            <a:r>
              <a:rPr lang="uk-UA" dirty="0"/>
              <a:t>додаткової</a:t>
            </a:r>
            <a:r>
              <a:rPr lang="ru-RU" dirty="0"/>
              <a:t> </a:t>
            </a:r>
            <a:r>
              <a:rPr lang="uk-UA" dirty="0"/>
              <a:t>обробки</a:t>
            </a:r>
            <a:r>
              <a:rPr lang="ru-RU" dirty="0"/>
              <a:t> </a:t>
            </a:r>
            <a:r>
              <a:rPr lang="uk-UA" dirty="0"/>
              <a:t>запитів</a:t>
            </a:r>
            <a:r>
              <a:rPr lang="ru-RU" dirty="0"/>
              <a:t> "</a:t>
            </a:r>
            <a:r>
              <a:rPr lang="en-US" dirty="0"/>
              <a:t>middleware</a:t>
            </a:r>
            <a:r>
              <a:rPr lang="ru-RU" dirty="0"/>
              <a:t>" </a:t>
            </a:r>
            <a:r>
              <a:rPr lang="uk-UA" dirty="0"/>
              <a:t>у будь-яку точку конвеєра обробки запитів</a:t>
            </a:r>
            <a:r>
              <a:rPr lang="ru-RU" dirty="0"/>
              <a:t> (</a:t>
            </a:r>
            <a:r>
              <a:rPr lang="en-US" dirty="0"/>
              <a:t>pipeline</a:t>
            </a:r>
            <a:r>
              <a:rPr lang="ru-RU" dirty="0"/>
              <a:t>).</a:t>
            </a:r>
            <a:endParaRPr lang="uk-UA" dirty="0"/>
          </a:p>
          <a:p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12937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/>
              <a:t>Middleware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4" y="2189971"/>
            <a:ext cx="10593601" cy="3753638"/>
          </a:xfrm>
        </p:spPr>
      </p:pic>
    </p:spTree>
    <p:extLst>
      <p:ext uri="{BB962C8B-B14F-4D97-AF65-F5344CB8AC3E}">
        <p14:creationId xmlns:p14="http://schemas.microsoft.com/office/powerpoint/2010/main" val="2138696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/>
              <a:t>Middleware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4577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uk-UA" sz="2400" dirty="0"/>
              <a:t>Функції проміжного опрацювання можуть виконувати такі завдання:</a:t>
            </a:r>
          </a:p>
          <a:p>
            <a:pPr algn="just"/>
            <a:r>
              <a:rPr lang="uk-UA" sz="2400" dirty="0"/>
              <a:t>Виконання будь-якого коду.</a:t>
            </a:r>
          </a:p>
          <a:p>
            <a:pPr algn="just"/>
            <a:r>
              <a:rPr lang="uk-UA" sz="2400" dirty="0"/>
              <a:t>Внесення змін до об'єктів запитів і відповідей.</a:t>
            </a:r>
          </a:p>
          <a:p>
            <a:pPr algn="just"/>
            <a:r>
              <a:rPr lang="uk-UA" sz="2400" dirty="0"/>
              <a:t>Завершення циклу "запит-відповідь".</a:t>
            </a:r>
          </a:p>
          <a:p>
            <a:pPr algn="just"/>
            <a:r>
              <a:rPr lang="uk-UA" sz="2400" dirty="0"/>
              <a:t>Виклик наступної функції проміжного опрацювання із стеку.</a:t>
            </a:r>
          </a:p>
          <a:p>
            <a:pPr algn="just"/>
            <a:endParaRPr lang="uk-UA" sz="2400" dirty="0"/>
          </a:p>
          <a:p>
            <a:pPr marL="0" indent="0" algn="just">
              <a:buNone/>
            </a:pPr>
            <a:r>
              <a:rPr lang="uk-UA" b="1" dirty="0">
                <a:solidFill>
                  <a:srgbClr val="FF0000"/>
                </a:solidFill>
              </a:rPr>
              <a:t>*</a:t>
            </a:r>
            <a:r>
              <a:rPr lang="uk-UA" b="1" dirty="0"/>
              <a:t> Якщо поточна функція проміжного опрацювання не завершує цикл "запит-відповідь", то вона повинна викликати </a:t>
            </a:r>
            <a:r>
              <a:rPr lang="en-US" b="1" dirty="0">
                <a:solidFill>
                  <a:srgbClr val="0070C0"/>
                </a:solidFill>
              </a:rPr>
              <a:t>next()</a:t>
            </a:r>
            <a:r>
              <a:rPr lang="en-US" b="1" dirty="0"/>
              <a:t> </a:t>
            </a:r>
            <a:r>
              <a:rPr lang="uk-UA" b="1" dirty="0"/>
              <a:t>для передачі управління наступній функції проміжного опрацювання. В протилежному випадку запит зависне.</a:t>
            </a:r>
          </a:p>
        </p:txBody>
      </p:sp>
    </p:spTree>
    <p:extLst>
      <p:ext uri="{BB962C8B-B14F-4D97-AF65-F5344CB8AC3E}">
        <p14:creationId xmlns:p14="http://schemas.microsoft.com/office/powerpoint/2010/main" val="3546179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/>
              <a:t>Middleware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uk-UA" sz="2400" dirty="0"/>
              <a:t>Типи функцій проміжного опрацювання (проміжних обробників):</a:t>
            </a:r>
          </a:p>
          <a:p>
            <a:pPr algn="just"/>
            <a:r>
              <a:rPr lang="uk-UA" sz="2400" dirty="0"/>
              <a:t>Проміжний обробник рівня застосунку.</a:t>
            </a:r>
          </a:p>
          <a:p>
            <a:pPr algn="just"/>
            <a:r>
              <a:rPr lang="uk-UA" sz="2400" dirty="0"/>
              <a:t>Проміжний обробник рівня маршрутизатора.</a:t>
            </a:r>
          </a:p>
          <a:p>
            <a:pPr algn="just"/>
            <a:r>
              <a:rPr lang="uk-UA" sz="2400" dirty="0"/>
              <a:t>Проміжний </a:t>
            </a:r>
            <a:r>
              <a:rPr lang="uk-UA" sz="2400"/>
              <a:t>обробник рівня помилок</a:t>
            </a:r>
            <a:r>
              <a:rPr lang="uk-UA" sz="2400" dirty="0"/>
              <a:t>.</a:t>
            </a:r>
          </a:p>
          <a:p>
            <a:pPr algn="just"/>
            <a:r>
              <a:rPr lang="uk-UA" sz="2400" dirty="0"/>
              <a:t>Вбудовані проміжні обробники.</a:t>
            </a:r>
          </a:p>
          <a:p>
            <a:pPr algn="just"/>
            <a:r>
              <a:rPr lang="uk-UA" sz="2400" dirty="0"/>
              <a:t>Проміжні обробники сторонніх постачальників ПО</a:t>
            </a:r>
            <a:r>
              <a:rPr lang="ru-RU" sz="2400" dirty="0"/>
              <a:t>.</a:t>
            </a:r>
            <a:endParaRPr lang="uk-UA" sz="2400" dirty="0"/>
          </a:p>
          <a:p>
            <a:pPr algn="just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58808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JSONP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33" y="1905000"/>
            <a:ext cx="8021432" cy="3924300"/>
          </a:xfrm>
        </p:spPr>
      </p:pic>
    </p:spTree>
    <p:extLst>
      <p:ext uri="{BB962C8B-B14F-4D97-AF65-F5344CB8AC3E}">
        <p14:creationId xmlns:p14="http://schemas.microsoft.com/office/powerpoint/2010/main" val="9629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en-US" dirty="0"/>
            </a:br>
            <a:r>
              <a:rPr lang="en-US" dirty="0"/>
              <a:t>HelloWorld App</a:t>
            </a:r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71600" y="2324100"/>
            <a:ext cx="9093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9872A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'express'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'/'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req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  res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send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'Hello World!'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'HelloWorld app listening on port localhost:8080!'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79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uk-UA" dirty="0"/>
            </a:br>
            <a:r>
              <a:rPr lang="en-US" dirty="0"/>
              <a:t>Node </a:t>
            </a:r>
            <a:r>
              <a:rPr lang="uk-UA" dirty="0"/>
              <a:t>змінні оточення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uk-UA" sz="2800" dirty="0"/>
          </a:p>
          <a:p>
            <a:pPr algn="just"/>
            <a:r>
              <a:rPr lang="uk-UA" sz="2800" dirty="0"/>
              <a:t>У </a:t>
            </a:r>
            <a:r>
              <a:rPr lang="en-US" sz="2800" dirty="0"/>
              <a:t>Node.js </a:t>
            </a:r>
            <a:r>
              <a:rPr lang="uk-UA" sz="2800" dirty="0"/>
              <a:t>є глобальний об'єкт </a:t>
            </a:r>
            <a:r>
              <a:rPr lang="en-US" sz="2800" b="1" dirty="0"/>
              <a:t>process</a:t>
            </a:r>
            <a:r>
              <a:rPr lang="en-US" sz="2800" dirty="0"/>
              <a:t> (</a:t>
            </a:r>
            <a:r>
              <a:rPr lang="uk-UA" sz="2800" dirty="0"/>
              <a:t>доступний з будь-якого місця програми, як </a:t>
            </a:r>
            <a:r>
              <a:rPr lang="en-US" sz="2800" i="1" dirty="0"/>
              <a:t>window</a:t>
            </a:r>
            <a:r>
              <a:rPr lang="en-US" sz="2800" dirty="0"/>
              <a:t> </a:t>
            </a:r>
            <a:r>
              <a:rPr lang="uk-UA" sz="2800" dirty="0"/>
              <a:t>в браузері), який зберігає інформацію про поточний процес. У цього об'єкта є властивість </a:t>
            </a:r>
            <a:r>
              <a:rPr lang="en-US" sz="2800" b="1" dirty="0"/>
              <a:t>env</a:t>
            </a:r>
            <a:r>
              <a:rPr lang="en-US" sz="2800" dirty="0"/>
              <a:t> - </a:t>
            </a:r>
            <a:r>
              <a:rPr lang="uk-UA" sz="2800" dirty="0"/>
              <a:t>воно і дає доступ до змінних оточення.</a:t>
            </a:r>
          </a:p>
        </p:txBody>
      </p:sp>
    </p:spTree>
    <p:extLst>
      <p:ext uri="{BB962C8B-B14F-4D97-AF65-F5344CB8AC3E}">
        <p14:creationId xmlns:p14="http://schemas.microsoft.com/office/powerpoint/2010/main" val="127041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uk-UA" dirty="0"/>
            </a:br>
            <a:r>
              <a:rPr lang="en-US" dirty="0"/>
              <a:t>Node </a:t>
            </a:r>
            <a:r>
              <a:rPr lang="uk-UA" dirty="0"/>
              <a:t>змінні оточення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71600" y="2171700"/>
            <a:ext cx="995838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9872A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'express'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process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env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||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'localhost'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process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env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||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8080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`Server running at http://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/`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// HOST=localhost1 PORT=8090 node 0_env.js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// SET HOST=localhost1 \\ SET PORT=8090 \\ node 0_env.js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A9B99"/>
                </a:solidFill>
                <a:latin typeface="Consolas" panose="020B0609020204030204" pitchFamily="49" charset="0"/>
              </a:rPr>
              <a:t>// $env:HOST="localhost1"; $env:PORT=8090; node 0_env.js</a:t>
            </a: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73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uk-UA" dirty="0"/>
            </a:br>
            <a:r>
              <a:rPr lang="en-US" dirty="0"/>
              <a:t>Node </a:t>
            </a:r>
            <a:r>
              <a:rPr lang="uk-UA" dirty="0"/>
              <a:t>змінні оточення</a:t>
            </a:r>
            <a:r>
              <a:rPr lang="en-US" dirty="0"/>
              <a:t> </a:t>
            </a:r>
            <a:r>
              <a:rPr lang="en-US" dirty="0" err="1"/>
              <a:t>dotenv</a:t>
            </a:r>
            <a:r>
              <a:rPr lang="en-US" dirty="0"/>
              <a:t>(.</a:t>
            </a:r>
            <a:r>
              <a:rPr lang="en-US" dirty="0" err="1"/>
              <a:t>env</a:t>
            </a:r>
            <a:r>
              <a:rPr lang="en-US" dirty="0"/>
              <a:t>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dotenv</a:t>
            </a:r>
            <a:r>
              <a:rPr lang="en-US" dirty="0"/>
              <a:t> --save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1" y="3740150"/>
            <a:ext cx="3925121" cy="1631950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5611043" y="4241800"/>
            <a:ext cx="1612900" cy="673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104" y="3740150"/>
            <a:ext cx="4163196" cy="16693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1104" y="3225658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env</a:t>
            </a:r>
            <a:r>
              <a:rPr lang="en-US" dirty="0"/>
              <a:t> </a:t>
            </a:r>
            <a:r>
              <a:rPr lang="uk-UA" dirty="0"/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70063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</a:t>
            </a:r>
            <a:r>
              <a:rPr lang="uk-UA" dirty="0" err="1"/>
              <a:t>фреймворк</a:t>
            </a:r>
            <a:r>
              <a:rPr lang="uk-UA" dirty="0"/>
              <a:t> </a:t>
            </a:r>
            <a:r>
              <a:rPr lang="en-US" dirty="0"/>
              <a:t>Express</a:t>
            </a:r>
            <a:br>
              <a:rPr lang="uk-UA" dirty="0"/>
            </a:br>
            <a:r>
              <a:rPr lang="en-US" dirty="0"/>
              <a:t>Node </a:t>
            </a:r>
            <a:r>
              <a:rPr lang="uk-UA" dirty="0"/>
              <a:t>змінні оточення</a:t>
            </a:r>
            <a:r>
              <a:rPr lang="en-US" dirty="0"/>
              <a:t> </a:t>
            </a:r>
            <a:r>
              <a:rPr lang="en-US" dirty="0" err="1"/>
              <a:t>dotenv</a:t>
            </a:r>
            <a:r>
              <a:rPr lang="en-US" dirty="0"/>
              <a:t>(.</a:t>
            </a:r>
            <a:r>
              <a:rPr lang="en-US" dirty="0" err="1"/>
              <a:t>env</a:t>
            </a:r>
            <a:r>
              <a:rPr lang="en-US" dirty="0"/>
              <a:t>)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71616" y="2599929"/>
            <a:ext cx="83947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process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env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NODE_ENV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!==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'production'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  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dotenv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'dotenv'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  dotenv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exports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 host: 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process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env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 port: 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process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env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endParaRPr lang="en-US" dirty="0">
              <a:solidFill>
                <a:srgbClr val="C5C8C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1616" y="2171700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Файл </a:t>
            </a:r>
            <a:r>
              <a:rPr lang="en-US" dirty="0"/>
              <a:t>config.js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83389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Веб-фреймворк </a:t>
            </a:r>
            <a:r>
              <a:rPr lang="en-US" dirty="0"/>
              <a:t>Express</a:t>
            </a:r>
            <a:br>
              <a:rPr lang="uk-UA" dirty="0"/>
            </a:br>
            <a:r>
              <a:rPr lang="en-US" dirty="0"/>
              <a:t>Node </a:t>
            </a:r>
            <a:r>
              <a:rPr lang="uk-UA" dirty="0"/>
              <a:t>змінні оточення</a:t>
            </a:r>
            <a:r>
              <a:rPr lang="en-US" dirty="0"/>
              <a:t> </a:t>
            </a:r>
            <a:r>
              <a:rPr lang="en-US" dirty="0" err="1"/>
              <a:t>dotenv</a:t>
            </a:r>
            <a:r>
              <a:rPr lang="en-US" dirty="0"/>
              <a:t>(.</a:t>
            </a:r>
            <a:r>
              <a:rPr lang="en-US" dirty="0" err="1"/>
              <a:t>env</a:t>
            </a:r>
            <a:r>
              <a:rPr lang="en-US" dirty="0"/>
              <a:t>)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471616" y="2599929"/>
            <a:ext cx="83947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'express'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express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} </a:t>
            </a:r>
            <a:r>
              <a:rPr lang="en-US" dirty="0">
                <a:solidFill>
                  <a:srgbClr val="676867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'./config'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CE6700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C7444A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872A2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`Server running at http://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6089B4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D0844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9AA83A"/>
                </a:solidFill>
                <a:latin typeface="Consolas" panose="020B0609020204030204" pitchFamily="49" charset="0"/>
              </a:rPr>
              <a:t>/`</a:t>
            </a:r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dirty="0">
                <a:solidFill>
                  <a:srgbClr val="C5C8C6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C5C8C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1616" y="2171700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Файл </a:t>
            </a:r>
            <a:r>
              <a:rPr lang="en-US" dirty="0"/>
              <a:t>config.js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1231692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9173</TotalTime>
  <Words>2412</Words>
  <Application>Microsoft Office PowerPoint</Application>
  <PresentationFormat>Широкий екран</PresentationFormat>
  <Paragraphs>289</Paragraphs>
  <Slides>33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33</vt:i4>
      </vt:variant>
    </vt:vector>
  </HeadingPairs>
  <TitlesOfParts>
    <vt:vector size="37" baseType="lpstr">
      <vt:lpstr>Arial</vt:lpstr>
      <vt:lpstr>Consolas</vt:lpstr>
      <vt:lpstr>Franklin Gothic Book</vt:lpstr>
      <vt:lpstr>Crop</vt:lpstr>
      <vt:lpstr>NODE.JS+Express 4.x</vt:lpstr>
      <vt:lpstr>Веб-фреймворк Express</vt:lpstr>
      <vt:lpstr>Веб-фреймворк Express ключові можливості</vt:lpstr>
      <vt:lpstr>Веб-фреймворк Express HelloWorld App</vt:lpstr>
      <vt:lpstr>Веб-фреймворк Express Node змінні оточення</vt:lpstr>
      <vt:lpstr>Веб-фреймворк Express Node змінні оточення</vt:lpstr>
      <vt:lpstr>Веб-фреймворк Express Node змінні оточення dotenv(.env)</vt:lpstr>
      <vt:lpstr>Веб-фреймворк Express Node змінні оточення dotenv(.env)</vt:lpstr>
      <vt:lpstr>Веб-фреймворк Express Node змінні оточення dotenv(.env)</vt:lpstr>
      <vt:lpstr>Веб-фреймворк Express Директорія із статичними файлами</vt:lpstr>
      <vt:lpstr>Запит (request)</vt:lpstr>
      <vt:lpstr>Відповідь (response)</vt:lpstr>
      <vt:lpstr>Веб-фреймворк Express Routing/Маршрутизація 0</vt:lpstr>
      <vt:lpstr>Веб-фреймворк Express Routing all</vt:lpstr>
      <vt:lpstr>Веб-фреймворк Express Routing:Параметри</vt:lpstr>
      <vt:lpstr>Веб-фреймворк Express Routing:Параметри .</vt:lpstr>
      <vt:lpstr>Веб-фреймворк Express Routing:Параметри -</vt:lpstr>
      <vt:lpstr>Веб-фреймворк Express Routing:Параметри app.param()</vt:lpstr>
      <vt:lpstr>Веб-фреймворк Express Routing:Параметри app.param()</vt:lpstr>
      <vt:lpstr>Веб-фреймворк Express Routing: app.route</vt:lpstr>
      <vt:lpstr>Веб-фреймворк Express Routing: app.route</vt:lpstr>
      <vt:lpstr>Веб-фреймворк Express Routing: Завантаження файлів</vt:lpstr>
      <vt:lpstr>Веб-фреймворк Express Routing: Переспрямування</vt:lpstr>
      <vt:lpstr>Веб-фреймворк Express Routing: Повернення назад</vt:lpstr>
      <vt:lpstr>Веб-фреймворк Express Routing: Express.Router</vt:lpstr>
      <vt:lpstr>Веб-фреймворк Express Routing: Express.Router</vt:lpstr>
      <vt:lpstr>Веб-фреймворк Express Routing: Express.Router перехоплення</vt:lpstr>
      <vt:lpstr>Веб-фреймворк Express Routing: Express.Router помилки</vt:lpstr>
      <vt:lpstr>Веб-фреймворк Express Middleware (проміжні обробники)</vt:lpstr>
      <vt:lpstr>Веб-фреймворк Express Middleware</vt:lpstr>
      <vt:lpstr>Веб-фреймворк Express Middleware</vt:lpstr>
      <vt:lpstr>Веб-фреймворк Express Middleware</vt:lpstr>
      <vt:lpstr>JSONP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Користувач</dc:creator>
  <cp:lastModifiedBy>Vitalii</cp:lastModifiedBy>
  <cp:revision>495</cp:revision>
  <dcterms:created xsi:type="dcterms:W3CDTF">2019-02-25T02:19:32Z</dcterms:created>
  <dcterms:modified xsi:type="dcterms:W3CDTF">2024-02-27T07:10:01Z</dcterms:modified>
</cp:coreProperties>
</file>