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1" r:id="rId15"/>
    <p:sldId id="272" r:id="rId16"/>
    <p:sldId id="273" r:id="rId17"/>
    <p:sldId id="274" r:id="rId18"/>
    <p:sldId id="275" r:id="rId19"/>
    <p:sldId id="277" r:id="rId20"/>
    <p:sldId id="270"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озділ за замовчуванням" id="{7A8E62A4-8310-48D9-8214-2A938895C187}">
          <p14:sldIdLst>
            <p14:sldId id="256"/>
            <p14:sldId id="257"/>
            <p14:sldId id="258"/>
            <p14:sldId id="259"/>
            <p14:sldId id="260"/>
            <p14:sldId id="261"/>
            <p14:sldId id="262"/>
            <p14:sldId id="263"/>
            <p14:sldId id="264"/>
            <p14:sldId id="265"/>
            <p14:sldId id="266"/>
            <p14:sldId id="267"/>
            <p14:sldId id="268"/>
            <p14:sldId id="271"/>
            <p14:sldId id="272"/>
            <p14:sldId id="273"/>
            <p14:sldId id="274"/>
            <p14:sldId id="275"/>
            <p14:sldId id="277"/>
            <p14:sldId id="270"/>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Помір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uk-UA"/>
              <a:t>Клацніть, щоб редагувати стиль зразка заголовка</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uk-UA"/>
              <a:t>Клацніть, щоб редагувати стиль зразка підзаголовка</a:t>
            </a:r>
            <a:endParaRPr lang="en-US" dirty="0"/>
          </a:p>
        </p:txBody>
      </p:sp>
      <p:sp>
        <p:nvSpPr>
          <p:cNvPr id="4" name="Date Placeholder 3"/>
          <p:cNvSpPr>
            <a:spLocks noGrp="1"/>
          </p:cNvSpPr>
          <p:nvPr>
            <p:ph type="dt" sz="half" idx="10"/>
          </p:nvPr>
        </p:nvSpPr>
        <p:spPr/>
        <p:txBody>
          <a:bodyPr/>
          <a:lstStyle/>
          <a:p>
            <a:fld id="{B2307EF7-72B4-47FD-9536-BB16D8947310}" type="datetimeFigureOut">
              <a:rPr lang="uk-UA" smtClean="0"/>
              <a:t>21.11.2023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02EFCEC-B50A-49A0-82A1-ECA4A4E51978}" type="slidenum">
              <a:rPr lang="uk-UA" smtClean="0"/>
              <a:t>‹№›</a:t>
            </a:fld>
            <a:endParaRPr lang="uk-U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35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B2307EF7-72B4-47FD-9536-BB16D8947310}" type="datetimeFigureOut">
              <a:rPr lang="uk-UA" smtClean="0"/>
              <a:t>21.11.2023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02EFCEC-B50A-49A0-82A1-ECA4A4E51978}" type="slidenum">
              <a:rPr lang="uk-UA" smtClean="0"/>
              <a:t>‹№›</a:t>
            </a:fld>
            <a:endParaRPr lang="uk-UA"/>
          </a:p>
        </p:txBody>
      </p:sp>
    </p:spTree>
    <p:extLst>
      <p:ext uri="{BB962C8B-B14F-4D97-AF65-F5344CB8AC3E}">
        <p14:creationId xmlns:p14="http://schemas.microsoft.com/office/powerpoint/2010/main" val="738063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ий заголовок і текст">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uk-UA"/>
              <a:t>Клацніть, щоб редагувати стиль зразка заголовка</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B2307EF7-72B4-47FD-9536-BB16D8947310}" type="datetimeFigureOut">
              <a:rPr lang="uk-UA" smtClean="0"/>
              <a:t>21.11.2023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02EFCEC-B50A-49A0-82A1-ECA4A4E51978}" type="slidenum">
              <a:rPr lang="uk-UA" smtClean="0"/>
              <a:t>‹№›</a:t>
            </a:fld>
            <a:endParaRPr lang="uk-UA"/>
          </a:p>
        </p:txBody>
      </p:sp>
    </p:spTree>
    <p:extLst>
      <p:ext uri="{BB962C8B-B14F-4D97-AF65-F5344CB8AC3E}">
        <p14:creationId xmlns:p14="http://schemas.microsoft.com/office/powerpoint/2010/main" val="2289910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10"/>
          </p:nvPr>
        </p:nvSpPr>
        <p:spPr/>
        <p:txBody>
          <a:bodyPr/>
          <a:lstStyle/>
          <a:p>
            <a:fld id="{B2307EF7-72B4-47FD-9536-BB16D8947310}" type="datetimeFigureOut">
              <a:rPr lang="uk-UA" smtClean="0"/>
              <a:t>21.11.2023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02EFCEC-B50A-49A0-82A1-ECA4A4E51978}" type="slidenum">
              <a:rPr lang="uk-UA" smtClean="0"/>
              <a:t>‹№›</a:t>
            </a:fld>
            <a:endParaRPr lang="uk-UA"/>
          </a:p>
        </p:txBody>
      </p:sp>
    </p:spTree>
    <p:extLst>
      <p:ext uri="{BB962C8B-B14F-4D97-AF65-F5344CB8AC3E}">
        <p14:creationId xmlns:p14="http://schemas.microsoft.com/office/powerpoint/2010/main" val="572918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Назва розділу">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a:t>Клацніть, щоб відредагувати стилі зразків тексту</a:t>
            </a:r>
          </a:p>
        </p:txBody>
      </p:sp>
      <p:sp>
        <p:nvSpPr>
          <p:cNvPr id="4" name="Date Placeholder 3"/>
          <p:cNvSpPr>
            <a:spLocks noGrp="1"/>
          </p:cNvSpPr>
          <p:nvPr>
            <p:ph type="dt" sz="half" idx="10"/>
          </p:nvPr>
        </p:nvSpPr>
        <p:spPr/>
        <p:txBody>
          <a:bodyPr/>
          <a:lstStyle/>
          <a:p>
            <a:fld id="{B2307EF7-72B4-47FD-9536-BB16D8947310}" type="datetimeFigureOut">
              <a:rPr lang="uk-UA" smtClean="0"/>
              <a:t>21.11.2023</a:t>
            </a:fld>
            <a:endParaRPr lang="uk-UA"/>
          </a:p>
        </p:txBody>
      </p:sp>
      <p:sp>
        <p:nvSpPr>
          <p:cNvPr id="5" name="Footer Placeholder 4"/>
          <p:cNvSpPr>
            <a:spLocks noGrp="1"/>
          </p:cNvSpPr>
          <p:nvPr>
            <p:ph type="ftr" sz="quarter" idx="11"/>
          </p:nvPr>
        </p:nvSpPr>
        <p:spPr/>
        <p:txBody>
          <a:bodyPr/>
          <a:lstStyle/>
          <a:p>
            <a:endParaRPr lang="uk-UA"/>
          </a:p>
        </p:txBody>
      </p:sp>
      <p:sp>
        <p:nvSpPr>
          <p:cNvPr id="6" name="Slide Number Placeholder 5"/>
          <p:cNvSpPr>
            <a:spLocks noGrp="1"/>
          </p:cNvSpPr>
          <p:nvPr>
            <p:ph type="sldNum" sz="quarter" idx="12"/>
          </p:nvPr>
        </p:nvSpPr>
        <p:spPr/>
        <p:txBody>
          <a:bodyPr/>
          <a:lstStyle/>
          <a:p>
            <a:fld id="{D02EFCEC-B50A-49A0-82A1-ECA4A4E51978}" type="slidenum">
              <a:rPr lang="uk-UA" smtClean="0"/>
              <a:t>‹№›</a:t>
            </a:fld>
            <a:endParaRPr lang="uk-UA"/>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343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uk-UA"/>
              <a:t>Клацніть, щоб редагувати стиль зразка заголовка</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Date Placeholder 4"/>
          <p:cNvSpPr>
            <a:spLocks noGrp="1"/>
          </p:cNvSpPr>
          <p:nvPr>
            <p:ph type="dt" sz="half" idx="10"/>
          </p:nvPr>
        </p:nvSpPr>
        <p:spPr/>
        <p:txBody>
          <a:bodyPr/>
          <a:lstStyle/>
          <a:p>
            <a:fld id="{B2307EF7-72B4-47FD-9536-BB16D8947310}" type="datetimeFigureOut">
              <a:rPr lang="uk-UA" smtClean="0"/>
              <a:t>21.11.2023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02EFCEC-B50A-49A0-82A1-ECA4A4E51978}" type="slidenum">
              <a:rPr lang="uk-UA" smtClean="0"/>
              <a:t>‹№›</a:t>
            </a:fld>
            <a:endParaRPr lang="uk-UA"/>
          </a:p>
        </p:txBody>
      </p:sp>
    </p:spTree>
    <p:extLst>
      <p:ext uri="{BB962C8B-B14F-4D97-AF65-F5344CB8AC3E}">
        <p14:creationId xmlns:p14="http://schemas.microsoft.com/office/powerpoint/2010/main" val="1918831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4" name="Content Placeholder 3"/>
          <p:cNvSpPr>
            <a:spLocks noGrp="1"/>
          </p:cNvSpPr>
          <p:nvPr>
            <p:ph sz="half" idx="2"/>
          </p:nvPr>
        </p:nvSpPr>
        <p:spPr>
          <a:xfrm>
            <a:off x="1097280" y="2582334"/>
            <a:ext cx="4937760" cy="3378200"/>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a:t>Клацніть, щоб відредагувати стилі зразків тексту</a:t>
            </a:r>
          </a:p>
        </p:txBody>
      </p:sp>
      <p:sp>
        <p:nvSpPr>
          <p:cNvPr id="6" name="Content Placeholder 5"/>
          <p:cNvSpPr>
            <a:spLocks noGrp="1"/>
          </p:cNvSpPr>
          <p:nvPr>
            <p:ph sz="quarter" idx="4"/>
          </p:nvPr>
        </p:nvSpPr>
        <p:spPr>
          <a:xfrm>
            <a:off x="6217920" y="2582334"/>
            <a:ext cx="4937760" cy="3378200"/>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7" name="Date Placeholder 6"/>
          <p:cNvSpPr>
            <a:spLocks noGrp="1"/>
          </p:cNvSpPr>
          <p:nvPr>
            <p:ph type="dt" sz="half" idx="10"/>
          </p:nvPr>
        </p:nvSpPr>
        <p:spPr/>
        <p:txBody>
          <a:bodyPr/>
          <a:lstStyle/>
          <a:p>
            <a:fld id="{B2307EF7-72B4-47FD-9536-BB16D8947310}" type="datetimeFigureOut">
              <a:rPr lang="uk-UA" smtClean="0"/>
              <a:t>21.11.2023</a:t>
            </a:fld>
            <a:endParaRPr lang="uk-UA"/>
          </a:p>
        </p:txBody>
      </p:sp>
      <p:sp>
        <p:nvSpPr>
          <p:cNvPr id="8" name="Footer Placeholder 7"/>
          <p:cNvSpPr>
            <a:spLocks noGrp="1"/>
          </p:cNvSpPr>
          <p:nvPr>
            <p:ph type="ftr" sz="quarter" idx="11"/>
          </p:nvPr>
        </p:nvSpPr>
        <p:spPr/>
        <p:txBody>
          <a:bodyPr/>
          <a:lstStyle/>
          <a:p>
            <a:endParaRPr lang="uk-UA"/>
          </a:p>
        </p:txBody>
      </p:sp>
      <p:sp>
        <p:nvSpPr>
          <p:cNvPr id="9" name="Slide Number Placeholder 8"/>
          <p:cNvSpPr>
            <a:spLocks noGrp="1"/>
          </p:cNvSpPr>
          <p:nvPr>
            <p:ph type="sldNum" sz="quarter" idx="12"/>
          </p:nvPr>
        </p:nvSpPr>
        <p:spPr/>
        <p:txBody>
          <a:bodyPr/>
          <a:lstStyle/>
          <a:p>
            <a:fld id="{D02EFCEC-B50A-49A0-82A1-ECA4A4E51978}" type="slidenum">
              <a:rPr lang="uk-UA" smtClean="0"/>
              <a:t>‹№›</a:t>
            </a:fld>
            <a:endParaRPr lang="uk-UA"/>
          </a:p>
        </p:txBody>
      </p:sp>
    </p:spTree>
    <p:extLst>
      <p:ext uri="{BB962C8B-B14F-4D97-AF65-F5344CB8AC3E}">
        <p14:creationId xmlns:p14="http://schemas.microsoft.com/office/powerpoint/2010/main" val="2996178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a:t>Клацніть, щоб редагувати стиль зразка заголовка</a:t>
            </a:r>
            <a:endParaRPr lang="en-US" dirty="0"/>
          </a:p>
        </p:txBody>
      </p:sp>
      <p:sp>
        <p:nvSpPr>
          <p:cNvPr id="3" name="Date Placeholder 2"/>
          <p:cNvSpPr>
            <a:spLocks noGrp="1"/>
          </p:cNvSpPr>
          <p:nvPr>
            <p:ph type="dt" sz="half" idx="10"/>
          </p:nvPr>
        </p:nvSpPr>
        <p:spPr/>
        <p:txBody>
          <a:bodyPr/>
          <a:lstStyle/>
          <a:p>
            <a:fld id="{B2307EF7-72B4-47FD-9536-BB16D8947310}" type="datetimeFigureOut">
              <a:rPr lang="uk-UA" smtClean="0"/>
              <a:t>21.11.2023</a:t>
            </a:fld>
            <a:endParaRPr lang="uk-UA"/>
          </a:p>
        </p:txBody>
      </p:sp>
      <p:sp>
        <p:nvSpPr>
          <p:cNvPr id="4" name="Footer Placeholder 3"/>
          <p:cNvSpPr>
            <a:spLocks noGrp="1"/>
          </p:cNvSpPr>
          <p:nvPr>
            <p:ph type="ftr" sz="quarter" idx="11"/>
          </p:nvPr>
        </p:nvSpPr>
        <p:spPr/>
        <p:txBody>
          <a:bodyPr/>
          <a:lstStyle/>
          <a:p>
            <a:endParaRPr lang="uk-UA"/>
          </a:p>
        </p:txBody>
      </p:sp>
      <p:sp>
        <p:nvSpPr>
          <p:cNvPr id="5" name="Slide Number Placeholder 4"/>
          <p:cNvSpPr>
            <a:spLocks noGrp="1"/>
          </p:cNvSpPr>
          <p:nvPr>
            <p:ph type="sldNum" sz="quarter" idx="12"/>
          </p:nvPr>
        </p:nvSpPr>
        <p:spPr/>
        <p:txBody>
          <a:bodyPr/>
          <a:lstStyle/>
          <a:p>
            <a:fld id="{D02EFCEC-B50A-49A0-82A1-ECA4A4E51978}" type="slidenum">
              <a:rPr lang="uk-UA" smtClean="0"/>
              <a:t>‹№›</a:t>
            </a:fld>
            <a:endParaRPr lang="uk-UA"/>
          </a:p>
        </p:txBody>
      </p:sp>
    </p:spTree>
    <p:extLst>
      <p:ext uri="{BB962C8B-B14F-4D97-AF65-F5344CB8AC3E}">
        <p14:creationId xmlns:p14="http://schemas.microsoft.com/office/powerpoint/2010/main" val="4284887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ий слайд">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2307EF7-72B4-47FD-9536-BB16D8947310}" type="datetimeFigureOut">
              <a:rPr lang="uk-UA" smtClean="0"/>
              <a:t>21.11.2023</a:t>
            </a:fld>
            <a:endParaRPr lang="uk-UA"/>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uk-UA"/>
          </a:p>
        </p:txBody>
      </p:sp>
      <p:sp>
        <p:nvSpPr>
          <p:cNvPr id="9" name="Slide Number Placeholder 8"/>
          <p:cNvSpPr>
            <a:spLocks noGrp="1"/>
          </p:cNvSpPr>
          <p:nvPr>
            <p:ph type="sldNum" sz="quarter" idx="12"/>
          </p:nvPr>
        </p:nvSpPr>
        <p:spPr/>
        <p:txBody>
          <a:bodyPr/>
          <a:lstStyle/>
          <a:p>
            <a:fld id="{D02EFCEC-B50A-49A0-82A1-ECA4A4E51978}" type="slidenum">
              <a:rPr lang="uk-UA" smtClean="0"/>
              <a:t>‹№›</a:t>
            </a:fld>
            <a:endParaRPr lang="uk-UA"/>
          </a:p>
        </p:txBody>
      </p:sp>
    </p:spTree>
    <p:extLst>
      <p:ext uri="{BB962C8B-B14F-4D97-AF65-F5344CB8AC3E}">
        <p14:creationId xmlns:p14="http://schemas.microsoft.com/office/powerpoint/2010/main" val="2306901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Вміст і підпис">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uk-UA"/>
              <a:t>Клацніть, щоб редагувати стиль зразка заголовка</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2307EF7-72B4-47FD-9536-BB16D8947310}" type="datetimeFigureOut">
              <a:rPr lang="uk-UA" smtClean="0"/>
              <a:t>21.11.2023</a:t>
            </a:fld>
            <a:endParaRPr lang="uk-UA"/>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uk-UA"/>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2EFCEC-B50A-49A0-82A1-ECA4A4E51978}" type="slidenum">
              <a:rPr lang="uk-UA" smtClean="0"/>
              <a:t>‹№›</a:t>
            </a:fld>
            <a:endParaRPr lang="uk-UA"/>
          </a:p>
        </p:txBody>
      </p:sp>
    </p:spTree>
    <p:extLst>
      <p:ext uri="{BB962C8B-B14F-4D97-AF65-F5344CB8AC3E}">
        <p14:creationId xmlns:p14="http://schemas.microsoft.com/office/powerpoint/2010/main" val="937519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і підпис">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uk-UA"/>
              <a:t>Клацніть, щоб редагувати стиль зразка заголовка</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uk-UA"/>
              <a:t>Клацніть піктограму, щоб додати зображення</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a:t>Клацніть, щоб відредагувати стилі зразків тексту</a:t>
            </a:r>
          </a:p>
        </p:txBody>
      </p:sp>
      <p:sp>
        <p:nvSpPr>
          <p:cNvPr id="5" name="Date Placeholder 4"/>
          <p:cNvSpPr>
            <a:spLocks noGrp="1"/>
          </p:cNvSpPr>
          <p:nvPr>
            <p:ph type="dt" sz="half" idx="10"/>
          </p:nvPr>
        </p:nvSpPr>
        <p:spPr/>
        <p:txBody>
          <a:bodyPr/>
          <a:lstStyle/>
          <a:p>
            <a:fld id="{B2307EF7-72B4-47FD-9536-BB16D8947310}" type="datetimeFigureOut">
              <a:rPr lang="uk-UA" smtClean="0"/>
              <a:t>21.11.2023</a:t>
            </a:fld>
            <a:endParaRPr lang="uk-UA"/>
          </a:p>
        </p:txBody>
      </p:sp>
      <p:sp>
        <p:nvSpPr>
          <p:cNvPr id="6" name="Footer Placeholder 5"/>
          <p:cNvSpPr>
            <a:spLocks noGrp="1"/>
          </p:cNvSpPr>
          <p:nvPr>
            <p:ph type="ftr" sz="quarter" idx="11"/>
          </p:nvPr>
        </p:nvSpPr>
        <p:spPr/>
        <p:txBody>
          <a:bodyPr/>
          <a:lstStyle/>
          <a:p>
            <a:endParaRPr lang="uk-UA"/>
          </a:p>
        </p:txBody>
      </p:sp>
      <p:sp>
        <p:nvSpPr>
          <p:cNvPr id="7" name="Slide Number Placeholder 6"/>
          <p:cNvSpPr>
            <a:spLocks noGrp="1"/>
          </p:cNvSpPr>
          <p:nvPr>
            <p:ph type="sldNum" sz="quarter" idx="12"/>
          </p:nvPr>
        </p:nvSpPr>
        <p:spPr/>
        <p:txBody>
          <a:bodyPr/>
          <a:lstStyle/>
          <a:p>
            <a:fld id="{D02EFCEC-B50A-49A0-82A1-ECA4A4E51978}" type="slidenum">
              <a:rPr lang="uk-UA" smtClean="0"/>
              <a:t>‹№›</a:t>
            </a:fld>
            <a:endParaRPr lang="uk-UA"/>
          </a:p>
        </p:txBody>
      </p:sp>
    </p:spTree>
    <p:extLst>
      <p:ext uri="{BB962C8B-B14F-4D97-AF65-F5344CB8AC3E}">
        <p14:creationId xmlns:p14="http://schemas.microsoft.com/office/powerpoint/2010/main" val="1662196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uk-UA"/>
              <a:t>Клацніть, щоб редагувати стиль зразка заголовка</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2307EF7-72B4-47FD-9536-BB16D8947310}" type="datetimeFigureOut">
              <a:rPr lang="uk-UA" smtClean="0"/>
              <a:t>21.11.2023</a:t>
            </a:fld>
            <a:endParaRPr lang="uk-UA"/>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uk-UA"/>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02EFCEC-B50A-49A0-82A1-ECA4A4E51978}" type="slidenum">
              <a:rPr lang="uk-UA" smtClean="0"/>
              <a:t>‹№›</a:t>
            </a:fld>
            <a:endParaRPr lang="uk-UA"/>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11824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example.com/article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ics.uci.edu/~fielding/pubs/dissertation/fielding_dissertation.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B5E59A7-0A58-0B3D-E011-6E2017C3A6F5}"/>
              </a:ext>
            </a:extLst>
          </p:cNvPr>
          <p:cNvSpPr>
            <a:spLocks noGrp="1"/>
          </p:cNvSpPr>
          <p:nvPr>
            <p:ph type="ctrTitle"/>
          </p:nvPr>
        </p:nvSpPr>
        <p:spPr/>
        <p:txBody>
          <a:bodyPr/>
          <a:lstStyle/>
          <a:p>
            <a:r>
              <a:rPr lang="en-US" dirty="0"/>
              <a:t>REST(</a:t>
            </a:r>
            <a:r>
              <a:rPr lang="en-US" dirty="0" err="1"/>
              <a:t>ful</a:t>
            </a:r>
            <a:r>
              <a:rPr lang="en-US" dirty="0"/>
              <a:t>) API</a:t>
            </a:r>
            <a:endParaRPr lang="uk-UA" dirty="0"/>
          </a:p>
        </p:txBody>
      </p:sp>
      <p:sp>
        <p:nvSpPr>
          <p:cNvPr id="3" name="Підзаголовок 2">
            <a:extLst>
              <a:ext uri="{FF2B5EF4-FFF2-40B4-BE49-F238E27FC236}">
                <a16:creationId xmlns:a16="http://schemas.microsoft.com/office/drawing/2014/main" id="{CABF87F4-977C-C7D4-02F6-83A1EF9AF2F3}"/>
              </a:ext>
            </a:extLst>
          </p:cNvPr>
          <p:cNvSpPr>
            <a:spLocks noGrp="1"/>
          </p:cNvSpPr>
          <p:nvPr>
            <p:ph type="subTitle" idx="1"/>
          </p:nvPr>
        </p:nvSpPr>
        <p:spPr/>
        <p:txBody>
          <a:bodyPr/>
          <a:lstStyle/>
          <a:p>
            <a:r>
              <a:rPr lang="uk-UA" dirty="0"/>
              <a:t>ОГЛЯД</a:t>
            </a:r>
          </a:p>
        </p:txBody>
      </p:sp>
    </p:spTree>
    <p:extLst>
      <p:ext uri="{BB962C8B-B14F-4D97-AF65-F5344CB8AC3E}">
        <p14:creationId xmlns:p14="http://schemas.microsoft.com/office/powerpoint/2010/main" val="1338149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ACD0EC-9699-CE5F-8592-5290DD79F26B}"/>
              </a:ext>
            </a:extLst>
          </p:cNvPr>
          <p:cNvSpPr>
            <a:spLocks noGrp="1"/>
          </p:cNvSpPr>
          <p:nvPr>
            <p:ph type="title"/>
          </p:nvPr>
        </p:nvSpPr>
        <p:spPr/>
        <p:txBody>
          <a:bodyPr/>
          <a:lstStyle/>
          <a:p>
            <a:r>
              <a:rPr lang="en-US" dirty="0"/>
              <a:t>REST / Layered system (</a:t>
            </a:r>
            <a:r>
              <a:rPr lang="uk-UA" dirty="0" err="1"/>
              <a:t>рівнева</a:t>
            </a:r>
            <a:r>
              <a:rPr lang="uk-UA" dirty="0"/>
              <a:t> система</a:t>
            </a:r>
            <a:r>
              <a:rPr lang="en-US" dirty="0"/>
              <a:t>)</a:t>
            </a:r>
            <a:endParaRPr lang="uk-UA" dirty="0"/>
          </a:p>
        </p:txBody>
      </p:sp>
      <p:pic>
        <p:nvPicPr>
          <p:cNvPr id="4" name="Graphic 8" descr="Graphic 8">
            <a:extLst>
              <a:ext uri="{FF2B5EF4-FFF2-40B4-BE49-F238E27FC236}">
                <a16:creationId xmlns:a16="http://schemas.microsoft.com/office/drawing/2014/main" id="{1C44E004-8341-C37D-B0DE-BC944A8EF513}"/>
              </a:ext>
            </a:extLst>
          </p:cNvPr>
          <p:cNvPicPr>
            <a:picLocks noChangeAspect="1"/>
          </p:cNvPicPr>
          <p:nvPr/>
        </p:nvPicPr>
        <p:blipFill>
          <a:blip r:embed="rId2"/>
          <a:stretch>
            <a:fillRect/>
          </a:stretch>
        </p:blipFill>
        <p:spPr>
          <a:xfrm>
            <a:off x="2570378" y="3296676"/>
            <a:ext cx="914400" cy="914400"/>
          </a:xfrm>
          <a:prstGeom prst="rect">
            <a:avLst/>
          </a:prstGeom>
          <a:ln w="12700">
            <a:miter lim="400000"/>
          </a:ln>
        </p:spPr>
      </p:pic>
      <p:grpSp>
        <p:nvGrpSpPr>
          <p:cNvPr id="5" name="Flowchart: Magnetic Disk 10">
            <a:extLst>
              <a:ext uri="{FF2B5EF4-FFF2-40B4-BE49-F238E27FC236}">
                <a16:creationId xmlns:a16="http://schemas.microsoft.com/office/drawing/2014/main" id="{B3F783A6-1E93-2164-5B53-6798F11A666B}"/>
              </a:ext>
            </a:extLst>
          </p:cNvPr>
          <p:cNvGrpSpPr/>
          <p:nvPr/>
        </p:nvGrpSpPr>
        <p:grpSpPr>
          <a:xfrm>
            <a:off x="4643592" y="3296676"/>
            <a:ext cx="609602" cy="838202"/>
            <a:chOff x="0" y="0"/>
            <a:chExt cx="609601" cy="838201"/>
          </a:xfrm>
        </p:grpSpPr>
        <p:sp>
          <p:nvSpPr>
            <p:cNvPr id="22" name="Shape">
              <a:extLst>
                <a:ext uri="{FF2B5EF4-FFF2-40B4-BE49-F238E27FC236}">
                  <a16:creationId xmlns:a16="http://schemas.microsoft.com/office/drawing/2014/main" id="{146F01B4-3757-7FDF-D45B-EDEF4D83D107}"/>
                </a:ext>
              </a:extLst>
            </p:cNvPr>
            <p:cNvSpPr/>
            <p:nvPr/>
          </p:nvSpPr>
          <p:spPr>
            <a:xfrm>
              <a:off x="0" y="0"/>
              <a:ext cx="609601" cy="838201"/>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9pPr>
            </a:lstStyle>
            <a:p>
              <a:pPr algn="ctr">
                <a:defRPr>
                  <a:solidFill>
                    <a:schemeClr val="accent3">
                      <a:lumOff val="44000"/>
                    </a:schemeClr>
                  </a:solidFill>
                </a:defRPr>
              </a:pPr>
              <a:endParaRPr/>
            </a:p>
          </p:txBody>
        </p:sp>
        <p:sp>
          <p:nvSpPr>
            <p:cNvPr id="23" name="Shape">
              <a:extLst>
                <a:ext uri="{FF2B5EF4-FFF2-40B4-BE49-F238E27FC236}">
                  <a16:creationId xmlns:a16="http://schemas.microsoft.com/office/drawing/2014/main" id="{8D636E0E-4486-48A0-4609-DF22B35C7B03}"/>
                </a:ext>
              </a:extLst>
            </p:cNvPr>
            <p:cNvSpPr/>
            <p:nvPr/>
          </p:nvSpPr>
          <p:spPr>
            <a:xfrm>
              <a:off x="0" y="0"/>
              <a:ext cx="609601" cy="838201"/>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50800" cap="flat">
              <a:solidFill>
                <a:srgbClr val="000000"/>
              </a:solidFill>
              <a:prstDash val="solid"/>
              <a:round/>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9pPr>
            </a:lstStyle>
            <a:p>
              <a:pPr algn="ctr">
                <a:defRPr>
                  <a:solidFill>
                    <a:schemeClr val="accent3">
                      <a:lumOff val="44000"/>
                    </a:schemeClr>
                  </a:solidFill>
                </a:defRPr>
              </a:pPr>
              <a:endParaRPr/>
            </a:p>
          </p:txBody>
        </p:sp>
        <p:sp>
          <p:nvSpPr>
            <p:cNvPr id="24" name="A">
              <a:extLst>
                <a:ext uri="{FF2B5EF4-FFF2-40B4-BE49-F238E27FC236}">
                  <a16:creationId xmlns:a16="http://schemas.microsoft.com/office/drawing/2014/main" id="{85FC1975-4CE4-00EC-9CBF-8B11DEC6705A}"/>
                </a:ext>
              </a:extLst>
            </p:cNvPr>
            <p:cNvSpPr txBox="1"/>
            <p:nvPr/>
          </p:nvSpPr>
          <p:spPr>
            <a:xfrm>
              <a:off x="0" y="304285"/>
              <a:ext cx="609600" cy="3693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9pPr>
            </a:lstStyle>
            <a:p>
              <a:pPr algn="ctr"/>
              <a:r>
                <a:rPr dirty="0"/>
                <a:t>A</a:t>
              </a:r>
            </a:p>
          </p:txBody>
        </p:sp>
      </p:grpSp>
      <p:sp>
        <p:nvSpPr>
          <p:cNvPr id="6" name="Straight Arrow Connector 11">
            <a:extLst>
              <a:ext uri="{FF2B5EF4-FFF2-40B4-BE49-F238E27FC236}">
                <a16:creationId xmlns:a16="http://schemas.microsoft.com/office/drawing/2014/main" id="{EE1F809F-F798-6216-9F30-038F31E0D998}"/>
              </a:ext>
            </a:extLst>
          </p:cNvPr>
          <p:cNvSpPr/>
          <p:nvPr/>
        </p:nvSpPr>
        <p:spPr>
          <a:xfrm flipH="1">
            <a:off x="3469341" y="3715777"/>
            <a:ext cx="1021852" cy="0"/>
          </a:xfrm>
          <a:prstGeom prst="line">
            <a:avLst/>
          </a:prstGeom>
          <a:ln w="50800">
            <a:solidFill>
              <a:srgbClr val="000000"/>
            </a:solidFill>
            <a:headEnd type="triangle"/>
            <a:tailEnd type="triangle"/>
          </a:ln>
        </p:spPr>
        <p:txBody>
          <a:bodyPr lIns="45719" rIns="45719"/>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9pPr>
          </a:lstStyle>
          <a:p>
            <a:endParaRPr/>
          </a:p>
        </p:txBody>
      </p:sp>
      <p:grpSp>
        <p:nvGrpSpPr>
          <p:cNvPr id="7" name="Flowchart: Magnetic Disk 12">
            <a:extLst>
              <a:ext uri="{FF2B5EF4-FFF2-40B4-BE49-F238E27FC236}">
                <a16:creationId xmlns:a16="http://schemas.microsoft.com/office/drawing/2014/main" id="{9F7EED49-C161-1ED3-7AD0-D23FDE9BCD15}"/>
              </a:ext>
            </a:extLst>
          </p:cNvPr>
          <p:cNvGrpSpPr/>
          <p:nvPr/>
        </p:nvGrpSpPr>
        <p:grpSpPr>
          <a:xfrm>
            <a:off x="5954806" y="4134876"/>
            <a:ext cx="609602" cy="838202"/>
            <a:chOff x="0" y="0"/>
            <a:chExt cx="609601" cy="838201"/>
          </a:xfrm>
        </p:grpSpPr>
        <p:sp>
          <p:nvSpPr>
            <p:cNvPr id="19" name="Shape">
              <a:extLst>
                <a:ext uri="{FF2B5EF4-FFF2-40B4-BE49-F238E27FC236}">
                  <a16:creationId xmlns:a16="http://schemas.microsoft.com/office/drawing/2014/main" id="{2E4B64CF-F0D0-3546-B0E4-65597B6EC42F}"/>
                </a:ext>
              </a:extLst>
            </p:cNvPr>
            <p:cNvSpPr/>
            <p:nvPr/>
          </p:nvSpPr>
          <p:spPr>
            <a:xfrm>
              <a:off x="0" y="0"/>
              <a:ext cx="609601" cy="838201"/>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9pPr>
            </a:lstStyle>
            <a:p>
              <a:pPr algn="ctr">
                <a:defRPr>
                  <a:solidFill>
                    <a:schemeClr val="accent3">
                      <a:lumOff val="44000"/>
                    </a:schemeClr>
                  </a:solidFill>
                </a:defRPr>
              </a:pPr>
              <a:endParaRPr/>
            </a:p>
          </p:txBody>
        </p:sp>
        <p:sp>
          <p:nvSpPr>
            <p:cNvPr id="20" name="Shape">
              <a:extLst>
                <a:ext uri="{FF2B5EF4-FFF2-40B4-BE49-F238E27FC236}">
                  <a16:creationId xmlns:a16="http://schemas.microsoft.com/office/drawing/2014/main" id="{FED8FC20-B6DC-FD63-70F5-94B147F5129F}"/>
                </a:ext>
              </a:extLst>
            </p:cNvPr>
            <p:cNvSpPr/>
            <p:nvPr/>
          </p:nvSpPr>
          <p:spPr>
            <a:xfrm>
              <a:off x="0" y="0"/>
              <a:ext cx="609601" cy="838201"/>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50800" cap="flat">
              <a:solidFill>
                <a:srgbClr val="000000"/>
              </a:solidFill>
              <a:prstDash val="solid"/>
              <a:round/>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9pPr>
            </a:lstStyle>
            <a:p>
              <a:pPr algn="ctr">
                <a:defRPr>
                  <a:solidFill>
                    <a:schemeClr val="accent3">
                      <a:lumOff val="44000"/>
                    </a:schemeClr>
                  </a:solidFill>
                </a:defRPr>
              </a:pPr>
              <a:endParaRPr/>
            </a:p>
          </p:txBody>
        </p:sp>
        <p:sp>
          <p:nvSpPr>
            <p:cNvPr id="21" name="D">
              <a:extLst>
                <a:ext uri="{FF2B5EF4-FFF2-40B4-BE49-F238E27FC236}">
                  <a16:creationId xmlns:a16="http://schemas.microsoft.com/office/drawing/2014/main" id="{AC4266A4-CAD9-0834-E0AC-EF49CE4934DD}"/>
                </a:ext>
              </a:extLst>
            </p:cNvPr>
            <p:cNvSpPr txBox="1"/>
            <p:nvPr/>
          </p:nvSpPr>
          <p:spPr>
            <a:xfrm>
              <a:off x="0" y="313619"/>
              <a:ext cx="609600" cy="35066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9pPr>
            </a:lstStyle>
            <a:p>
              <a:r>
                <a:t>D</a:t>
              </a:r>
            </a:p>
          </p:txBody>
        </p:sp>
      </p:grpSp>
      <p:grpSp>
        <p:nvGrpSpPr>
          <p:cNvPr id="8" name="Flowchart: Magnetic Disk 13">
            <a:extLst>
              <a:ext uri="{FF2B5EF4-FFF2-40B4-BE49-F238E27FC236}">
                <a16:creationId xmlns:a16="http://schemas.microsoft.com/office/drawing/2014/main" id="{C937A355-B96B-67EE-9841-AE357B7EE5E4}"/>
              </a:ext>
            </a:extLst>
          </p:cNvPr>
          <p:cNvGrpSpPr/>
          <p:nvPr/>
        </p:nvGrpSpPr>
        <p:grpSpPr>
          <a:xfrm>
            <a:off x="7266021" y="3574997"/>
            <a:ext cx="609602" cy="838202"/>
            <a:chOff x="0" y="0"/>
            <a:chExt cx="609601" cy="838201"/>
          </a:xfrm>
        </p:grpSpPr>
        <p:sp>
          <p:nvSpPr>
            <p:cNvPr id="16" name="Shape">
              <a:extLst>
                <a:ext uri="{FF2B5EF4-FFF2-40B4-BE49-F238E27FC236}">
                  <a16:creationId xmlns:a16="http://schemas.microsoft.com/office/drawing/2014/main" id="{E90C5162-FDF1-6894-AD17-45844E395405}"/>
                </a:ext>
              </a:extLst>
            </p:cNvPr>
            <p:cNvSpPr/>
            <p:nvPr/>
          </p:nvSpPr>
          <p:spPr>
            <a:xfrm>
              <a:off x="0" y="0"/>
              <a:ext cx="609601" cy="838201"/>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9pPr>
            </a:lstStyle>
            <a:p>
              <a:pPr algn="ctr">
                <a:defRPr>
                  <a:solidFill>
                    <a:schemeClr val="accent3">
                      <a:lumOff val="44000"/>
                    </a:schemeClr>
                  </a:solidFill>
                </a:defRPr>
              </a:pPr>
              <a:endParaRPr/>
            </a:p>
          </p:txBody>
        </p:sp>
        <p:sp>
          <p:nvSpPr>
            <p:cNvPr id="17" name="Shape">
              <a:extLst>
                <a:ext uri="{FF2B5EF4-FFF2-40B4-BE49-F238E27FC236}">
                  <a16:creationId xmlns:a16="http://schemas.microsoft.com/office/drawing/2014/main" id="{2C122D27-35CF-BA61-7CFC-AE25B70E9299}"/>
                </a:ext>
              </a:extLst>
            </p:cNvPr>
            <p:cNvSpPr/>
            <p:nvPr/>
          </p:nvSpPr>
          <p:spPr>
            <a:xfrm>
              <a:off x="0" y="0"/>
              <a:ext cx="609601" cy="838201"/>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50800" cap="flat">
              <a:solidFill>
                <a:srgbClr val="000000"/>
              </a:solidFill>
              <a:prstDash val="solid"/>
              <a:round/>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9pPr>
            </a:lstStyle>
            <a:p>
              <a:pPr algn="ctr">
                <a:defRPr>
                  <a:solidFill>
                    <a:schemeClr val="accent3">
                      <a:lumOff val="44000"/>
                    </a:schemeClr>
                  </a:solidFill>
                </a:defRPr>
              </a:pPr>
              <a:endParaRPr/>
            </a:p>
          </p:txBody>
        </p:sp>
        <p:sp>
          <p:nvSpPr>
            <p:cNvPr id="18" name="C">
              <a:extLst>
                <a:ext uri="{FF2B5EF4-FFF2-40B4-BE49-F238E27FC236}">
                  <a16:creationId xmlns:a16="http://schemas.microsoft.com/office/drawing/2014/main" id="{00D9E94D-E349-E91E-B06A-414901D4AAEC}"/>
                </a:ext>
              </a:extLst>
            </p:cNvPr>
            <p:cNvSpPr txBox="1"/>
            <p:nvPr/>
          </p:nvSpPr>
          <p:spPr>
            <a:xfrm>
              <a:off x="0" y="304285"/>
              <a:ext cx="609600" cy="3693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9pPr>
            </a:lstStyle>
            <a:p>
              <a:pPr algn="ctr"/>
              <a:r>
                <a:t>C</a:t>
              </a:r>
            </a:p>
          </p:txBody>
        </p:sp>
      </p:grpSp>
      <p:grpSp>
        <p:nvGrpSpPr>
          <p:cNvPr id="9" name="Flowchart: Magnetic Disk 14">
            <a:extLst>
              <a:ext uri="{FF2B5EF4-FFF2-40B4-BE49-F238E27FC236}">
                <a16:creationId xmlns:a16="http://schemas.microsoft.com/office/drawing/2014/main" id="{28C4DDBF-9654-8556-84A3-C9CB027B28C0}"/>
              </a:ext>
            </a:extLst>
          </p:cNvPr>
          <p:cNvGrpSpPr/>
          <p:nvPr/>
        </p:nvGrpSpPr>
        <p:grpSpPr>
          <a:xfrm>
            <a:off x="6305613" y="2924823"/>
            <a:ext cx="609602" cy="838202"/>
            <a:chOff x="0" y="0"/>
            <a:chExt cx="609601" cy="838201"/>
          </a:xfrm>
        </p:grpSpPr>
        <p:sp>
          <p:nvSpPr>
            <p:cNvPr id="13" name="Shape">
              <a:extLst>
                <a:ext uri="{FF2B5EF4-FFF2-40B4-BE49-F238E27FC236}">
                  <a16:creationId xmlns:a16="http://schemas.microsoft.com/office/drawing/2014/main" id="{B36C2C47-99E0-1364-0359-6A220F6B8C20}"/>
                </a:ext>
              </a:extLst>
            </p:cNvPr>
            <p:cNvSpPr/>
            <p:nvPr/>
          </p:nvSpPr>
          <p:spPr>
            <a:xfrm>
              <a:off x="0" y="0"/>
              <a:ext cx="609601" cy="838201"/>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chemeClr val="accent3">
                <a:lumOff val="44000"/>
              </a:schemeClr>
            </a:solidFill>
            <a:ln w="12700" cap="flat">
              <a:noFill/>
              <a:miter lim="400000"/>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9pPr>
            </a:lstStyle>
            <a:p>
              <a:pPr algn="ctr">
                <a:defRPr>
                  <a:solidFill>
                    <a:schemeClr val="accent3">
                      <a:lumOff val="44000"/>
                    </a:schemeClr>
                  </a:solidFill>
                </a:defRPr>
              </a:pPr>
              <a:endParaRPr/>
            </a:p>
          </p:txBody>
        </p:sp>
        <p:sp>
          <p:nvSpPr>
            <p:cNvPr id="14" name="Shape">
              <a:extLst>
                <a:ext uri="{FF2B5EF4-FFF2-40B4-BE49-F238E27FC236}">
                  <a16:creationId xmlns:a16="http://schemas.microsoft.com/office/drawing/2014/main" id="{52060F8F-7D34-A733-F1B3-1B43938DE41D}"/>
                </a:ext>
              </a:extLst>
            </p:cNvPr>
            <p:cNvSpPr/>
            <p:nvPr/>
          </p:nvSpPr>
          <p:spPr>
            <a:xfrm>
              <a:off x="0" y="0"/>
              <a:ext cx="609601" cy="838201"/>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50800" cap="flat">
              <a:solidFill>
                <a:srgbClr val="000000"/>
              </a:solidFill>
              <a:prstDash val="solid"/>
              <a:round/>
            </a:ln>
            <a:effectLst/>
          </p:spPr>
          <p:txBody>
            <a:bodyPr wrap="square" lIns="45719" tIns="45719" rIns="45719" bIns="45719" numCol="1"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9pPr>
            </a:lstStyle>
            <a:p>
              <a:pPr algn="ctr">
                <a:defRPr>
                  <a:solidFill>
                    <a:schemeClr val="accent3">
                      <a:lumOff val="44000"/>
                    </a:schemeClr>
                  </a:solidFill>
                </a:defRPr>
              </a:pPr>
              <a:endParaRPr/>
            </a:p>
          </p:txBody>
        </p:sp>
        <p:sp>
          <p:nvSpPr>
            <p:cNvPr id="15" name="B">
              <a:extLst>
                <a:ext uri="{FF2B5EF4-FFF2-40B4-BE49-F238E27FC236}">
                  <a16:creationId xmlns:a16="http://schemas.microsoft.com/office/drawing/2014/main" id="{488103E3-6F19-486E-01B4-432F99B29524}"/>
                </a:ext>
              </a:extLst>
            </p:cNvPr>
            <p:cNvSpPr txBox="1"/>
            <p:nvPr/>
          </p:nvSpPr>
          <p:spPr>
            <a:xfrm>
              <a:off x="0" y="304285"/>
              <a:ext cx="609600" cy="36933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45719" tIns="45719" rIns="45719" bIns="45719" numCol="1"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9pPr>
            </a:lstStyle>
            <a:p>
              <a:pPr algn="ctr"/>
              <a:r>
                <a:rPr dirty="0"/>
                <a:t>B</a:t>
              </a:r>
            </a:p>
          </p:txBody>
        </p:sp>
      </p:grpSp>
      <p:sp>
        <p:nvSpPr>
          <p:cNvPr id="10" name="Straight Arrow Connector 15">
            <a:extLst>
              <a:ext uri="{FF2B5EF4-FFF2-40B4-BE49-F238E27FC236}">
                <a16:creationId xmlns:a16="http://schemas.microsoft.com/office/drawing/2014/main" id="{66E92897-3542-F6AD-7B7D-3A3C60761A9E}"/>
              </a:ext>
            </a:extLst>
          </p:cNvPr>
          <p:cNvSpPr/>
          <p:nvPr/>
        </p:nvSpPr>
        <p:spPr>
          <a:xfrm flipV="1">
            <a:off x="5253192" y="3361550"/>
            <a:ext cx="1006414" cy="354227"/>
          </a:xfrm>
          <a:prstGeom prst="line">
            <a:avLst/>
          </a:prstGeom>
          <a:ln w="50800">
            <a:solidFill>
              <a:srgbClr val="000000"/>
            </a:solidFill>
            <a:headEnd type="triangle"/>
            <a:tailEnd type="triangle"/>
          </a:ln>
        </p:spPr>
        <p:txBody>
          <a:bodyPr lIns="45719" rIns="45719"/>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9pPr>
          </a:lstStyle>
          <a:p>
            <a:endParaRPr/>
          </a:p>
        </p:txBody>
      </p:sp>
      <p:sp>
        <p:nvSpPr>
          <p:cNvPr id="11" name="Straight Arrow Connector 19">
            <a:extLst>
              <a:ext uri="{FF2B5EF4-FFF2-40B4-BE49-F238E27FC236}">
                <a16:creationId xmlns:a16="http://schemas.microsoft.com/office/drawing/2014/main" id="{77B29C92-8430-1BEA-71AF-D90AABD447C3}"/>
              </a:ext>
            </a:extLst>
          </p:cNvPr>
          <p:cNvSpPr/>
          <p:nvPr/>
        </p:nvSpPr>
        <p:spPr>
          <a:xfrm>
            <a:off x="5405591" y="3868176"/>
            <a:ext cx="1860430" cy="125922"/>
          </a:xfrm>
          <a:prstGeom prst="line">
            <a:avLst/>
          </a:prstGeom>
          <a:ln w="50800">
            <a:solidFill>
              <a:srgbClr val="000000"/>
            </a:solidFill>
            <a:headEnd type="triangle"/>
            <a:tailEnd type="triangle"/>
          </a:ln>
        </p:spPr>
        <p:txBody>
          <a:bodyPr lIns="45719" rIns="45719"/>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9pPr>
          </a:lstStyle>
          <a:p>
            <a:endParaRPr/>
          </a:p>
        </p:txBody>
      </p:sp>
      <p:sp>
        <p:nvSpPr>
          <p:cNvPr id="12" name="Straight Arrow Connector 21">
            <a:extLst>
              <a:ext uri="{FF2B5EF4-FFF2-40B4-BE49-F238E27FC236}">
                <a16:creationId xmlns:a16="http://schemas.microsoft.com/office/drawing/2014/main" id="{201D5D4C-A58F-4F94-AD6A-93AFD6FAEC3E}"/>
              </a:ext>
            </a:extLst>
          </p:cNvPr>
          <p:cNvSpPr/>
          <p:nvPr/>
        </p:nvSpPr>
        <p:spPr>
          <a:xfrm>
            <a:off x="5329393" y="3994097"/>
            <a:ext cx="533400" cy="559880"/>
          </a:xfrm>
          <a:prstGeom prst="line">
            <a:avLst/>
          </a:prstGeom>
          <a:ln w="50800">
            <a:solidFill>
              <a:srgbClr val="000000"/>
            </a:solidFill>
            <a:headEnd type="triangle"/>
            <a:tailEnd type="triangle"/>
          </a:ln>
        </p:spPr>
        <p:txBody>
          <a:bodyPr lIns="45719" rIns="45719"/>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9pPr>
          </a:lstStyle>
          <a:p>
            <a:endParaRPr/>
          </a:p>
        </p:txBody>
      </p:sp>
    </p:spTree>
    <p:extLst>
      <p:ext uri="{BB962C8B-B14F-4D97-AF65-F5344CB8AC3E}">
        <p14:creationId xmlns:p14="http://schemas.microsoft.com/office/powerpoint/2010/main" val="286613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546674A-977E-8F0D-6975-40BCD0280C37}"/>
              </a:ext>
            </a:extLst>
          </p:cNvPr>
          <p:cNvSpPr>
            <a:spLocks noGrp="1"/>
          </p:cNvSpPr>
          <p:nvPr>
            <p:ph type="title"/>
          </p:nvPr>
        </p:nvSpPr>
        <p:spPr>
          <a:xfrm>
            <a:off x="1097279" y="286603"/>
            <a:ext cx="10449261" cy="1450757"/>
          </a:xfrm>
        </p:spPr>
        <p:txBody>
          <a:bodyPr/>
          <a:lstStyle/>
          <a:p>
            <a:r>
              <a:rPr lang="en-US" dirty="0"/>
              <a:t>REST / Code-On-Demand (</a:t>
            </a:r>
            <a:r>
              <a:rPr lang="uk-UA" dirty="0"/>
              <a:t>код на вимогу</a:t>
            </a:r>
            <a:r>
              <a:rPr lang="en-US" dirty="0"/>
              <a:t>)</a:t>
            </a:r>
            <a:endParaRPr lang="uk-UA" dirty="0"/>
          </a:p>
        </p:txBody>
      </p:sp>
      <p:sp>
        <p:nvSpPr>
          <p:cNvPr id="3" name="Місце для вмісту 2">
            <a:extLst>
              <a:ext uri="{FF2B5EF4-FFF2-40B4-BE49-F238E27FC236}">
                <a16:creationId xmlns:a16="http://schemas.microsoft.com/office/drawing/2014/main" id="{C507CB9F-4084-0D02-CCFB-4E2A5B5C791F}"/>
              </a:ext>
            </a:extLst>
          </p:cNvPr>
          <p:cNvSpPr>
            <a:spLocks noGrp="1"/>
          </p:cNvSpPr>
          <p:nvPr>
            <p:ph idx="1"/>
          </p:nvPr>
        </p:nvSpPr>
        <p:spPr/>
        <p:txBody>
          <a:bodyPr/>
          <a:lstStyle/>
          <a:p>
            <a:pPr algn="just"/>
            <a:r>
              <a:rPr lang="uk-UA" dirty="0"/>
              <a:t>Це необов’язкова характеристика, оскільки вона може призвести до небажаних побічних ефектів і </a:t>
            </a:r>
            <a:r>
              <a:rPr lang="uk-UA" dirty="0" err="1"/>
              <a:t>експлойтів</a:t>
            </a:r>
            <a:r>
              <a:rPr lang="uk-UA" dirty="0"/>
              <a:t>. Ця характеристика означає, що сервер може надіслати назад код для виконання клієнтом замість даних. Це може допомогти розширити функціональність клієнта та призвести до більш динамічної та </a:t>
            </a:r>
            <a:r>
              <a:rPr lang="uk-UA" dirty="0" err="1"/>
              <a:t>настроюваної</a:t>
            </a:r>
            <a:r>
              <a:rPr lang="uk-UA" dirty="0"/>
              <a:t> взаємодії. Однак це також вимагає, щоб клієнт міг зрозуміти та виконати код, який сервер надсилає назад. Тому частота, з якою дотримуються цієї характеристики, зменшилася. Крім того, якщо сервер буде зламано, клієнти будуть автоматично теж будуть в небезпеці, оскільки вони виконуватимуть усе, що відповідає сервер. Ця прогалина в безпеці однозначно завадила широкому прийняттю </a:t>
            </a:r>
            <a:r>
              <a:rPr lang="en-US" dirty="0"/>
              <a:t>Code-On-Demand.</a:t>
            </a:r>
            <a:endParaRPr lang="uk-UA" dirty="0"/>
          </a:p>
        </p:txBody>
      </p:sp>
    </p:spTree>
    <p:extLst>
      <p:ext uri="{BB962C8B-B14F-4D97-AF65-F5344CB8AC3E}">
        <p14:creationId xmlns:p14="http://schemas.microsoft.com/office/powerpoint/2010/main" val="4207574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F4D12D-4D08-E8E0-3713-614D714BB496}"/>
              </a:ext>
            </a:extLst>
          </p:cNvPr>
          <p:cNvSpPr>
            <a:spLocks noGrp="1"/>
          </p:cNvSpPr>
          <p:nvPr>
            <p:ph type="title"/>
          </p:nvPr>
        </p:nvSpPr>
        <p:spPr/>
        <p:txBody>
          <a:bodyPr/>
          <a:lstStyle/>
          <a:p>
            <a:r>
              <a:rPr lang="en-US" dirty="0"/>
              <a:t>REST / Uniform Interface	</a:t>
            </a:r>
            <a:endParaRPr lang="uk-UA" dirty="0"/>
          </a:p>
        </p:txBody>
      </p:sp>
      <p:sp>
        <p:nvSpPr>
          <p:cNvPr id="3" name="Місце для вмісту 2">
            <a:extLst>
              <a:ext uri="{FF2B5EF4-FFF2-40B4-BE49-F238E27FC236}">
                <a16:creationId xmlns:a16="http://schemas.microsoft.com/office/drawing/2014/main" id="{8F77C43D-9FED-6577-D503-0630A2DEC3F2}"/>
              </a:ext>
            </a:extLst>
          </p:cNvPr>
          <p:cNvSpPr>
            <a:spLocks noGrp="1"/>
          </p:cNvSpPr>
          <p:nvPr>
            <p:ph idx="1"/>
          </p:nvPr>
        </p:nvSpPr>
        <p:spPr/>
        <p:txBody>
          <a:bodyPr/>
          <a:lstStyle/>
          <a:p>
            <a:pPr algn="just"/>
            <a:r>
              <a:rPr lang="uk-UA" dirty="0"/>
              <a:t>Визначений спосіб взаємодії клієнта з сервером незалежно від пристрою чи програми</a:t>
            </a:r>
            <a:r>
              <a:rPr lang="ru-RU" dirty="0"/>
              <a:t>.</a:t>
            </a:r>
            <a:endParaRPr lang="en-US" dirty="0"/>
          </a:p>
          <a:p>
            <a:pPr algn="just"/>
            <a:r>
              <a:rPr lang="uk-UA" dirty="0"/>
              <a:t>У цьому випадку </a:t>
            </a:r>
            <a:r>
              <a:rPr lang="en-US" dirty="0"/>
              <a:t>API </a:t>
            </a:r>
            <a:r>
              <a:rPr lang="uk-UA" dirty="0"/>
              <a:t>використовує загальний набір </a:t>
            </a:r>
            <a:r>
              <a:rPr lang="en-US" dirty="0"/>
              <a:t>HTTP </a:t>
            </a:r>
            <a:r>
              <a:rPr lang="uk-UA" dirty="0"/>
              <a:t>методів</a:t>
            </a:r>
            <a:r>
              <a:rPr lang="en-US" dirty="0"/>
              <a:t> (methods/verbs)</a:t>
            </a:r>
            <a:r>
              <a:rPr lang="uk-UA" dirty="0"/>
              <a:t>, таких як </a:t>
            </a:r>
            <a:r>
              <a:rPr lang="en-US" dirty="0"/>
              <a:t>GET, POST, PUT </a:t>
            </a:r>
            <a:r>
              <a:rPr lang="uk-UA" dirty="0"/>
              <a:t>і </a:t>
            </a:r>
            <a:r>
              <a:rPr lang="en-US" dirty="0"/>
              <a:t>DELETE, </a:t>
            </a:r>
            <a:r>
              <a:rPr lang="uk-UA" dirty="0"/>
              <a:t>для доступу до ресурсів і стандартний формат, наприклад </a:t>
            </a:r>
            <a:r>
              <a:rPr lang="en-US" dirty="0"/>
              <a:t>JSON </a:t>
            </a:r>
            <a:r>
              <a:rPr lang="uk-UA" dirty="0"/>
              <a:t>або </a:t>
            </a:r>
            <a:r>
              <a:rPr lang="en-US" dirty="0"/>
              <a:t>XML, </a:t>
            </a:r>
            <a:r>
              <a:rPr lang="uk-UA" dirty="0"/>
              <a:t>для запитів і відповідей. Це полегшує клієнтам розуміння та взаємодію з </a:t>
            </a:r>
            <a:r>
              <a:rPr lang="en-US" dirty="0"/>
              <a:t>API, </a:t>
            </a:r>
            <a:r>
              <a:rPr lang="uk-UA" dirty="0"/>
              <a:t>оскільки доступ до всіх ресурсів здійснюється узгоджено. Уніфікований інтерфейс також полегшує реалізацію керування версіями </a:t>
            </a:r>
            <a:r>
              <a:rPr lang="en-US" dirty="0"/>
              <a:t>API, </a:t>
            </a:r>
            <a:r>
              <a:rPr lang="uk-UA" dirty="0"/>
              <a:t>оскільки нові функції можна додавати, визначаючи нові ресурси та методи, не впливаючи на існуючі.</a:t>
            </a:r>
          </a:p>
        </p:txBody>
      </p:sp>
    </p:spTree>
    <p:extLst>
      <p:ext uri="{BB962C8B-B14F-4D97-AF65-F5344CB8AC3E}">
        <p14:creationId xmlns:p14="http://schemas.microsoft.com/office/powerpoint/2010/main" val="2234591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2D9AC9-CDF6-D320-49DB-5E74317DEF84}"/>
              </a:ext>
            </a:extLst>
          </p:cNvPr>
          <p:cNvSpPr>
            <a:spLocks noGrp="1"/>
          </p:cNvSpPr>
          <p:nvPr>
            <p:ph type="title"/>
          </p:nvPr>
        </p:nvSpPr>
        <p:spPr/>
        <p:txBody>
          <a:bodyPr/>
          <a:lstStyle/>
          <a:p>
            <a:r>
              <a:rPr lang="en-US" dirty="0">
                <a:solidFill>
                  <a:srgbClr val="3D4A4D"/>
                </a:solidFill>
              </a:rPr>
              <a:t>REST / </a:t>
            </a:r>
            <a:r>
              <a:rPr lang="en-US" b="0" i="0" dirty="0">
                <a:solidFill>
                  <a:srgbClr val="3D4A4D"/>
                </a:solidFill>
                <a:effectLst/>
              </a:rPr>
              <a:t>Identification of Resources</a:t>
            </a:r>
            <a:endParaRPr lang="uk-UA" dirty="0"/>
          </a:p>
        </p:txBody>
      </p:sp>
      <p:sp>
        <p:nvSpPr>
          <p:cNvPr id="3" name="Місце для вмісту 2">
            <a:extLst>
              <a:ext uri="{FF2B5EF4-FFF2-40B4-BE49-F238E27FC236}">
                <a16:creationId xmlns:a16="http://schemas.microsoft.com/office/drawing/2014/main" id="{E76BC3B8-FE8B-E0F5-F8AD-20C1D0DC5F44}"/>
              </a:ext>
            </a:extLst>
          </p:cNvPr>
          <p:cNvSpPr>
            <a:spLocks noGrp="1"/>
          </p:cNvSpPr>
          <p:nvPr>
            <p:ph idx="1"/>
          </p:nvPr>
        </p:nvSpPr>
        <p:spPr/>
        <p:txBody>
          <a:bodyPr/>
          <a:lstStyle/>
          <a:p>
            <a:pPr algn="just"/>
            <a:r>
              <a:rPr lang="uk-UA" dirty="0"/>
              <a:t>Першим обмеженням уніфікованого інтерфейсу є спосіб визначення ресурсів. Це означає, що </a:t>
            </a:r>
            <a:r>
              <a:rPr lang="en-US" dirty="0"/>
              <a:t>REST API </a:t>
            </a:r>
            <a:r>
              <a:rPr lang="uk-UA" dirty="0"/>
              <a:t>повинні дозволяти клієнтам ідентифікувати ресурс за допомогою </a:t>
            </a:r>
            <a:r>
              <a:rPr lang="en-US" dirty="0"/>
              <a:t>URI, </a:t>
            </a:r>
            <a:r>
              <a:rPr lang="uk-UA" dirty="0"/>
              <a:t>що міститься в запиті.</a:t>
            </a:r>
          </a:p>
          <a:p>
            <a:pPr algn="just"/>
            <a:r>
              <a:rPr lang="uk-UA" dirty="0"/>
              <a:t>Також можливо, що представлення ресурсу, який повертається клієнту, має бути відокремленим від самого ресурсу. Іншими словами, представлення </a:t>
            </a:r>
            <a:r>
              <a:rPr lang="en-US" dirty="0"/>
              <a:t>RESTful </a:t>
            </a:r>
            <a:r>
              <a:rPr lang="uk-UA" dirty="0"/>
              <a:t>ресурсу не повинно представляти внутрішнє представлення служби цього ресурсу, припускаючи, що вони різні.</a:t>
            </a:r>
          </a:p>
        </p:txBody>
      </p:sp>
    </p:spTree>
    <p:extLst>
      <p:ext uri="{BB962C8B-B14F-4D97-AF65-F5344CB8AC3E}">
        <p14:creationId xmlns:p14="http://schemas.microsoft.com/office/powerpoint/2010/main" val="4271319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41705B-FA8D-DC31-6EE4-A4519FEF088F}"/>
              </a:ext>
            </a:extLst>
          </p:cNvPr>
          <p:cNvSpPr>
            <a:spLocks noGrp="1"/>
          </p:cNvSpPr>
          <p:nvPr>
            <p:ph type="title"/>
          </p:nvPr>
        </p:nvSpPr>
        <p:spPr/>
        <p:txBody>
          <a:bodyPr>
            <a:normAutofit/>
          </a:bodyPr>
          <a:lstStyle/>
          <a:p>
            <a:r>
              <a:rPr lang="en-US" dirty="0"/>
              <a:t>REST / Manipulation of Resources Through Representations</a:t>
            </a:r>
            <a:endParaRPr lang="uk-UA" dirty="0"/>
          </a:p>
        </p:txBody>
      </p:sp>
      <p:sp>
        <p:nvSpPr>
          <p:cNvPr id="3" name="Місце для вмісту 2">
            <a:extLst>
              <a:ext uri="{FF2B5EF4-FFF2-40B4-BE49-F238E27FC236}">
                <a16:creationId xmlns:a16="http://schemas.microsoft.com/office/drawing/2014/main" id="{5CAEDAD6-78EB-9011-F994-3B265F56F1A6}"/>
              </a:ext>
            </a:extLst>
          </p:cNvPr>
          <p:cNvSpPr>
            <a:spLocks noGrp="1"/>
          </p:cNvSpPr>
          <p:nvPr>
            <p:ph idx="1"/>
          </p:nvPr>
        </p:nvSpPr>
        <p:spPr/>
        <p:txBody>
          <a:bodyPr/>
          <a:lstStyle/>
          <a:p>
            <a:pPr algn="just"/>
            <a:r>
              <a:rPr lang="uk-UA" dirty="0"/>
              <a:t>Маніпулювання ресурсами через їх представлення. Зокрема, враховуючи представлення ресурсу та будь-які пов’язані з ним метадані, клієнт повинен мати можливість змінювати або видаляти ресурс.</a:t>
            </a:r>
          </a:p>
          <a:p>
            <a:pPr algn="just"/>
            <a:r>
              <a:rPr lang="uk-UA" dirty="0"/>
              <a:t>На практиці це просто означає доступні методи </a:t>
            </a:r>
            <a:r>
              <a:rPr lang="en-US" dirty="0"/>
              <a:t>HTTP. </a:t>
            </a:r>
            <a:r>
              <a:rPr lang="uk-UA" dirty="0"/>
              <a:t>Метод </a:t>
            </a:r>
            <a:r>
              <a:rPr lang="en-US" dirty="0"/>
              <a:t>DELETE </a:t>
            </a:r>
            <a:r>
              <a:rPr lang="uk-UA" dirty="0"/>
              <a:t>повинен дозволяти клієнтам видаляти ресурс, який має лише його </a:t>
            </a:r>
            <a:r>
              <a:rPr lang="en-US" dirty="0"/>
              <a:t>URI, </a:t>
            </a:r>
            <a:r>
              <a:rPr lang="uk-UA" dirty="0"/>
              <a:t>тоді як методи </a:t>
            </a:r>
            <a:r>
              <a:rPr lang="en-US" dirty="0"/>
              <a:t>PUT </a:t>
            </a:r>
            <a:r>
              <a:rPr lang="uk-UA" dirty="0"/>
              <a:t>і </a:t>
            </a:r>
            <a:r>
              <a:rPr lang="en-US" dirty="0"/>
              <a:t>PATCH </a:t>
            </a:r>
            <a:r>
              <a:rPr lang="uk-UA" dirty="0"/>
              <a:t>мають дозволяти клієнтам змінювати ресурс, який має його </a:t>
            </a:r>
            <a:r>
              <a:rPr lang="en-US" dirty="0"/>
              <a:t>URI </a:t>
            </a:r>
            <a:r>
              <a:rPr lang="uk-UA" dirty="0"/>
              <a:t>та представлення.</a:t>
            </a:r>
          </a:p>
          <a:p>
            <a:pPr algn="just"/>
            <a:r>
              <a:rPr lang="uk-UA" dirty="0"/>
              <a:t>Цей підхід до маніпулювання ресурсами дає змогу позбутися довгих кінцевих точок </a:t>
            </a:r>
            <a:r>
              <a:rPr lang="en-US" dirty="0"/>
              <a:t>(endpoints)</a:t>
            </a:r>
            <a:r>
              <a:rPr lang="uk-UA" dirty="0"/>
              <a:t> </a:t>
            </a:r>
            <a:r>
              <a:rPr lang="en-US" dirty="0"/>
              <a:t>API </a:t>
            </a:r>
            <a:r>
              <a:rPr lang="uk-UA" dirty="0"/>
              <a:t>(наприклад, </a:t>
            </a:r>
            <a:r>
              <a:rPr lang="en-US" dirty="0" err="1"/>
              <a:t>updateCustomerReceipt</a:t>
            </a:r>
            <a:r>
              <a:rPr lang="en-US" dirty="0"/>
              <a:t>), </a:t>
            </a:r>
            <a:r>
              <a:rPr lang="uk-UA" dirty="0"/>
              <a:t>замість того</a:t>
            </a:r>
            <a:r>
              <a:rPr lang="en-US" dirty="0"/>
              <a:t> </a:t>
            </a:r>
            <a:r>
              <a:rPr lang="uk-UA" dirty="0"/>
              <a:t>надається уніфікована альтернатива.</a:t>
            </a:r>
          </a:p>
        </p:txBody>
      </p:sp>
    </p:spTree>
    <p:extLst>
      <p:ext uri="{BB962C8B-B14F-4D97-AF65-F5344CB8AC3E}">
        <p14:creationId xmlns:p14="http://schemas.microsoft.com/office/powerpoint/2010/main" val="1836933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D61D8F-DFF8-0059-A58F-B07D3AC94D6C}"/>
              </a:ext>
            </a:extLst>
          </p:cNvPr>
          <p:cNvSpPr>
            <a:spLocks noGrp="1"/>
          </p:cNvSpPr>
          <p:nvPr>
            <p:ph type="title"/>
          </p:nvPr>
        </p:nvSpPr>
        <p:spPr/>
        <p:txBody>
          <a:bodyPr/>
          <a:lstStyle/>
          <a:p>
            <a:r>
              <a:rPr lang="en-US" dirty="0"/>
              <a:t>REST / Self-Descriptive Messages</a:t>
            </a:r>
            <a:endParaRPr lang="uk-UA" dirty="0"/>
          </a:p>
        </p:txBody>
      </p:sp>
      <p:sp>
        <p:nvSpPr>
          <p:cNvPr id="3" name="Місце для вмісту 2">
            <a:extLst>
              <a:ext uri="{FF2B5EF4-FFF2-40B4-BE49-F238E27FC236}">
                <a16:creationId xmlns:a16="http://schemas.microsoft.com/office/drawing/2014/main" id="{A8C37CAE-3DDB-FC31-D211-355833A563B2}"/>
              </a:ext>
            </a:extLst>
          </p:cNvPr>
          <p:cNvSpPr>
            <a:spLocks noGrp="1"/>
          </p:cNvSpPr>
          <p:nvPr>
            <p:ph idx="1"/>
          </p:nvPr>
        </p:nvSpPr>
        <p:spPr/>
        <p:txBody>
          <a:bodyPr/>
          <a:lstStyle/>
          <a:p>
            <a:pPr algn="just"/>
            <a:r>
              <a:rPr lang="uk-UA" dirty="0"/>
              <a:t>Повідомлення для обміну повинно бути </a:t>
            </a:r>
            <a:r>
              <a:rPr lang="uk-UA" dirty="0" err="1"/>
              <a:t>самоописовим</a:t>
            </a:r>
            <a:r>
              <a:rPr lang="uk-UA" dirty="0"/>
              <a:t>. Це означає, що подання ресурсу має бути повернуто клієнту разом з інформацією про те, як його обробляти.</a:t>
            </a:r>
          </a:p>
          <a:p>
            <a:pPr algn="just"/>
            <a:r>
              <a:rPr lang="uk-UA" dirty="0"/>
              <a:t>З </a:t>
            </a:r>
            <a:r>
              <a:rPr lang="en-US" dirty="0"/>
              <a:t>REST API </a:t>
            </a:r>
            <a:r>
              <a:rPr lang="uk-UA" dirty="0" err="1"/>
              <a:t>заголовоком</a:t>
            </a:r>
            <a:r>
              <a:rPr lang="uk-UA" dirty="0"/>
              <a:t> </a:t>
            </a:r>
            <a:r>
              <a:rPr lang="en-US" dirty="0"/>
              <a:t>HTTP Content-Type </a:t>
            </a:r>
            <a:r>
              <a:rPr lang="uk-UA" dirty="0"/>
              <a:t>слід використовувати, щоб повідомити клієнту, який тип медіа надсилається в тілі запиту. Для стандартизації в ідеалі це має бути тип медіа, зареєстрований </a:t>
            </a:r>
            <a:r>
              <a:rPr lang="en-US" dirty="0"/>
              <a:t>IANA, </a:t>
            </a:r>
            <a:r>
              <a:rPr lang="uk-UA" dirty="0"/>
              <a:t>наприклад </a:t>
            </a:r>
            <a:r>
              <a:rPr lang="en-US" dirty="0"/>
              <a:t>application/</a:t>
            </a:r>
            <a:r>
              <a:rPr lang="en-US" dirty="0" err="1"/>
              <a:t>json</a:t>
            </a:r>
            <a:r>
              <a:rPr lang="en-US" dirty="0"/>
              <a:t> </a:t>
            </a:r>
            <a:r>
              <a:rPr lang="uk-UA" dirty="0"/>
              <a:t>для відповіді </a:t>
            </a:r>
            <a:r>
              <a:rPr lang="en-US" dirty="0"/>
              <a:t>JSON. </a:t>
            </a:r>
            <a:r>
              <a:rPr lang="uk-UA" dirty="0"/>
              <a:t>Також можна використовувати типи носіїв, що не належать до </a:t>
            </a:r>
            <a:r>
              <a:rPr lang="en-US" dirty="0"/>
              <a:t>IANA, </a:t>
            </a:r>
            <a:r>
              <a:rPr lang="uk-UA" dirty="0"/>
              <a:t>але вони повинні бути узгоджені з клієнтами.</a:t>
            </a:r>
          </a:p>
        </p:txBody>
      </p:sp>
    </p:spTree>
    <p:extLst>
      <p:ext uri="{BB962C8B-B14F-4D97-AF65-F5344CB8AC3E}">
        <p14:creationId xmlns:p14="http://schemas.microsoft.com/office/powerpoint/2010/main" val="3405986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1CED79-C3D0-7C9C-AC63-CBFB41D9C40A}"/>
              </a:ext>
            </a:extLst>
          </p:cNvPr>
          <p:cNvSpPr>
            <a:spLocks noGrp="1"/>
          </p:cNvSpPr>
          <p:nvPr>
            <p:ph type="title"/>
          </p:nvPr>
        </p:nvSpPr>
        <p:spPr/>
        <p:txBody>
          <a:bodyPr/>
          <a:lstStyle/>
          <a:p>
            <a:r>
              <a:rPr lang="en-US" dirty="0"/>
              <a:t>REST / Hypermedia as the Engine of Application State (HATEOAS)</a:t>
            </a:r>
            <a:endParaRPr lang="uk-UA" dirty="0"/>
          </a:p>
        </p:txBody>
      </p:sp>
      <p:sp>
        <p:nvSpPr>
          <p:cNvPr id="3" name="Місце для вмісту 2">
            <a:extLst>
              <a:ext uri="{FF2B5EF4-FFF2-40B4-BE49-F238E27FC236}">
                <a16:creationId xmlns:a16="http://schemas.microsoft.com/office/drawing/2014/main" id="{58E803F1-B0B6-EAA5-0DED-7C23CFF06682}"/>
              </a:ext>
            </a:extLst>
          </p:cNvPr>
          <p:cNvSpPr>
            <a:spLocks noGrp="1"/>
          </p:cNvSpPr>
          <p:nvPr>
            <p:ph idx="1"/>
          </p:nvPr>
        </p:nvSpPr>
        <p:spPr/>
        <p:txBody>
          <a:bodyPr/>
          <a:lstStyle/>
          <a:p>
            <a:pPr algn="just"/>
            <a:r>
              <a:rPr lang="uk-UA" dirty="0"/>
              <a:t>Останнє обмеження уніфікованого інтерфейсу полягає в тому, що стан програми має </a:t>
            </a:r>
            <a:r>
              <a:rPr lang="uk-UA" dirty="0" err="1"/>
              <a:t>динамічно</a:t>
            </a:r>
            <a:r>
              <a:rPr lang="uk-UA" dirty="0"/>
              <a:t> виражатися за допомогою </a:t>
            </a:r>
            <a:r>
              <a:rPr lang="uk-UA" dirty="0" err="1"/>
              <a:t>гіпермедіа</a:t>
            </a:r>
            <a:r>
              <a:rPr lang="uk-UA" dirty="0"/>
              <a:t> (</a:t>
            </a:r>
            <a:r>
              <a:rPr lang="en-US" dirty="0"/>
              <a:t>HATEOAS). </a:t>
            </a:r>
            <a:r>
              <a:rPr lang="uk-UA" dirty="0"/>
              <a:t>Це означає, що окрім повернення представлення відповідного ресурсу, запит також має відповідати інструкціям щодо подальшої взаємодії з ресурсом або </a:t>
            </a:r>
            <a:r>
              <a:rPr lang="en-US" dirty="0"/>
              <a:t>API </a:t>
            </a:r>
            <a:r>
              <a:rPr lang="uk-UA" dirty="0"/>
              <a:t>загалом.</a:t>
            </a:r>
          </a:p>
          <a:p>
            <a:pPr algn="just"/>
            <a:r>
              <a:rPr lang="uk-UA" dirty="0"/>
              <a:t>Зокрема, під час доступу до ресурсу клієнт повинен отримати інформацію про те, які дії можна виконувати на цьому ресурсі. Ці дії мають супроводжуватися гіперпосиланнями на відповідні </a:t>
            </a:r>
            <a:r>
              <a:rPr lang="en-US" dirty="0"/>
              <a:t>URI.</a:t>
            </a:r>
            <a:endParaRPr lang="uk-UA" dirty="0"/>
          </a:p>
        </p:txBody>
      </p:sp>
    </p:spTree>
    <p:extLst>
      <p:ext uri="{BB962C8B-B14F-4D97-AF65-F5344CB8AC3E}">
        <p14:creationId xmlns:p14="http://schemas.microsoft.com/office/powerpoint/2010/main" val="4078987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CFFE3E-019B-CC1B-EE09-A1276DF736C4}"/>
              </a:ext>
            </a:extLst>
          </p:cNvPr>
          <p:cNvSpPr>
            <a:spLocks noGrp="1"/>
          </p:cNvSpPr>
          <p:nvPr>
            <p:ph type="title"/>
          </p:nvPr>
        </p:nvSpPr>
        <p:spPr/>
        <p:txBody>
          <a:bodyPr/>
          <a:lstStyle/>
          <a:p>
            <a:r>
              <a:rPr lang="en-US" dirty="0"/>
              <a:t>REST / Richardson Maturity Model</a:t>
            </a:r>
            <a:endParaRPr lang="uk-UA" dirty="0"/>
          </a:p>
        </p:txBody>
      </p:sp>
      <p:pic>
        <p:nvPicPr>
          <p:cNvPr id="3074" name="Picture 2">
            <a:extLst>
              <a:ext uri="{FF2B5EF4-FFF2-40B4-BE49-F238E27FC236}">
                <a16:creationId xmlns:a16="http://schemas.microsoft.com/office/drawing/2014/main" id="{2B2853C8-90EA-9E25-91C9-10C0E3E7FDE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722" t="8045" r="6754" b="10210"/>
          <a:stretch/>
        </p:blipFill>
        <p:spPr bwMode="auto">
          <a:xfrm>
            <a:off x="1828798" y="1858295"/>
            <a:ext cx="7551175" cy="4233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1580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uk-UA"/>
          </a:p>
        </p:txBody>
      </p:sp>
      <p:sp>
        <p:nvSpPr>
          <p:cNvPr id="2" name="Заголовок 1">
            <a:extLst>
              <a:ext uri="{FF2B5EF4-FFF2-40B4-BE49-F238E27FC236}">
                <a16:creationId xmlns:a16="http://schemas.microsoft.com/office/drawing/2014/main" id="{D10EE2B6-FE2E-6201-99EB-C406599E25F1}"/>
              </a:ext>
            </a:extLst>
          </p:cNvPr>
          <p:cNvSpPr>
            <a:spLocks noGrp="1"/>
          </p:cNvSpPr>
          <p:nvPr>
            <p:ph type="title"/>
          </p:nvPr>
        </p:nvSpPr>
        <p:spPr>
          <a:xfrm>
            <a:off x="492370" y="516835"/>
            <a:ext cx="3084844" cy="2103875"/>
          </a:xfrm>
        </p:spPr>
        <p:txBody>
          <a:bodyPr>
            <a:normAutofit/>
          </a:bodyPr>
          <a:lstStyle/>
          <a:p>
            <a:r>
              <a:rPr lang="en-US" sz="3600" dirty="0">
                <a:solidFill>
                  <a:srgbClr val="FFFFFF"/>
                </a:solidFill>
              </a:rPr>
              <a:t>REST / GET EXAMPLE</a:t>
            </a:r>
            <a:endParaRPr lang="uk-UA" sz="3600" dirty="0">
              <a:solidFill>
                <a:srgbClr val="FFFFFF"/>
              </a:solidFill>
            </a:endParaRPr>
          </a:p>
        </p:txBody>
      </p:sp>
      <p:sp>
        <p:nvSpPr>
          <p:cNvPr id="3" name="Місце для вмісту 2">
            <a:extLst>
              <a:ext uri="{FF2B5EF4-FFF2-40B4-BE49-F238E27FC236}">
                <a16:creationId xmlns:a16="http://schemas.microsoft.com/office/drawing/2014/main" id="{462E6C47-965C-DF82-F09A-E174A3ACF6FC}"/>
              </a:ext>
            </a:extLst>
          </p:cNvPr>
          <p:cNvSpPr>
            <a:spLocks noGrp="1"/>
          </p:cNvSpPr>
          <p:nvPr>
            <p:ph idx="1"/>
          </p:nvPr>
        </p:nvSpPr>
        <p:spPr>
          <a:xfrm>
            <a:off x="492371" y="2653800"/>
            <a:ext cx="3084844" cy="3335519"/>
          </a:xfrm>
        </p:spPr>
        <p:txBody>
          <a:bodyPr>
            <a:normAutofit/>
          </a:bodyPr>
          <a:lstStyle/>
          <a:p>
            <a:r>
              <a:rPr lang="en-US" sz="1500" b="0" i="0" u="sng" dirty="0">
                <a:solidFill>
                  <a:srgbClr val="FFFFFF"/>
                </a:solidFill>
                <a:effectLst/>
                <a:latin typeface="-apple-system"/>
                <a:hlinkClick r:id="rId2"/>
              </a:rPr>
              <a:t>GET http://example.com/articles</a:t>
            </a:r>
            <a:endParaRPr lang="en-US" sz="1500" b="0" i="0" u="sng" dirty="0">
              <a:solidFill>
                <a:srgbClr val="FFFFFF"/>
              </a:solidFill>
              <a:effectLst/>
              <a:latin typeface="-apple-system"/>
            </a:endParaRPr>
          </a:p>
          <a:p>
            <a:endParaRPr lang="uk-UA" sz="1500" dirty="0">
              <a:solidFill>
                <a:srgbClr val="FFFFFF"/>
              </a:solidFill>
            </a:endParaRPr>
          </a:p>
        </p:txBody>
      </p:sp>
      <p:sp>
        <p:nvSpPr>
          <p:cNvPr id="15" name="Rectangle 1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uk-UA"/>
          </a:p>
        </p:txBody>
      </p:sp>
      <p:pic>
        <p:nvPicPr>
          <p:cNvPr id="6" name="Рисунок 5">
            <a:extLst>
              <a:ext uri="{FF2B5EF4-FFF2-40B4-BE49-F238E27FC236}">
                <a16:creationId xmlns:a16="http://schemas.microsoft.com/office/drawing/2014/main" id="{DF13A3CA-76E1-3952-EA9D-529AAC072711}"/>
              </a:ext>
            </a:extLst>
          </p:cNvPr>
          <p:cNvPicPr>
            <a:picLocks noChangeAspect="1"/>
          </p:cNvPicPr>
          <p:nvPr/>
        </p:nvPicPr>
        <p:blipFill>
          <a:blip r:embed="rId3"/>
          <a:stretch>
            <a:fillRect/>
          </a:stretch>
        </p:blipFill>
        <p:spPr>
          <a:xfrm>
            <a:off x="4280581" y="182590"/>
            <a:ext cx="7177978" cy="6549904"/>
          </a:xfrm>
          <a:prstGeom prst="rect">
            <a:avLst/>
          </a:prstGeom>
        </p:spPr>
      </p:pic>
    </p:spTree>
    <p:extLst>
      <p:ext uri="{BB962C8B-B14F-4D97-AF65-F5344CB8AC3E}">
        <p14:creationId xmlns:p14="http://schemas.microsoft.com/office/powerpoint/2010/main" val="2505765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770A2D-1C93-93C5-D260-9671F693926D}"/>
              </a:ext>
            </a:extLst>
          </p:cNvPr>
          <p:cNvSpPr>
            <a:spLocks noGrp="1"/>
          </p:cNvSpPr>
          <p:nvPr>
            <p:ph type="title"/>
          </p:nvPr>
        </p:nvSpPr>
        <p:spPr/>
        <p:txBody>
          <a:bodyPr/>
          <a:lstStyle/>
          <a:p>
            <a:r>
              <a:rPr lang="en-US" dirty="0"/>
              <a:t>REST / Basic routes example</a:t>
            </a:r>
            <a:endParaRPr lang="uk-UA" dirty="0"/>
          </a:p>
        </p:txBody>
      </p:sp>
      <p:pic>
        <p:nvPicPr>
          <p:cNvPr id="5" name="Місце для вмісту 4">
            <a:extLst>
              <a:ext uri="{FF2B5EF4-FFF2-40B4-BE49-F238E27FC236}">
                <a16:creationId xmlns:a16="http://schemas.microsoft.com/office/drawing/2014/main" id="{C5B375BF-5C61-432E-003C-460B5E37D8B7}"/>
              </a:ext>
            </a:extLst>
          </p:cNvPr>
          <p:cNvPicPr>
            <a:picLocks noGrp="1" noChangeAspect="1"/>
          </p:cNvPicPr>
          <p:nvPr>
            <p:ph idx="1"/>
          </p:nvPr>
        </p:nvPicPr>
        <p:blipFill>
          <a:blip r:embed="rId2"/>
          <a:stretch>
            <a:fillRect/>
          </a:stretch>
        </p:blipFill>
        <p:spPr>
          <a:xfrm>
            <a:off x="2173288" y="2490788"/>
            <a:ext cx="7905750" cy="2733675"/>
          </a:xfrm>
        </p:spPr>
      </p:pic>
    </p:spTree>
    <p:extLst>
      <p:ext uri="{BB962C8B-B14F-4D97-AF65-F5344CB8AC3E}">
        <p14:creationId xmlns:p14="http://schemas.microsoft.com/office/powerpoint/2010/main" val="4034129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7327E4-19A7-8076-9584-BB858368FAB2}"/>
              </a:ext>
            </a:extLst>
          </p:cNvPr>
          <p:cNvSpPr>
            <a:spLocks noGrp="1"/>
          </p:cNvSpPr>
          <p:nvPr>
            <p:ph type="title"/>
          </p:nvPr>
        </p:nvSpPr>
        <p:spPr/>
        <p:txBody>
          <a:bodyPr/>
          <a:lstStyle/>
          <a:p>
            <a:r>
              <a:rPr lang="uk-UA" dirty="0"/>
              <a:t>Веб</a:t>
            </a:r>
            <a:r>
              <a:rPr lang="en-US" dirty="0"/>
              <a:t> API</a:t>
            </a:r>
            <a:endParaRPr lang="uk-UA" dirty="0"/>
          </a:p>
        </p:txBody>
      </p:sp>
      <p:sp>
        <p:nvSpPr>
          <p:cNvPr id="3" name="Місце для вмісту 2">
            <a:extLst>
              <a:ext uri="{FF2B5EF4-FFF2-40B4-BE49-F238E27FC236}">
                <a16:creationId xmlns:a16="http://schemas.microsoft.com/office/drawing/2014/main" id="{F6A63425-0213-A36F-7977-17DBFDED483C}"/>
              </a:ext>
            </a:extLst>
          </p:cNvPr>
          <p:cNvSpPr>
            <a:spLocks noGrp="1"/>
          </p:cNvSpPr>
          <p:nvPr>
            <p:ph idx="1"/>
          </p:nvPr>
        </p:nvSpPr>
        <p:spPr/>
        <p:txBody>
          <a:bodyPr/>
          <a:lstStyle/>
          <a:p>
            <a:pPr algn="just"/>
            <a:r>
              <a:rPr lang="en-US" dirty="0"/>
              <a:t>Application Programming Interface (API) – </a:t>
            </a:r>
            <a:r>
              <a:rPr lang="uk-UA" dirty="0"/>
              <a:t>Веб</a:t>
            </a:r>
            <a:r>
              <a:rPr lang="en-US" dirty="0"/>
              <a:t>-API </a:t>
            </a:r>
            <a:r>
              <a:rPr lang="uk-UA" dirty="0"/>
              <a:t>дозволяє отримувати доступ до відкритих методів програми та керувати ними поза самою програмою. Веб-інтерфейси </a:t>
            </a:r>
            <a:r>
              <a:rPr lang="en-US" dirty="0"/>
              <a:t>API </a:t>
            </a:r>
            <a:r>
              <a:rPr lang="uk-UA" dirty="0"/>
              <a:t>використовують веб-протоколи (</a:t>
            </a:r>
            <a:r>
              <a:rPr lang="en-US" dirty="0"/>
              <a:t>HTTP, HTTPS</a:t>
            </a:r>
            <a:r>
              <a:rPr lang="uk-UA" dirty="0"/>
              <a:t>) та різноманітні формати обміну даними (</a:t>
            </a:r>
            <a:r>
              <a:rPr lang="en-US" dirty="0"/>
              <a:t>JSON, XML </a:t>
            </a:r>
            <a:r>
              <a:rPr lang="uk-UA" dirty="0"/>
              <a:t>тощо). Наприклад, веб-</a:t>
            </a:r>
            <a:r>
              <a:rPr lang="en-US" dirty="0"/>
              <a:t>API </a:t>
            </a:r>
            <a:r>
              <a:rPr lang="uk-UA" dirty="0"/>
              <a:t>можна використовувати для отримання даних із ресурсу без необхідності фактичного відвідування самої програми</a:t>
            </a:r>
          </a:p>
        </p:txBody>
      </p:sp>
    </p:spTree>
    <p:extLst>
      <p:ext uri="{BB962C8B-B14F-4D97-AF65-F5344CB8AC3E}">
        <p14:creationId xmlns:p14="http://schemas.microsoft.com/office/powerpoint/2010/main" val="1576094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56286C-A535-6D6B-A2BC-44E828DA6841}"/>
              </a:ext>
            </a:extLst>
          </p:cNvPr>
          <p:cNvSpPr>
            <a:spLocks noGrp="1"/>
          </p:cNvSpPr>
          <p:nvPr>
            <p:ph type="title"/>
          </p:nvPr>
        </p:nvSpPr>
        <p:spPr/>
        <p:txBody>
          <a:bodyPr/>
          <a:lstStyle/>
          <a:p>
            <a:r>
              <a:rPr lang="en-US" sz="4800" dirty="0">
                <a:solidFill>
                  <a:schemeClr val="tx1">
                    <a:lumMod val="85000"/>
                    <a:lumOff val="15000"/>
                  </a:schemeClr>
                </a:solidFill>
              </a:rPr>
              <a:t>REST / Idempotency (</a:t>
            </a:r>
            <a:r>
              <a:rPr lang="en-US" sz="4800" dirty="0" err="1">
                <a:solidFill>
                  <a:schemeClr val="tx1">
                    <a:lumMod val="85000"/>
                    <a:lumOff val="15000"/>
                  </a:schemeClr>
                </a:solidFill>
              </a:rPr>
              <a:t>ідемпотентність</a:t>
            </a:r>
            <a:r>
              <a:rPr lang="en-US" sz="4800" dirty="0">
                <a:solidFill>
                  <a:schemeClr val="tx1">
                    <a:lumMod val="85000"/>
                    <a:lumOff val="15000"/>
                  </a:schemeClr>
                </a:solidFill>
              </a:rPr>
              <a:t>)</a:t>
            </a:r>
            <a:endParaRPr lang="uk-UA" dirty="0"/>
          </a:p>
        </p:txBody>
      </p:sp>
      <p:pic>
        <p:nvPicPr>
          <p:cNvPr id="6" name="Місце для вмісту 5">
            <a:extLst>
              <a:ext uri="{FF2B5EF4-FFF2-40B4-BE49-F238E27FC236}">
                <a16:creationId xmlns:a16="http://schemas.microsoft.com/office/drawing/2014/main" id="{3F22FC6E-A2C6-2EA5-5365-41DE6DA64B97}"/>
              </a:ext>
            </a:extLst>
          </p:cNvPr>
          <p:cNvPicPr>
            <a:picLocks noGrp="1" noChangeAspect="1"/>
          </p:cNvPicPr>
          <p:nvPr>
            <p:ph idx="1"/>
          </p:nvPr>
        </p:nvPicPr>
        <p:blipFill>
          <a:blip r:embed="rId2"/>
          <a:stretch>
            <a:fillRect/>
          </a:stretch>
        </p:blipFill>
        <p:spPr>
          <a:xfrm>
            <a:off x="4114625" y="2488594"/>
            <a:ext cx="4023709" cy="2773920"/>
          </a:xfrm>
        </p:spPr>
      </p:pic>
    </p:spTree>
    <p:extLst>
      <p:ext uri="{BB962C8B-B14F-4D97-AF65-F5344CB8AC3E}">
        <p14:creationId xmlns:p14="http://schemas.microsoft.com/office/powerpoint/2010/main" val="2045972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3BC08E-DFF1-3188-AC02-D45B30A10DB6}"/>
              </a:ext>
            </a:extLst>
          </p:cNvPr>
          <p:cNvSpPr>
            <a:spLocks noGrp="1"/>
          </p:cNvSpPr>
          <p:nvPr>
            <p:ph type="title"/>
          </p:nvPr>
        </p:nvSpPr>
        <p:spPr/>
        <p:txBody>
          <a:bodyPr/>
          <a:lstStyle/>
          <a:p>
            <a:r>
              <a:rPr lang="en-US" dirty="0"/>
              <a:t>WEB App Caching</a:t>
            </a:r>
            <a:endParaRPr lang="uk-UA" dirty="0"/>
          </a:p>
        </p:txBody>
      </p:sp>
      <p:pic>
        <p:nvPicPr>
          <p:cNvPr id="5122" name="Picture 2">
            <a:extLst>
              <a:ext uri="{FF2B5EF4-FFF2-40B4-BE49-F238E27FC236}">
                <a16:creationId xmlns:a16="http://schemas.microsoft.com/office/drawing/2014/main" id="{1E6855DA-7516-4FD2-400A-3B8928903B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17171" y="1846263"/>
            <a:ext cx="5017984"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444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793760-8B12-B212-56FA-C250482E3ACE}"/>
              </a:ext>
            </a:extLst>
          </p:cNvPr>
          <p:cNvSpPr>
            <a:spLocks noGrp="1"/>
          </p:cNvSpPr>
          <p:nvPr>
            <p:ph type="title"/>
          </p:nvPr>
        </p:nvSpPr>
        <p:spPr/>
        <p:txBody>
          <a:bodyPr/>
          <a:lstStyle/>
          <a:p>
            <a:r>
              <a:rPr lang="uk-UA" dirty="0"/>
              <a:t>Поняття </a:t>
            </a:r>
            <a:r>
              <a:rPr lang="en-US" dirty="0"/>
              <a:t>REST</a:t>
            </a:r>
            <a:endParaRPr lang="uk-UA" dirty="0"/>
          </a:p>
        </p:txBody>
      </p:sp>
      <p:sp>
        <p:nvSpPr>
          <p:cNvPr id="3" name="Місце для вмісту 2">
            <a:extLst>
              <a:ext uri="{FF2B5EF4-FFF2-40B4-BE49-F238E27FC236}">
                <a16:creationId xmlns:a16="http://schemas.microsoft.com/office/drawing/2014/main" id="{7B0A0085-C1B3-46BC-EE96-1CE232FCAF08}"/>
              </a:ext>
            </a:extLst>
          </p:cNvPr>
          <p:cNvSpPr>
            <a:spLocks noGrp="1"/>
          </p:cNvSpPr>
          <p:nvPr>
            <p:ph idx="1"/>
          </p:nvPr>
        </p:nvSpPr>
        <p:spPr/>
        <p:txBody>
          <a:bodyPr/>
          <a:lstStyle/>
          <a:p>
            <a:pPr algn="just"/>
            <a:r>
              <a:rPr lang="en-US" dirty="0"/>
              <a:t>Representational State Transfer (REST) — </a:t>
            </a:r>
            <a:r>
              <a:rPr lang="uk-UA" dirty="0"/>
              <a:t>це стиль архітектури програмного забезпечення</a:t>
            </a:r>
            <a:r>
              <a:rPr lang="en-US" dirty="0"/>
              <a:t>, </a:t>
            </a:r>
            <a:r>
              <a:rPr lang="uk-UA" dirty="0"/>
              <a:t>тобто набір правил і умов для створення </a:t>
            </a:r>
            <a:r>
              <a:rPr lang="en-US" dirty="0"/>
              <a:t>API.</a:t>
            </a:r>
            <a:endParaRPr lang="uk-UA" dirty="0"/>
          </a:p>
          <a:p>
            <a:pPr algn="just"/>
            <a:r>
              <a:rPr lang="uk-UA" dirty="0"/>
              <a:t>Термін </a:t>
            </a:r>
            <a:r>
              <a:rPr lang="en-US" dirty="0"/>
              <a:t>REST</a:t>
            </a:r>
            <a:r>
              <a:rPr lang="uk-UA" dirty="0"/>
              <a:t> – було запропоновано Роєм </a:t>
            </a:r>
            <a:r>
              <a:rPr lang="uk-UA" dirty="0" err="1"/>
              <a:t>Філдінгом</a:t>
            </a:r>
            <a:r>
              <a:rPr lang="uk-UA" dirty="0"/>
              <a:t> як набір теоретичних принципів для побудови веб-застосунків, для яких, однак, існує практичних виключень</a:t>
            </a:r>
            <a:endParaRPr lang="en-US" dirty="0"/>
          </a:p>
          <a:p>
            <a:pPr algn="just"/>
            <a:r>
              <a:rPr lang="en-US" dirty="0"/>
              <a:t>(</a:t>
            </a:r>
            <a:r>
              <a:rPr lang="uk-UA" dirty="0"/>
              <a:t>див. </a:t>
            </a:r>
            <a:r>
              <a:rPr lang="en-US" dirty="0">
                <a:hlinkClick r:id="rId2"/>
              </a:rPr>
              <a:t>https://ics.uci.edu/~fielding/pubs/dissertation/fielding_dissertation.pdf</a:t>
            </a:r>
            <a:r>
              <a:rPr lang="en-US" dirty="0"/>
              <a:t>)</a:t>
            </a:r>
            <a:r>
              <a:rPr lang="uk-UA" dirty="0"/>
              <a:t>.</a:t>
            </a:r>
          </a:p>
        </p:txBody>
      </p:sp>
    </p:spTree>
    <p:extLst>
      <p:ext uri="{BB962C8B-B14F-4D97-AF65-F5344CB8AC3E}">
        <p14:creationId xmlns:p14="http://schemas.microsoft.com/office/powerpoint/2010/main" val="1818615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4CF390-FA8C-5C74-52C5-8653C57851B5}"/>
              </a:ext>
            </a:extLst>
          </p:cNvPr>
          <p:cNvSpPr>
            <a:spLocks noGrp="1"/>
          </p:cNvSpPr>
          <p:nvPr>
            <p:ph type="title"/>
          </p:nvPr>
        </p:nvSpPr>
        <p:spPr/>
        <p:txBody>
          <a:bodyPr/>
          <a:lstStyle/>
          <a:p>
            <a:r>
              <a:rPr lang="en-US" dirty="0"/>
              <a:t>REST / </a:t>
            </a:r>
            <a:r>
              <a:rPr lang="uk-UA" dirty="0"/>
              <a:t>Клієнт-серверна архітектура</a:t>
            </a:r>
          </a:p>
        </p:txBody>
      </p:sp>
      <p:sp>
        <p:nvSpPr>
          <p:cNvPr id="3" name="Місце для вмісту 2">
            <a:extLst>
              <a:ext uri="{FF2B5EF4-FFF2-40B4-BE49-F238E27FC236}">
                <a16:creationId xmlns:a16="http://schemas.microsoft.com/office/drawing/2014/main" id="{7AD3E8D6-668D-076F-687F-EEEB424126D6}"/>
              </a:ext>
            </a:extLst>
          </p:cNvPr>
          <p:cNvSpPr>
            <a:spLocks noGrp="1"/>
          </p:cNvSpPr>
          <p:nvPr>
            <p:ph idx="1"/>
          </p:nvPr>
        </p:nvSpPr>
        <p:spPr/>
        <p:txBody>
          <a:bodyPr/>
          <a:lstStyle/>
          <a:p>
            <a:pPr algn="just"/>
            <a:r>
              <a:rPr lang="uk-UA" dirty="0"/>
              <a:t>Простіше кажучи, системи </a:t>
            </a:r>
            <a:r>
              <a:rPr lang="en-US" dirty="0"/>
              <a:t>RESTful </a:t>
            </a:r>
            <a:r>
              <a:rPr lang="uk-UA" dirty="0"/>
              <a:t>розділяють системи на відповідальні за зберігання та відповідальні за обробку даних (сервер), від систем, відповідальних за збір, запит, споживання та представлення даних користувачеві (клієнт). Цей поділ має бути настільки чітким, щоб клієнтську та серверну системи можна було вдосконалювати та оновлювати незалежно одна від одної.</a:t>
            </a:r>
          </a:p>
        </p:txBody>
      </p:sp>
      <p:pic>
        <p:nvPicPr>
          <p:cNvPr id="5" name="Рисунок 4" descr="Зображення, що містить схема, текст, знімок екрана, ряд&#10;&#10;Автоматично згенерований опис">
            <a:extLst>
              <a:ext uri="{FF2B5EF4-FFF2-40B4-BE49-F238E27FC236}">
                <a16:creationId xmlns:a16="http://schemas.microsoft.com/office/drawing/2014/main" id="{C7947353-14C7-FE0A-0834-B7054BFF34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05983" y="3429000"/>
            <a:ext cx="5380034" cy="3429000"/>
          </a:xfrm>
          <a:prstGeom prst="rect">
            <a:avLst/>
          </a:prstGeom>
        </p:spPr>
      </p:pic>
    </p:spTree>
    <p:extLst>
      <p:ext uri="{BB962C8B-B14F-4D97-AF65-F5344CB8AC3E}">
        <p14:creationId xmlns:p14="http://schemas.microsoft.com/office/powerpoint/2010/main" val="1179572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5D6E39-4EE5-0BE1-07B2-F67290D443C9}"/>
              </a:ext>
            </a:extLst>
          </p:cNvPr>
          <p:cNvSpPr>
            <a:spLocks noGrp="1"/>
          </p:cNvSpPr>
          <p:nvPr>
            <p:ph type="title"/>
          </p:nvPr>
        </p:nvSpPr>
        <p:spPr/>
        <p:txBody>
          <a:bodyPr/>
          <a:lstStyle/>
          <a:p>
            <a:r>
              <a:rPr lang="en-US" dirty="0"/>
              <a:t>REST / Stateless</a:t>
            </a:r>
            <a:endParaRPr lang="uk-UA" dirty="0"/>
          </a:p>
        </p:txBody>
      </p:sp>
      <p:sp>
        <p:nvSpPr>
          <p:cNvPr id="3" name="Місце для вмісту 2">
            <a:extLst>
              <a:ext uri="{FF2B5EF4-FFF2-40B4-BE49-F238E27FC236}">
                <a16:creationId xmlns:a16="http://schemas.microsoft.com/office/drawing/2014/main" id="{E0C0B0B5-24E8-AD19-14AF-35A8C5E05D3C}"/>
              </a:ext>
            </a:extLst>
          </p:cNvPr>
          <p:cNvSpPr>
            <a:spLocks noGrp="1"/>
          </p:cNvSpPr>
          <p:nvPr>
            <p:ph idx="1"/>
          </p:nvPr>
        </p:nvSpPr>
        <p:spPr/>
        <p:txBody>
          <a:bodyPr/>
          <a:lstStyle/>
          <a:p>
            <a:pPr algn="just"/>
            <a:r>
              <a:rPr lang="uk-UA" dirty="0"/>
              <a:t>У цьому випадку всі клієнтські запити обробляються однаково. Немає виділеного місця на сервері про попередні активності (сеансу) клієнта. Відповідальність за керування станом (наприклад, чи користувач авторизувався в системі чи ні) лежить на клієнті. Проте розпочинає сеанс та його дані саме сервер. Ця вимога</a:t>
            </a:r>
            <a:r>
              <a:rPr lang="en-US" dirty="0"/>
              <a:t>/</a:t>
            </a:r>
            <a:r>
              <a:rPr lang="uk-UA" dirty="0"/>
              <a:t>обмеження робить підхід </a:t>
            </a:r>
            <a:r>
              <a:rPr lang="en-US" dirty="0"/>
              <a:t>RESTful</a:t>
            </a:r>
            <a:r>
              <a:rPr lang="uk-UA" dirty="0"/>
              <a:t> масштабованим.</a:t>
            </a:r>
          </a:p>
          <a:p>
            <a:pPr algn="just"/>
            <a:endParaRPr lang="uk-UA" dirty="0"/>
          </a:p>
        </p:txBody>
      </p:sp>
      <p:pic>
        <p:nvPicPr>
          <p:cNvPr id="5" name="Рисунок 4" descr="Зображення, що містить знімок екрана, схема, 3D-моделювання&#10;&#10;Автоматично згенерований опис">
            <a:extLst>
              <a:ext uri="{FF2B5EF4-FFF2-40B4-BE49-F238E27FC236}">
                <a16:creationId xmlns:a16="http://schemas.microsoft.com/office/drawing/2014/main" id="{5CC68817-7411-7B42-AA10-44DDD1547E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24864"/>
            <a:ext cx="12192000" cy="2142308"/>
          </a:xfrm>
          <a:prstGeom prst="rect">
            <a:avLst/>
          </a:prstGeom>
        </p:spPr>
      </p:pic>
    </p:spTree>
    <p:extLst>
      <p:ext uri="{BB962C8B-B14F-4D97-AF65-F5344CB8AC3E}">
        <p14:creationId xmlns:p14="http://schemas.microsoft.com/office/powerpoint/2010/main" val="3243005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2C6FA3-D216-8902-7D20-482A3AAF299B}"/>
              </a:ext>
            </a:extLst>
          </p:cNvPr>
          <p:cNvSpPr>
            <a:spLocks noGrp="1"/>
          </p:cNvSpPr>
          <p:nvPr>
            <p:ph type="title"/>
          </p:nvPr>
        </p:nvSpPr>
        <p:spPr/>
        <p:txBody>
          <a:bodyPr/>
          <a:lstStyle/>
          <a:p>
            <a:r>
              <a:rPr lang="en-US" dirty="0"/>
              <a:t>REST / Stateless</a:t>
            </a:r>
            <a:endParaRPr lang="uk-UA" dirty="0"/>
          </a:p>
        </p:txBody>
      </p:sp>
      <p:sp>
        <p:nvSpPr>
          <p:cNvPr id="3" name="Місце для вмісту 2">
            <a:extLst>
              <a:ext uri="{FF2B5EF4-FFF2-40B4-BE49-F238E27FC236}">
                <a16:creationId xmlns:a16="http://schemas.microsoft.com/office/drawing/2014/main" id="{39E9B5A3-6FA4-CDE2-65AC-8FE196587527}"/>
              </a:ext>
            </a:extLst>
          </p:cNvPr>
          <p:cNvSpPr>
            <a:spLocks noGrp="1"/>
          </p:cNvSpPr>
          <p:nvPr>
            <p:ph idx="1"/>
          </p:nvPr>
        </p:nvSpPr>
        <p:spPr/>
        <p:txBody>
          <a:bodyPr/>
          <a:lstStyle/>
          <a:p>
            <a:r>
              <a:rPr lang="uk-UA" dirty="0"/>
              <a:t>У REST кожен запит на ресурс повинен передавати стан програми. Це означає, що стан</a:t>
            </a:r>
            <a:r>
              <a:rPr lang="en-US" dirty="0"/>
              <a:t> </a:t>
            </a:r>
            <a:r>
              <a:rPr lang="uk-UA" dirty="0"/>
              <a:t>передається з кожним запитом</a:t>
            </a:r>
            <a:r>
              <a:rPr lang="en-US" dirty="0"/>
              <a:t>.</a:t>
            </a:r>
            <a:endParaRPr lang="uk-UA" dirty="0"/>
          </a:p>
        </p:txBody>
      </p:sp>
      <p:pic>
        <p:nvPicPr>
          <p:cNvPr id="4" name="Picture 7" descr="Picture 7">
            <a:extLst>
              <a:ext uri="{FF2B5EF4-FFF2-40B4-BE49-F238E27FC236}">
                <a16:creationId xmlns:a16="http://schemas.microsoft.com/office/drawing/2014/main" id="{356F1DFA-7FEC-4DA3-9949-E376CDAE34A4}"/>
              </a:ext>
            </a:extLst>
          </p:cNvPr>
          <p:cNvPicPr>
            <a:picLocks noChangeAspect="1"/>
          </p:cNvPicPr>
          <p:nvPr/>
        </p:nvPicPr>
        <p:blipFill>
          <a:blip r:embed="rId2"/>
          <a:stretch>
            <a:fillRect/>
          </a:stretch>
        </p:blipFill>
        <p:spPr>
          <a:xfrm>
            <a:off x="6099064" y="2751693"/>
            <a:ext cx="4418020" cy="3313516"/>
          </a:xfrm>
          <a:prstGeom prst="rect">
            <a:avLst/>
          </a:prstGeom>
          <a:ln w="12700">
            <a:miter lim="400000"/>
          </a:ln>
        </p:spPr>
      </p:pic>
      <p:pic>
        <p:nvPicPr>
          <p:cNvPr id="5" name="Picture 9" descr="Picture 9">
            <a:extLst>
              <a:ext uri="{FF2B5EF4-FFF2-40B4-BE49-F238E27FC236}">
                <a16:creationId xmlns:a16="http://schemas.microsoft.com/office/drawing/2014/main" id="{2FFF0E9F-D440-E492-2E0B-51414D5AD8B0}"/>
              </a:ext>
            </a:extLst>
          </p:cNvPr>
          <p:cNvPicPr>
            <a:picLocks noChangeAspect="1"/>
          </p:cNvPicPr>
          <p:nvPr/>
        </p:nvPicPr>
        <p:blipFill>
          <a:blip r:embed="rId3"/>
          <a:stretch>
            <a:fillRect/>
          </a:stretch>
        </p:blipFill>
        <p:spPr>
          <a:xfrm>
            <a:off x="1340386" y="2751693"/>
            <a:ext cx="4698762" cy="3524072"/>
          </a:xfrm>
          <a:prstGeom prst="rect">
            <a:avLst/>
          </a:prstGeom>
          <a:ln w="12700">
            <a:miter lim="400000"/>
          </a:ln>
        </p:spPr>
      </p:pic>
    </p:spTree>
    <p:extLst>
      <p:ext uri="{BB962C8B-B14F-4D97-AF65-F5344CB8AC3E}">
        <p14:creationId xmlns:p14="http://schemas.microsoft.com/office/powerpoint/2010/main" val="2896275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49F847-96B9-0C05-576D-60F1AFE8225F}"/>
              </a:ext>
            </a:extLst>
          </p:cNvPr>
          <p:cNvSpPr>
            <a:spLocks noGrp="1"/>
          </p:cNvSpPr>
          <p:nvPr>
            <p:ph type="title"/>
          </p:nvPr>
        </p:nvSpPr>
        <p:spPr/>
        <p:txBody>
          <a:bodyPr/>
          <a:lstStyle/>
          <a:p>
            <a:r>
              <a:rPr lang="en-US" dirty="0"/>
              <a:t>REST / </a:t>
            </a:r>
            <a:r>
              <a:rPr lang="en-US" dirty="0" err="1"/>
              <a:t>Cacheability</a:t>
            </a:r>
            <a:r>
              <a:rPr lang="en-US" dirty="0"/>
              <a:t> (</a:t>
            </a:r>
            <a:r>
              <a:rPr lang="uk-UA" dirty="0" err="1"/>
              <a:t>кешування</a:t>
            </a:r>
            <a:r>
              <a:rPr lang="en-US" dirty="0"/>
              <a:t>)</a:t>
            </a:r>
            <a:endParaRPr lang="uk-UA" dirty="0"/>
          </a:p>
        </p:txBody>
      </p:sp>
      <p:sp>
        <p:nvSpPr>
          <p:cNvPr id="3" name="Місце для вмісту 2">
            <a:extLst>
              <a:ext uri="{FF2B5EF4-FFF2-40B4-BE49-F238E27FC236}">
                <a16:creationId xmlns:a16="http://schemas.microsoft.com/office/drawing/2014/main" id="{9466EEED-C590-393D-411F-8BA375AA6236}"/>
              </a:ext>
            </a:extLst>
          </p:cNvPr>
          <p:cNvSpPr>
            <a:spLocks noGrp="1"/>
          </p:cNvSpPr>
          <p:nvPr>
            <p:ph idx="1"/>
          </p:nvPr>
        </p:nvSpPr>
        <p:spPr/>
        <p:txBody>
          <a:bodyPr/>
          <a:lstStyle/>
          <a:p>
            <a:pPr algn="just"/>
            <a:r>
              <a:rPr lang="uk-UA" dirty="0"/>
              <a:t>Клієнт та сервер повинні мати можливість </a:t>
            </a:r>
            <a:r>
              <a:rPr lang="uk-UA" dirty="0" err="1"/>
              <a:t>кешувати</a:t>
            </a:r>
            <a:r>
              <a:rPr lang="uk-UA" dirty="0"/>
              <a:t> (зберігати між запитами) дані ресурсів, які </a:t>
            </a:r>
            <a:r>
              <a:rPr lang="uk-UA" dirty="0" err="1"/>
              <a:t>рідко</a:t>
            </a:r>
            <a:r>
              <a:rPr lang="uk-UA" dirty="0"/>
              <a:t> оновлюються</a:t>
            </a:r>
            <a:r>
              <a:rPr lang="en-US" dirty="0"/>
              <a:t>/</a:t>
            </a:r>
            <a:r>
              <a:rPr lang="uk-UA" dirty="0"/>
              <a:t>змінюються. Наприклад, список країн світу. Навряд чи він часто буде змінюватися. Отже, неефективно будувати систему, яка запитує базу даних країн кожного разу, коли ці дані потрібні. Клієнт повинен мати можливість </a:t>
            </a:r>
            <a:r>
              <a:rPr lang="uk-UA" dirty="0" err="1"/>
              <a:t>кешувати</a:t>
            </a:r>
            <a:r>
              <a:rPr lang="uk-UA" dirty="0"/>
              <a:t> такі дані, а сервер повинені мати можливість контролювати тривалість </a:t>
            </a:r>
            <a:r>
              <a:rPr lang="en-US" dirty="0"/>
              <a:t>(life-time)</a:t>
            </a:r>
            <a:r>
              <a:rPr lang="uk-UA" dirty="0"/>
              <a:t> цього кешу.</a:t>
            </a:r>
          </a:p>
        </p:txBody>
      </p:sp>
    </p:spTree>
    <p:extLst>
      <p:ext uri="{BB962C8B-B14F-4D97-AF65-F5344CB8AC3E}">
        <p14:creationId xmlns:p14="http://schemas.microsoft.com/office/powerpoint/2010/main" val="3666721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49F847-96B9-0C05-576D-60F1AFE8225F}"/>
              </a:ext>
            </a:extLst>
          </p:cNvPr>
          <p:cNvSpPr>
            <a:spLocks noGrp="1"/>
          </p:cNvSpPr>
          <p:nvPr>
            <p:ph type="title"/>
          </p:nvPr>
        </p:nvSpPr>
        <p:spPr/>
        <p:txBody>
          <a:bodyPr/>
          <a:lstStyle/>
          <a:p>
            <a:r>
              <a:rPr lang="en-US" dirty="0"/>
              <a:t>REST / </a:t>
            </a:r>
            <a:r>
              <a:rPr lang="en-US" dirty="0" err="1"/>
              <a:t>Cacheability</a:t>
            </a:r>
            <a:r>
              <a:rPr lang="en-US" dirty="0"/>
              <a:t> (</a:t>
            </a:r>
            <a:r>
              <a:rPr lang="uk-UA" dirty="0" err="1"/>
              <a:t>кешування</a:t>
            </a:r>
            <a:r>
              <a:rPr lang="en-US" dirty="0"/>
              <a:t>)</a:t>
            </a:r>
            <a:endParaRPr lang="uk-UA" dirty="0"/>
          </a:p>
        </p:txBody>
      </p:sp>
      <p:pic>
        <p:nvPicPr>
          <p:cNvPr id="4" name="Місце для вмісту 3" descr="Зображення, що містить текст, знімок екрана, схема, дизайн&#10;&#10;Автоматично згенерований опис">
            <a:extLst>
              <a:ext uri="{FF2B5EF4-FFF2-40B4-BE49-F238E27FC236}">
                <a16:creationId xmlns:a16="http://schemas.microsoft.com/office/drawing/2014/main" id="{C9FA79FC-08D5-735F-A81E-0D59ED4194A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0280" y="1833829"/>
            <a:ext cx="5478401" cy="4436550"/>
          </a:xfrm>
          <a:prstGeom prst="rect">
            <a:avLst/>
          </a:prstGeom>
        </p:spPr>
      </p:pic>
    </p:spTree>
    <p:extLst>
      <p:ext uri="{BB962C8B-B14F-4D97-AF65-F5344CB8AC3E}">
        <p14:creationId xmlns:p14="http://schemas.microsoft.com/office/powerpoint/2010/main" val="3757294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ACD0EC-9699-CE5F-8592-5290DD79F26B}"/>
              </a:ext>
            </a:extLst>
          </p:cNvPr>
          <p:cNvSpPr>
            <a:spLocks noGrp="1"/>
          </p:cNvSpPr>
          <p:nvPr>
            <p:ph type="title"/>
          </p:nvPr>
        </p:nvSpPr>
        <p:spPr/>
        <p:txBody>
          <a:bodyPr/>
          <a:lstStyle/>
          <a:p>
            <a:r>
              <a:rPr lang="en-US" dirty="0"/>
              <a:t>REST / Layered system (</a:t>
            </a:r>
            <a:r>
              <a:rPr lang="uk-UA" dirty="0" err="1"/>
              <a:t>рівнева</a:t>
            </a:r>
            <a:r>
              <a:rPr lang="uk-UA" dirty="0"/>
              <a:t> система</a:t>
            </a:r>
            <a:r>
              <a:rPr lang="en-US" dirty="0"/>
              <a:t>)</a:t>
            </a:r>
            <a:endParaRPr lang="uk-UA" dirty="0"/>
          </a:p>
        </p:txBody>
      </p:sp>
      <p:sp>
        <p:nvSpPr>
          <p:cNvPr id="3" name="Місце для вмісту 2">
            <a:extLst>
              <a:ext uri="{FF2B5EF4-FFF2-40B4-BE49-F238E27FC236}">
                <a16:creationId xmlns:a16="http://schemas.microsoft.com/office/drawing/2014/main" id="{A76D08F6-69B4-B252-9C32-1FF81BF6D311}"/>
              </a:ext>
            </a:extLst>
          </p:cNvPr>
          <p:cNvSpPr>
            <a:spLocks noGrp="1"/>
          </p:cNvSpPr>
          <p:nvPr>
            <p:ph idx="1"/>
          </p:nvPr>
        </p:nvSpPr>
        <p:spPr/>
        <p:txBody>
          <a:bodyPr/>
          <a:lstStyle/>
          <a:p>
            <a:pPr algn="just"/>
            <a:r>
              <a:rPr lang="uk-UA" dirty="0"/>
              <a:t>Націлене на довгий життєвий цикл та розвиток </a:t>
            </a:r>
            <a:r>
              <a:rPr lang="en-US" dirty="0"/>
              <a:t>API </a:t>
            </a:r>
            <a:r>
              <a:rPr lang="uk-UA" dirty="0"/>
              <a:t>має бути модульними. Кожен модуль має прозоро</a:t>
            </a:r>
            <a:r>
              <a:rPr lang="en-US" dirty="0"/>
              <a:t>/</a:t>
            </a:r>
            <a:r>
              <a:rPr lang="uk-UA" dirty="0"/>
              <a:t>легко оновлюватися та</a:t>
            </a:r>
            <a:r>
              <a:rPr lang="en-US" dirty="0"/>
              <a:t>/</a:t>
            </a:r>
            <a:r>
              <a:rPr lang="uk-UA" dirty="0"/>
              <a:t>або замінюваним. Отже, </a:t>
            </a:r>
            <a:r>
              <a:rPr lang="en-US" dirty="0"/>
              <a:t>REST </a:t>
            </a:r>
            <a:r>
              <a:rPr lang="uk-UA" dirty="0"/>
              <a:t>вимагає, щоб </a:t>
            </a:r>
            <a:r>
              <a:rPr lang="en-US" dirty="0"/>
              <a:t>API </a:t>
            </a:r>
            <a:r>
              <a:rPr lang="uk-UA" dirty="0"/>
              <a:t>були розроблені як багаторівневі системи, де клієнт взаємодіє з сервером через одну кінцеву точку, а сервер може взаємодіяти з кількома серверними системами. Це забезпечує поділ завдань і полегшує додавання нових серверних систем, зміну існуючих або виконання технічного обслуговування, не впливаючи на клієнта. Прикладом цього може бути те, як сервер може оновити механізм для балансування навантаження, але клієнт не повинен знати про це. Клієнт може продовжувати спілкування так само, як і раніше.</a:t>
            </a:r>
          </a:p>
        </p:txBody>
      </p:sp>
    </p:spTree>
    <p:extLst>
      <p:ext uri="{BB962C8B-B14F-4D97-AF65-F5344CB8AC3E}">
        <p14:creationId xmlns:p14="http://schemas.microsoft.com/office/powerpoint/2010/main" val="1549615496"/>
      </p:ext>
    </p:extLst>
  </p:cSld>
  <p:clrMapOvr>
    <a:masterClrMapping/>
  </p:clrMapOvr>
</p:sld>
</file>

<file path=ppt/theme/theme1.xml><?xml version="1.0" encoding="utf-8"?>
<a:theme xmlns:a="http://schemas.openxmlformats.org/drawingml/2006/main" name="Ретроспектива">
  <a:themeElements>
    <a:clrScheme name="Ретроспектива">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Ретроспектива">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Ретроспектива">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224</TotalTime>
  <Words>1113</Words>
  <Application>Microsoft Office PowerPoint</Application>
  <PresentationFormat>Широкий екран</PresentationFormat>
  <Paragraphs>48</Paragraphs>
  <Slides>21</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21</vt:i4>
      </vt:variant>
    </vt:vector>
  </HeadingPairs>
  <TitlesOfParts>
    <vt:vector size="26" baseType="lpstr">
      <vt:lpstr>-apple-system</vt:lpstr>
      <vt:lpstr>Arial</vt:lpstr>
      <vt:lpstr>Calibri</vt:lpstr>
      <vt:lpstr>Calibri Light</vt:lpstr>
      <vt:lpstr>Ретроспектива</vt:lpstr>
      <vt:lpstr>REST(ful) API</vt:lpstr>
      <vt:lpstr>Веб API</vt:lpstr>
      <vt:lpstr>Поняття REST</vt:lpstr>
      <vt:lpstr>REST / Клієнт-серверна архітектура</vt:lpstr>
      <vt:lpstr>REST / Stateless</vt:lpstr>
      <vt:lpstr>REST / Stateless</vt:lpstr>
      <vt:lpstr>REST / Cacheability (кешування)</vt:lpstr>
      <vt:lpstr>REST / Cacheability (кешування)</vt:lpstr>
      <vt:lpstr>REST / Layered system (рівнева система)</vt:lpstr>
      <vt:lpstr>REST / Layered system (рівнева система)</vt:lpstr>
      <vt:lpstr>REST / Code-On-Demand (код на вимогу)</vt:lpstr>
      <vt:lpstr>REST / Uniform Interface </vt:lpstr>
      <vt:lpstr>REST / Identification of Resources</vt:lpstr>
      <vt:lpstr>REST / Manipulation of Resources Through Representations</vt:lpstr>
      <vt:lpstr>REST / Self-Descriptive Messages</vt:lpstr>
      <vt:lpstr>REST / Hypermedia as the Engine of Application State (HATEOAS)</vt:lpstr>
      <vt:lpstr>REST / Richardson Maturity Model</vt:lpstr>
      <vt:lpstr>REST / GET EXAMPLE</vt:lpstr>
      <vt:lpstr>REST / Basic routes example</vt:lpstr>
      <vt:lpstr>REST / Idempotency (ідемпотентність)</vt:lpstr>
      <vt:lpstr>WEB App Caching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API</dc:title>
  <dc:creator>Vitalii</dc:creator>
  <cp:lastModifiedBy>Vitalii</cp:lastModifiedBy>
  <cp:revision>3</cp:revision>
  <dcterms:created xsi:type="dcterms:W3CDTF">2023-11-21T21:12:44Z</dcterms:created>
  <dcterms:modified xsi:type="dcterms:W3CDTF">2023-11-22T00:57:12Z</dcterms:modified>
</cp:coreProperties>
</file>