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12192000"/>
  <p:notesSz cx="6858000" cy="9144000"/>
  <p:embeddedFontLst>
    <p:embeddedFont>
      <p:font typeface="Libre Franklin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3" roundtripDataSignature="AMtx7mhZ97iGvITKe2tpmz9olErpMOVr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ibreFranklin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ibreFranklin-italic.fntdata"/><Relationship Id="rId30" Type="http://schemas.openxmlformats.org/officeDocument/2006/relationships/font" Target="fonts/LibreFranklin-bold.fntdata"/><Relationship Id="rId11" Type="http://schemas.openxmlformats.org/officeDocument/2006/relationships/slide" Target="slides/slide7.xml"/><Relationship Id="rId33" Type="http://customschemas.google.com/relationships/presentationmetadata" Target="metadata"/><Relationship Id="rId10" Type="http://schemas.openxmlformats.org/officeDocument/2006/relationships/slide" Target="slides/slide6.xml"/><Relationship Id="rId32" Type="http://schemas.openxmlformats.org/officeDocument/2006/relationships/font" Target="fonts/LibreFranklin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bg>
      <p:bgPr>
        <a:solidFill>
          <a:schemeClr val="lt2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6"/>
          <p:cNvSpPr txBox="1"/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6"/>
          <p:cNvSpPr txBox="1"/>
          <p:nvPr>
            <p:ph idx="1" type="subTitle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26"/>
          <p:cNvSpPr txBox="1"/>
          <p:nvPr>
            <p:ph idx="10" type="dt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6"/>
          <p:cNvSpPr txBox="1"/>
          <p:nvPr>
            <p:ph idx="11" type="ftr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6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" name="Google Shape;18;p2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9" name="Google Shape;19;p26"/>
            <p:cNvSpPr/>
            <p:nvPr/>
          </p:nvSpPr>
          <p:spPr>
            <a:xfrm>
              <a:off x="8151962" y="1685652"/>
              <a:ext cx="3275013" cy="4408488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0" name="Google Shape;20;p26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5"/>
          <p:cNvSpPr txBox="1"/>
          <p:nvPr>
            <p:ph idx="1" type="body"/>
          </p:nvPr>
        </p:nvSpPr>
        <p:spPr>
          <a:xfrm rot="5400000">
            <a:off x="4386263" y="-719137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0" name="Google Shape;80;p35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5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5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6"/>
          <p:cNvSpPr txBox="1"/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6"/>
          <p:cNvSpPr txBox="1"/>
          <p:nvPr>
            <p:ph idx="1" type="body"/>
          </p:nvPr>
        </p:nvSpPr>
        <p:spPr>
          <a:xfrm rot="5400000">
            <a:off x="2839799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6" name="Google Shape;86;p36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6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6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7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4" name="Google Shape;24;p27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7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7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showMasterSp="0" type="secHead">
  <p:cSld name="SECTION_HEADER">
    <p:bg>
      <p:bgPr>
        <a:solidFill>
          <a:schemeClr val="dk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8"/>
          <p:cNvSpPr txBox="1"/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8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28"/>
          <p:cNvSpPr txBox="1"/>
          <p:nvPr>
            <p:ph idx="10" type="dt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8"/>
          <p:cNvSpPr txBox="1"/>
          <p:nvPr>
            <p:ph idx="11" type="ftr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8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28" title="Crop Mark"/>
          <p:cNvSpPr/>
          <p:nvPr/>
        </p:nvSpPr>
        <p:spPr>
          <a:xfrm>
            <a:off x="8151962" y="1685652"/>
            <a:ext cx="3275013" cy="4408488"/>
          </a:xfrm>
          <a:custGeom>
            <a:rect b="b" l="l" r="r" t="t"/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9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9"/>
          <p:cNvSpPr txBox="1"/>
          <p:nvPr>
            <p:ph idx="1" type="body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37" name="Google Shape;37;p29"/>
          <p:cNvSpPr txBox="1"/>
          <p:nvPr>
            <p:ph idx="2" type="body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38" name="Google Shape;38;p29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9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0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0"/>
          <p:cNvSpPr txBox="1"/>
          <p:nvPr>
            <p:ph idx="1" type="body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30"/>
          <p:cNvSpPr txBox="1"/>
          <p:nvPr>
            <p:ph idx="2" type="body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5" name="Google Shape;45;p30"/>
          <p:cNvSpPr txBox="1"/>
          <p:nvPr>
            <p:ph idx="3" type="body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30"/>
          <p:cNvSpPr txBox="1"/>
          <p:nvPr>
            <p:ph idx="4" type="body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0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1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1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2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2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showMasterSp="0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3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3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3"/>
          <p:cNvSpPr txBox="1"/>
          <p:nvPr>
            <p:ph idx="1" type="body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indent="-3302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indent="-3302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63" name="Google Shape;63;p33"/>
          <p:cNvSpPr txBox="1"/>
          <p:nvPr>
            <p:ph idx="2" type="body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33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3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3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33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showMasterSp="0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4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34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4"/>
          <p:cNvSpPr/>
          <p:nvPr>
            <p:ph idx="2" type="pic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34"/>
          <p:cNvSpPr txBox="1"/>
          <p:nvPr>
            <p:ph idx="1" type="body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34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4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4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34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b="0" i="0" sz="4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5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b="0" i="0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b="0" i="1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b="0" i="0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b="0" i="1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b="0" i="1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" name="Google Shape;8;p25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" name="Google Shape;9;p25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" name="Google Shape;10;p25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25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</a:pPr>
            <a:r>
              <a:rPr lang="en-US"/>
              <a:t>ANGULAR</a:t>
            </a:r>
            <a:endParaRPr/>
          </a:p>
        </p:txBody>
      </p:sp>
      <p:sp>
        <p:nvSpPr>
          <p:cNvPr id="94" name="Google Shape;94;p1"/>
          <p:cNvSpPr txBox="1"/>
          <p:nvPr>
            <p:ph idx="1" type="subTitle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</a:pPr>
            <a:r>
              <a:rPr lang="en-US"/>
              <a:t>Лекція 15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Templates: Прив'язка стилів</a:t>
            </a:r>
            <a:br>
              <a:rPr lang="en-US"/>
            </a:br>
            <a:r>
              <a:rPr lang="en-US"/>
              <a:t>(style binding)</a:t>
            </a:r>
            <a:endParaRPr/>
          </a:p>
        </p:txBody>
      </p:sp>
      <p:sp>
        <p:nvSpPr>
          <p:cNvPr id="151" name="Google Shape;151;p10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[style.stylename]</a:t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>
              <a:solidFill>
                <a:srgbClr val="91B3E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91B3E0"/>
              </a:buClr>
              <a:buSzPts val="2000"/>
              <a:buChar char="■"/>
            </a:pP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i="1" lang="en-US">
                <a:solidFill>
                  <a:srgbClr val="8190A0"/>
                </a:solidFill>
                <a:latin typeface="Consolas"/>
                <a:ea typeface="Consolas"/>
                <a:cs typeface="Consolas"/>
                <a:sym typeface="Consolas"/>
              </a:rPr>
              <a:t>style.color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]=</a:t>
            </a:r>
            <a:r>
              <a:rPr lang="en-US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#ffffff</a:t>
            </a:r>
            <a:r>
              <a:rPr lang="en-US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My Div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91B3E0"/>
              </a:buClr>
              <a:buSzPts val="2000"/>
              <a:buChar char="■"/>
            </a:pP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i="1" lang="en-US">
                <a:solidFill>
                  <a:srgbClr val="8190A0"/>
                </a:solidFill>
                <a:latin typeface="Consolas"/>
                <a:ea typeface="Consolas"/>
                <a:cs typeface="Consolas"/>
                <a:sym typeface="Consolas"/>
              </a:rPr>
              <a:t>style.font-size.px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]=</a:t>
            </a:r>
            <a:r>
              <a:rPr lang="en-US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"13"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My Div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91B3E0"/>
              </a:buClr>
              <a:buSzPts val="2000"/>
              <a:buChar char="■"/>
            </a:pP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i="1" lang="en-US">
                <a:solidFill>
                  <a:srgbClr val="8190A0"/>
                </a:solidFill>
                <a:latin typeface="Consolas"/>
                <a:ea typeface="Consolas"/>
                <a:cs typeface="Consolas"/>
                <a:sym typeface="Consolas"/>
              </a:rPr>
              <a:t>style.font-size.px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]=</a:t>
            </a:r>
            <a:r>
              <a:rPr lang="en-US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"expression"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My Div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91B3E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91B3E0"/>
              </a:buClr>
              <a:buSzPts val="2000"/>
              <a:buChar char="■"/>
            </a:pP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i="1" lang="en-US">
                <a:solidFill>
                  <a:srgbClr val="8190A0"/>
                </a:solidFill>
                <a:latin typeface="Consolas"/>
                <a:ea typeface="Consolas"/>
                <a:cs typeface="Consolas"/>
                <a:sym typeface="Consolas"/>
              </a:rPr>
              <a:t>style.color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]=</a:t>
            </a:r>
            <a:r>
              <a:rPr lang="en-US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#ffffff</a:t>
            </a:r>
            <a:r>
              <a:rPr lang="en-US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My Div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91B3E0"/>
              </a:buClr>
              <a:buSzPts val="2000"/>
              <a:buChar char="■"/>
            </a:pP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+ приклад із компонентою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Templates: Прив'язка класів</a:t>
            </a:r>
            <a:br>
              <a:rPr lang="en-US"/>
            </a:br>
            <a:r>
              <a:rPr lang="en-US"/>
              <a:t>(NgClass)</a:t>
            </a:r>
            <a:endParaRPr/>
          </a:p>
        </p:txBody>
      </p:sp>
      <p:sp>
        <p:nvSpPr>
          <p:cNvPr id="157" name="Google Shape;157;p11"/>
          <p:cNvSpPr/>
          <p:nvPr/>
        </p:nvSpPr>
        <p:spPr>
          <a:xfrm>
            <a:off x="3124200" y="2924515"/>
            <a:ext cx="609600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compClasses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AA3731"/>
                </a:solidFill>
                <a:latin typeface="Consolas"/>
                <a:ea typeface="Consolas"/>
                <a:cs typeface="Consolas"/>
                <a:sym typeface="Consolas"/>
              </a:rPr>
              <a:t>setCompClasses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B6526"/>
                </a:solidFill>
                <a:latin typeface="Consolas"/>
                <a:ea typeface="Consolas"/>
                <a:cs typeface="Consolas"/>
                <a:sym typeface="Consolas"/>
              </a:rPr>
              <a:t>  this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compClasses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   …</a:t>
            </a:r>
            <a:b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  };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8" name="Google Shape;158;p11"/>
          <p:cNvSpPr/>
          <p:nvPr/>
        </p:nvSpPr>
        <p:spPr>
          <a:xfrm>
            <a:off x="3124200" y="4972777"/>
            <a:ext cx="55034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i="1" lang="en-US" sz="1800">
                <a:solidFill>
                  <a:srgbClr val="8190A0"/>
                </a:solidFill>
                <a:latin typeface="Consolas"/>
                <a:ea typeface="Consolas"/>
                <a:cs typeface="Consolas"/>
                <a:sym typeface="Consolas"/>
              </a:rPr>
              <a:t>ngClass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]=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compClasses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Classes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Templates: Прив'язка стилів</a:t>
            </a:r>
            <a:br>
              <a:rPr lang="en-US"/>
            </a:br>
            <a:r>
              <a:rPr lang="en-US"/>
              <a:t>(NgStyle)</a:t>
            </a:r>
            <a:endParaRPr/>
          </a:p>
        </p:txBody>
      </p:sp>
      <p:sp>
        <p:nvSpPr>
          <p:cNvPr id="164" name="Google Shape;164;p12"/>
          <p:cNvSpPr/>
          <p:nvPr/>
        </p:nvSpPr>
        <p:spPr>
          <a:xfrm>
            <a:off x="3124200" y="4972777"/>
            <a:ext cx="51235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i="1" lang="en-US" sz="1800">
                <a:solidFill>
                  <a:srgbClr val="8190A0"/>
                </a:solidFill>
                <a:latin typeface="Consolas"/>
                <a:ea typeface="Consolas"/>
                <a:cs typeface="Consolas"/>
                <a:sym typeface="Consolas"/>
              </a:rPr>
              <a:t>ngStyle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]=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compStyle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Styles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5" name="Google Shape;165;p12"/>
          <p:cNvSpPr/>
          <p:nvPr/>
        </p:nvSpPr>
        <p:spPr>
          <a:xfrm>
            <a:off x="3215265" y="2824148"/>
            <a:ext cx="609600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compStyles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{};</a:t>
            </a:r>
            <a:b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AA3731"/>
                </a:solidFill>
                <a:latin typeface="Consolas"/>
                <a:ea typeface="Consolas"/>
                <a:cs typeface="Consolas"/>
                <a:sym typeface="Consolas"/>
              </a:rPr>
              <a:t>setCompStyles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B6526"/>
                </a:solidFill>
                <a:latin typeface="Consolas"/>
                <a:ea typeface="Consolas"/>
                <a:cs typeface="Consolas"/>
                <a:sym typeface="Consolas"/>
              </a:rPr>
              <a:t>  this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compStyles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    …</a:t>
            </a:r>
            <a:b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  };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"/>
          <p:cNvSpPr txBox="1"/>
          <p:nvPr>
            <p:ph type="title"/>
          </p:nvPr>
        </p:nvSpPr>
        <p:spPr>
          <a:xfrm>
            <a:off x="1371599" y="685800"/>
            <a:ext cx="9935737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Templates: NgModel &amp; NgModelChange</a:t>
            </a:r>
            <a:endParaRPr/>
          </a:p>
        </p:txBody>
      </p:sp>
      <p:sp>
        <p:nvSpPr>
          <p:cNvPr id="171" name="Google Shape;171;p13"/>
          <p:cNvSpPr/>
          <p:nvPr/>
        </p:nvSpPr>
        <p:spPr>
          <a:xfrm>
            <a:off x="1382751" y="2260911"/>
            <a:ext cx="58833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FormsModule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@angular/forms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';</a:t>
            </a:r>
            <a:endParaRPr b="0"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2" name="Google Shape;172;p13"/>
          <p:cNvSpPr/>
          <p:nvPr/>
        </p:nvSpPr>
        <p:spPr>
          <a:xfrm>
            <a:off x="1382751" y="4294326"/>
            <a:ext cx="6096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 [</a:t>
            </a:r>
            <a:r>
              <a:rPr i="1" lang="en-US" sz="1800">
                <a:solidFill>
                  <a:srgbClr val="8190A0"/>
                </a:solidFill>
                <a:latin typeface="Consolas"/>
                <a:ea typeface="Consolas"/>
                <a:cs typeface="Consolas"/>
                <a:sym typeface="Consolas"/>
              </a:rPr>
              <a:t>ngModel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]=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currentObj.name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 (</a:t>
            </a:r>
            <a:r>
              <a:rPr i="1" lang="en-US" sz="1800">
                <a:solidFill>
                  <a:srgbClr val="8190A0"/>
                </a:solidFill>
                <a:latin typeface="Consolas"/>
                <a:ea typeface="Consolas"/>
                <a:cs typeface="Consolas"/>
                <a:sym typeface="Consolas"/>
              </a:rPr>
              <a:t>ngModelChange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)=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currentObj.name=$event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Google Shape;173;p13"/>
          <p:cNvSpPr/>
          <p:nvPr/>
        </p:nvSpPr>
        <p:spPr>
          <a:xfrm>
            <a:off x="1382751" y="3156734"/>
            <a:ext cx="6096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 [(</a:t>
            </a:r>
            <a:r>
              <a:rPr i="1" lang="en-US" sz="1800">
                <a:solidFill>
                  <a:srgbClr val="8190A0"/>
                </a:solidFill>
                <a:latin typeface="Consolas"/>
                <a:ea typeface="Consolas"/>
                <a:cs typeface="Consolas"/>
                <a:sym typeface="Consolas"/>
              </a:rPr>
              <a:t>ngModel)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]=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currentObj.name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Templates: NgIf &amp; NgSwitch</a:t>
            </a:r>
            <a:endParaRPr/>
          </a:p>
        </p:txBody>
      </p:sp>
      <p:sp>
        <p:nvSpPr>
          <p:cNvPr id="179" name="Google Shape;179;p14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>
              <a:solidFill>
                <a:srgbClr val="91B3E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91B3E0"/>
              </a:buClr>
              <a:buSzPts val="2000"/>
              <a:buNone/>
            </a:pP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*</a:t>
            </a:r>
            <a:r>
              <a:rPr i="1" lang="en-US">
                <a:solidFill>
                  <a:srgbClr val="8190A0"/>
                </a:solidFill>
                <a:latin typeface="Consolas"/>
                <a:ea typeface="Consolas"/>
                <a:cs typeface="Consolas"/>
                <a:sym typeface="Consolas"/>
              </a:rPr>
              <a:t>ngIf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expression</a:t>
            </a:r>
            <a:r>
              <a:rPr lang="en-US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</p:txBody>
      </p:sp>
      <p:sp>
        <p:nvSpPr>
          <p:cNvPr id="180" name="Google Shape;180;p14"/>
          <p:cNvSpPr/>
          <p:nvPr/>
        </p:nvSpPr>
        <p:spPr>
          <a:xfrm>
            <a:off x="1371600" y="3534925"/>
            <a:ext cx="73215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i="1" lang="en-US" sz="1800">
                <a:solidFill>
                  <a:srgbClr val="8190A0"/>
                </a:solidFill>
                <a:latin typeface="Consolas"/>
                <a:ea typeface="Consolas"/>
                <a:cs typeface="Consolas"/>
                <a:sym typeface="Consolas"/>
              </a:rPr>
              <a:t>ngSwitch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]=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userPreferences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.panelViewMode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  &lt;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*</a:t>
            </a:r>
            <a:r>
              <a:rPr i="1" lang="en-US" sz="1800">
                <a:solidFill>
                  <a:srgbClr val="8190A0"/>
                </a:solidFill>
                <a:latin typeface="Consolas"/>
                <a:ea typeface="Consolas"/>
                <a:cs typeface="Consolas"/>
                <a:sym typeface="Consolas"/>
              </a:rPr>
              <a:t>ngSwitchCase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'full'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  &lt;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*</a:t>
            </a:r>
            <a:r>
              <a:rPr i="1" lang="en-US" sz="1800">
                <a:solidFill>
                  <a:srgbClr val="8190A0"/>
                </a:solidFill>
                <a:latin typeface="Consolas"/>
                <a:ea typeface="Consolas"/>
                <a:cs typeface="Consolas"/>
                <a:sym typeface="Consolas"/>
              </a:rPr>
              <a:t>ngSwitchCase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'short'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  &lt;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*</a:t>
            </a:r>
            <a:r>
              <a:rPr i="1" lang="en-US" sz="1800">
                <a:solidFill>
                  <a:srgbClr val="8190A0"/>
                </a:solidFill>
                <a:latin typeface="Consolas"/>
                <a:ea typeface="Consolas"/>
                <a:cs typeface="Consolas"/>
                <a:sym typeface="Consolas"/>
              </a:rPr>
              <a:t>ngSwitchCase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'tiny'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  &lt;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*</a:t>
            </a:r>
            <a:r>
              <a:rPr i="1" lang="en-US" sz="1800">
                <a:solidFill>
                  <a:srgbClr val="8190A0"/>
                </a:solidFill>
                <a:latin typeface="Consolas"/>
                <a:ea typeface="Consolas"/>
                <a:cs typeface="Consolas"/>
                <a:sym typeface="Consolas"/>
              </a:rPr>
              <a:t>ngSwitchDefault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Templates: NgIf;then;else</a:t>
            </a:r>
            <a:endParaRPr/>
          </a:p>
        </p:txBody>
      </p:sp>
      <p:sp>
        <p:nvSpPr>
          <p:cNvPr id="186" name="Google Shape;186;p15"/>
          <p:cNvSpPr/>
          <p:nvPr/>
        </p:nvSpPr>
        <p:spPr>
          <a:xfrm>
            <a:off x="2549911" y="2497862"/>
            <a:ext cx="8043747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*</a:t>
            </a:r>
            <a:r>
              <a:rPr i="1" lang="en-US" sz="1800">
                <a:solidFill>
                  <a:srgbClr val="8190A0"/>
                </a:solidFill>
                <a:latin typeface="Consolas"/>
                <a:ea typeface="Consolas"/>
                <a:cs typeface="Consolas"/>
                <a:sym typeface="Consolas"/>
              </a:rPr>
              <a:t>ngIf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val &gt; 3; then thenBlock else elseBlock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ng-template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#</a:t>
            </a:r>
            <a:r>
              <a:rPr i="1" lang="en-US" sz="1800">
                <a:solidFill>
                  <a:srgbClr val="8190A0"/>
                </a:solidFill>
                <a:latin typeface="Consolas"/>
                <a:ea typeface="Consolas"/>
                <a:cs typeface="Consolas"/>
                <a:sym typeface="Consolas"/>
              </a:rPr>
              <a:t>thenBlock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True block.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ng-template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ng-template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#</a:t>
            </a:r>
            <a:r>
              <a:rPr i="1" lang="en-US" sz="1800">
                <a:solidFill>
                  <a:srgbClr val="8190A0"/>
                </a:solidFill>
                <a:latin typeface="Consolas"/>
                <a:ea typeface="Consolas"/>
                <a:cs typeface="Consolas"/>
                <a:sym typeface="Consolas"/>
              </a:rPr>
              <a:t>elseBlock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False block.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ng-template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7" name="Google Shape;187;p15"/>
          <p:cNvSpPr/>
          <p:nvPr/>
        </p:nvSpPr>
        <p:spPr>
          <a:xfrm>
            <a:off x="2549910" y="3975190"/>
            <a:ext cx="756424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*</a:t>
            </a:r>
            <a:r>
              <a:rPr i="1" lang="en-US" sz="1800">
                <a:solidFill>
                  <a:srgbClr val="8190A0"/>
                </a:solidFill>
                <a:latin typeface="Consolas"/>
                <a:ea typeface="Consolas"/>
                <a:cs typeface="Consolas"/>
                <a:sym typeface="Consolas"/>
              </a:rPr>
              <a:t>ngIf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val else elseBlock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Val is set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ng-template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#</a:t>
            </a:r>
            <a:r>
              <a:rPr i="1" lang="en-US" sz="1800">
                <a:solidFill>
                  <a:srgbClr val="8190A0"/>
                </a:solidFill>
                <a:latin typeface="Consolas"/>
                <a:ea typeface="Consolas"/>
                <a:cs typeface="Consolas"/>
                <a:sym typeface="Consolas"/>
              </a:rPr>
              <a:t>elseBlock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False block.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ng-template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Templates: Посилання #ref</a:t>
            </a:r>
            <a:br>
              <a:rPr lang="en-US"/>
            </a:br>
            <a:r>
              <a:rPr lang="en-US"/>
              <a:t>Template reference</a:t>
            </a:r>
            <a:endParaRPr/>
          </a:p>
        </p:txBody>
      </p:sp>
      <p:sp>
        <p:nvSpPr>
          <p:cNvPr id="193" name="Google Shape;193;p16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>
              <a:solidFill>
                <a:srgbClr val="91B3E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>
              <a:solidFill>
                <a:srgbClr val="91B3E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91B3E0"/>
              </a:buClr>
              <a:buSzPts val="2000"/>
              <a:buNone/>
            </a:pP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  &lt;</a:t>
            </a:r>
            <a:r>
              <a:rPr lang="en-US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#</a:t>
            </a:r>
            <a:r>
              <a:rPr i="1" lang="en-US">
                <a:solidFill>
                  <a:srgbClr val="8190A0"/>
                </a:solidFill>
                <a:latin typeface="Consolas"/>
                <a:ea typeface="Consolas"/>
                <a:cs typeface="Consolas"/>
                <a:sym typeface="Consolas"/>
              </a:rPr>
              <a:t>personName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-US">
                <a:solidFill>
                  <a:srgbClr val="8190A0"/>
                </a:solidFill>
                <a:latin typeface="Consolas"/>
                <a:ea typeface="Consolas"/>
                <a:cs typeface="Consolas"/>
                <a:sym typeface="Consolas"/>
              </a:rPr>
              <a:t>placeholder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person name</a:t>
            </a:r>
            <a:r>
              <a:rPr lang="en-US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91B3E0"/>
              </a:buClr>
              <a:buSzPts val="2000"/>
              <a:buNone/>
            </a:pP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  &lt;</a:t>
            </a:r>
            <a:r>
              <a:rPr lang="en-US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i="1" lang="en-US">
                <a:solidFill>
                  <a:srgbClr val="8190A0"/>
                </a:solidFill>
                <a:latin typeface="Consolas"/>
                <a:ea typeface="Consolas"/>
                <a:cs typeface="Consolas"/>
                <a:sym typeface="Consolas"/>
              </a:rPr>
              <a:t>click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)=</a:t>
            </a:r>
            <a:r>
              <a:rPr lang="en-US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onClick(personName.value)</a:t>
            </a:r>
            <a:r>
              <a:rPr lang="en-US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OK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2000"/>
              <a:buNone/>
            </a:pPr>
            <a:br>
              <a:rPr lang="en-US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"/>
          <p:cNvSpPr txBox="1"/>
          <p:nvPr>
            <p:ph type="title"/>
          </p:nvPr>
        </p:nvSpPr>
        <p:spPr>
          <a:xfrm>
            <a:off x="1371599" y="685800"/>
            <a:ext cx="9935737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Templates: Оператор безпечної навігації ?.</a:t>
            </a:r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3154329" y="3244334"/>
            <a:ext cx="667362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0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strong</a:t>
            </a:r>
            <a:r>
              <a:rPr lang="en-US" sz="20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2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Person name</a:t>
            </a:r>
            <a:r>
              <a:rPr lang="en-US" sz="20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20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strong</a:t>
            </a:r>
            <a:r>
              <a:rPr lang="en-US" sz="20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2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 {{person?.name}}</a:t>
            </a:r>
            <a:endParaRPr b="0" sz="2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Templates: Рекомендації	</a:t>
            </a:r>
            <a:endParaRPr/>
          </a:p>
        </p:txBody>
      </p:sp>
      <p:sp>
        <p:nvSpPr>
          <p:cNvPr id="205" name="Google Shape;205;p18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Відсутність побічних ефектів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Швидке виконання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Простота шаблонних виразів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rPr lang="en-US"/>
              <a:t>Односпрямований потік даних (unidirectional data flow)</a:t>
            </a:r>
            <a:br>
              <a:rPr lang="en-US"/>
            </a:br>
            <a:r>
              <a:rPr lang="en-US"/>
              <a:t>+ідемпотентні вирази</a:t>
            </a:r>
            <a:endParaRPr/>
          </a:p>
        </p:txBody>
      </p:sp>
      <p:pic>
        <p:nvPicPr>
          <p:cNvPr id="211" name="Google Shape;211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0385" y="2631684"/>
            <a:ext cx="8170997" cy="3323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Templates</a:t>
            </a:r>
            <a:endParaRPr/>
          </a:p>
        </p:txBody>
      </p:sp>
      <p:sp>
        <p:nvSpPr>
          <p:cNvPr id="100" name="Google Shape;100;p2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Мова Angular-шаблонів – HTML.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Майже увесь HTML синтаксис є коректним Angular-шаблоном.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Синтаксис HTML можна “розширювати” використовуючи компоненти та директиви.</a:t>
            </a:r>
            <a:endParaRPr/>
          </a:p>
        </p:txBody>
      </p:sp>
      <p:sp>
        <p:nvSpPr>
          <p:cNvPr id="101" name="Google Shape;101;p2"/>
          <p:cNvSpPr/>
          <p:nvPr/>
        </p:nvSpPr>
        <p:spPr>
          <a:xfrm>
            <a:off x="1371600" y="4118052"/>
            <a:ext cx="10316400" cy="23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800" u="none" cap="none" strike="noStrike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b="0" i="0" lang="en-US" sz="1800" u="none" cap="none" strike="noStrike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1" lang="en-US" sz="1800" u="none" cap="none" strike="noStrike">
                <a:solidFill>
                  <a:srgbClr val="8190A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en-US" sz="1800" u="none" cap="none" strike="noStrike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800" u="none" cap="none" strike="noStrike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-US" sz="1800" u="none" cap="none" strike="noStrike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person-add</a:t>
            </a:r>
            <a:r>
              <a:rPr b="0" i="0" lang="en-US" sz="1800" u="none" cap="none" strike="noStrike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-US" sz="1800" u="none" cap="none" strike="noStrike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-US" sz="1800">
                <a:solidFill>
                  <a:srgbClr val="8190A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Name: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-US" sz="1800">
                <a:solidFill>
                  <a:srgbClr val="8190A0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-US" sz="1800">
                <a:solidFill>
                  <a:srgbClr val="8190A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-US" sz="1800">
                <a:solidFill>
                  <a:srgbClr val="8190A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[(</a:t>
            </a:r>
            <a:r>
              <a:rPr i="1" lang="en-US" sz="1800">
                <a:solidFill>
                  <a:srgbClr val="8190A0"/>
                </a:solidFill>
                <a:latin typeface="Consolas"/>
                <a:ea typeface="Consolas"/>
                <a:cs typeface="Consolas"/>
                <a:sym typeface="Consolas"/>
              </a:rPr>
              <a:t>ngModel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)]=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person.name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/&gt;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 &lt;/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91B3E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1B3E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(ngModelChange)="doSomething($event)"</a:t>
            </a:r>
            <a:endParaRPr sz="1800">
              <a:solidFill>
                <a:srgbClr val="91B3E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1B3E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Templates: Директиви атрибутів</a:t>
            </a:r>
            <a:br>
              <a:rPr lang="en-US"/>
            </a:br>
            <a:r>
              <a:rPr lang="en-US"/>
              <a:t>attribute directives</a:t>
            </a:r>
            <a:endParaRPr/>
          </a:p>
        </p:txBody>
      </p:sp>
      <p:sp>
        <p:nvSpPr>
          <p:cNvPr id="217" name="Google Shape;217;p20"/>
          <p:cNvSpPr/>
          <p:nvPr/>
        </p:nvSpPr>
        <p:spPr>
          <a:xfrm>
            <a:off x="1461550" y="2363375"/>
            <a:ext cx="480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ng generate directive highlight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18" name="Google Shape;218;p20"/>
          <p:cNvSpPr/>
          <p:nvPr/>
        </p:nvSpPr>
        <p:spPr>
          <a:xfrm>
            <a:off x="1371600" y="2817231"/>
            <a:ext cx="89091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Directive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ElementRef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@angular/core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b="1" lang="en-US" sz="1800">
                <a:solidFill>
                  <a:srgbClr val="AA3731"/>
                </a:solidFill>
                <a:latin typeface="Consolas"/>
                <a:ea typeface="Consolas"/>
                <a:cs typeface="Consolas"/>
                <a:sym typeface="Consolas"/>
              </a:rPr>
              <a:t>Directive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selector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[appHighlight]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HighlightDirective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constructor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ElementRef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    el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nativeElement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backgroundColor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yellow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Templates: Директиви атрибутів</a:t>
            </a:r>
            <a:br>
              <a:rPr lang="en-US"/>
            </a:br>
            <a:r>
              <a:rPr lang="en-US"/>
              <a:t>attribute directives</a:t>
            </a:r>
            <a:endParaRPr/>
          </a:p>
        </p:txBody>
      </p:sp>
      <p:sp>
        <p:nvSpPr>
          <p:cNvPr id="224" name="Google Shape;224;p21"/>
          <p:cNvSpPr/>
          <p:nvPr/>
        </p:nvSpPr>
        <p:spPr>
          <a:xfrm>
            <a:off x="1464527" y="2053134"/>
            <a:ext cx="10489580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Directive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ElementRef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HostListener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@angular/core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b="1" lang="en-US" sz="1800">
                <a:solidFill>
                  <a:srgbClr val="AA3731"/>
                </a:solidFill>
                <a:latin typeface="Consolas"/>
                <a:ea typeface="Consolas"/>
                <a:cs typeface="Consolas"/>
                <a:sym typeface="Consolas"/>
              </a:rPr>
              <a:t>Directive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selector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[appHighlight]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'}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HighlightDirective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  constructor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ElementRef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b="1" lang="en-US" sz="1800">
                <a:solidFill>
                  <a:srgbClr val="AA3731"/>
                </a:solidFill>
                <a:latin typeface="Consolas"/>
                <a:ea typeface="Consolas"/>
                <a:cs typeface="Consolas"/>
                <a:sym typeface="Consolas"/>
              </a:rPr>
              <a:t>HostListener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mouseenter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1" lang="en-US" sz="1800">
                <a:solidFill>
                  <a:srgbClr val="AA3731"/>
                </a:solidFill>
                <a:latin typeface="Consolas"/>
                <a:ea typeface="Consolas"/>
                <a:cs typeface="Consolas"/>
                <a:sym typeface="Consolas"/>
              </a:rPr>
              <a:t>onMouseEnter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B6526"/>
                </a:solidFill>
                <a:latin typeface="Consolas"/>
                <a:ea typeface="Consolas"/>
                <a:cs typeface="Consolas"/>
                <a:sym typeface="Consolas"/>
              </a:rPr>
              <a:t>    this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-US" sz="1800">
                <a:solidFill>
                  <a:srgbClr val="AA3731"/>
                </a:solidFill>
                <a:latin typeface="Consolas"/>
                <a:ea typeface="Consolas"/>
                <a:cs typeface="Consolas"/>
                <a:sym typeface="Consolas"/>
              </a:rPr>
              <a:t>highlight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yellow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b="1" lang="en-US" sz="1800">
                <a:solidFill>
                  <a:srgbClr val="AA3731"/>
                </a:solidFill>
                <a:latin typeface="Consolas"/>
                <a:ea typeface="Consolas"/>
                <a:cs typeface="Consolas"/>
                <a:sym typeface="Consolas"/>
              </a:rPr>
              <a:t>HostListener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mouseleave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1" lang="en-US" sz="1800">
                <a:solidFill>
                  <a:srgbClr val="AA3731"/>
                </a:solidFill>
                <a:latin typeface="Consolas"/>
                <a:ea typeface="Consolas"/>
                <a:cs typeface="Consolas"/>
                <a:sym typeface="Consolas"/>
              </a:rPr>
              <a:t>onMouseLeave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B6526"/>
                </a:solidFill>
                <a:latin typeface="Consolas"/>
                <a:ea typeface="Consolas"/>
                <a:cs typeface="Consolas"/>
                <a:sym typeface="Consolas"/>
              </a:rPr>
              <a:t>    this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-US" sz="1800">
                <a:solidFill>
                  <a:srgbClr val="AA3731"/>
                </a:solidFill>
                <a:latin typeface="Consolas"/>
                <a:ea typeface="Consolas"/>
                <a:cs typeface="Consolas"/>
                <a:sym typeface="Consolas"/>
              </a:rPr>
              <a:t>highlight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AB6526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AA3731"/>
                </a:solidFill>
                <a:latin typeface="Consolas"/>
                <a:ea typeface="Consolas"/>
                <a:cs typeface="Consolas"/>
                <a:sym typeface="Consolas"/>
              </a:rPr>
              <a:t>highlight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B6526"/>
                </a:solidFill>
                <a:latin typeface="Consolas"/>
                <a:ea typeface="Consolas"/>
                <a:cs typeface="Consolas"/>
                <a:sym typeface="Consolas"/>
              </a:rPr>
              <a:t>    this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nativeElement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backgroundColor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Templates: Lyfecycle Hooks</a:t>
            </a:r>
            <a:br>
              <a:rPr lang="en-US"/>
            </a:br>
            <a:r>
              <a:rPr lang="en-US"/>
              <a:t>Вступ	</a:t>
            </a:r>
            <a:endParaRPr/>
          </a:p>
        </p:txBody>
      </p:sp>
      <p:sp>
        <p:nvSpPr>
          <p:cNvPr id="230" name="Google Shape;230;p22"/>
          <p:cNvSpPr txBox="1"/>
          <p:nvPr>
            <p:ph idx="1" type="body"/>
          </p:nvPr>
        </p:nvSpPr>
        <p:spPr>
          <a:xfrm>
            <a:off x="1371600" y="2286000"/>
            <a:ext cx="9601200" cy="43712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ngOnChanges() - встановлює вхідні властивості, пов'язані з даними. Отримує об'єкт SimpleChanges поточних і попередніх значень властивостей.</a:t>
            </a:r>
            <a:br>
              <a:rPr lang="en-US"/>
            </a:br>
            <a:r>
              <a:rPr lang="en-US"/>
              <a:t>Викликається до ngOnInit () і кожного разу, коли змінюються одна або кілька властивостей вхідних даних.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ngOnInit() - ініціалізує директиву / компонент після того, як Angular вперше відобразить властивості, пов'язані з даними.</a:t>
            </a:r>
            <a:br>
              <a:rPr lang="en-US"/>
            </a:br>
            <a:r>
              <a:rPr lang="en-US"/>
              <a:t>Викликається один раз, після першого ngOnChanges ().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ngOnDestroy() - Викликається тільки перед знищенням директиви / компоненти.</a:t>
            </a:r>
            <a:endParaRPr/>
          </a:p>
        </p:txBody>
      </p:sp>
      <p:sp>
        <p:nvSpPr>
          <p:cNvPr id="231" name="Google Shape;231;p22"/>
          <p:cNvSpPr/>
          <p:nvPr/>
        </p:nvSpPr>
        <p:spPr>
          <a:xfrm>
            <a:off x="2983857" y="6287946"/>
            <a:ext cx="43636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B6526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router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-US" sz="1800">
                <a:solidFill>
                  <a:srgbClr val="AA3731"/>
                </a:solidFill>
                <a:latin typeface="Consolas"/>
                <a:ea typeface="Consolas"/>
                <a:cs typeface="Consolas"/>
                <a:sym typeface="Consolas"/>
              </a:rPr>
              <a:t>navigate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([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/route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Зв'язування даних (Date binding)</a:t>
            </a:r>
            <a:endParaRPr/>
          </a:p>
        </p:txBody>
      </p:sp>
      <p:pic>
        <p:nvPicPr>
          <p:cNvPr id="237" name="Google Shape;237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2183" y="1781175"/>
            <a:ext cx="6060034" cy="45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t/>
            </a:r>
            <a:endParaRPr/>
          </a:p>
        </p:txBody>
      </p:sp>
      <p:sp>
        <p:nvSpPr>
          <p:cNvPr id="243" name="Google Shape;243;p24"/>
          <p:cNvSpPr/>
          <p:nvPr/>
        </p:nvSpPr>
        <p:spPr>
          <a:xfrm>
            <a:off x="2011680" y="3244334"/>
            <a:ext cx="89611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b="1" lang="en-US" sz="1800">
                <a:solidFill>
                  <a:srgbClr val="AA373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highlightColor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; -&gt; &lt;</a:t>
            </a: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appHighlight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highlightColor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]&gt;</a:t>
            </a:r>
            <a:endParaRPr b="0"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4" name="Google Shape;244;p24"/>
          <p:cNvSpPr/>
          <p:nvPr/>
        </p:nvSpPr>
        <p:spPr>
          <a:xfrm>
            <a:off x="2011680" y="4316968"/>
            <a:ext cx="65533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b="1" lang="en-US" sz="1800">
                <a:solidFill>
                  <a:srgbClr val="AA373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highlightColor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; -&gt; &lt;[</a:t>
            </a: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appHighlight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]&gt;</a:t>
            </a:r>
            <a:endParaRPr b="0"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Templates: {{ … }} Інтерполяція</a:t>
            </a:r>
            <a:endParaRPr/>
          </a:p>
        </p:txBody>
      </p:sp>
      <p:sp>
        <p:nvSpPr>
          <p:cNvPr id="107" name="Google Shape;107;p3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Інтерполяція – це інструмент, який дає змогу включати обчислені стрічки в текст між HTML тегами.</a:t>
            </a:r>
            <a:endParaRPr/>
          </a:p>
        </p:txBody>
      </p:sp>
      <p:sp>
        <p:nvSpPr>
          <p:cNvPr id="108" name="Google Shape;108;p3"/>
          <p:cNvSpPr/>
          <p:nvPr/>
        </p:nvSpPr>
        <p:spPr>
          <a:xfrm>
            <a:off x="1371600" y="3706956"/>
            <a:ext cx="862818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-US" sz="1800">
                <a:solidFill>
                  <a:srgbClr val="8190A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person-card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{{ person.name }} [{{ person.passport }}]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Templates: {{ … }} Інтерполяція: DOM властивості</a:t>
            </a:r>
            <a:endParaRPr/>
          </a:p>
        </p:txBody>
      </p:sp>
      <p:sp>
        <p:nvSpPr>
          <p:cNvPr id="114" name="Google Shape;114;p4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>
              <a:solidFill>
                <a:srgbClr val="91B3E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>
              <a:solidFill>
                <a:srgbClr val="91B3E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91B3E0"/>
              </a:buClr>
              <a:buSzPts val="2000"/>
              <a:buChar char="■"/>
            </a:pP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lang="en-US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img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-US">
                <a:solidFill>
                  <a:srgbClr val="8190A0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{{imageUrl}}</a:t>
            </a:r>
            <a:r>
              <a:rPr lang="en-US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-US">
                <a:solidFill>
                  <a:srgbClr val="8190A0"/>
                </a:solidFill>
                <a:latin typeface="Consolas"/>
                <a:ea typeface="Consolas"/>
                <a:cs typeface="Consolas"/>
                <a:sym typeface="Consolas"/>
              </a:rPr>
              <a:t>alt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{{imageAlt}}</a:t>
            </a:r>
            <a:r>
              <a:rPr lang="en-US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n-US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91B3E0"/>
              </a:buClr>
              <a:buSzPts val="2000"/>
              <a:buChar char="■"/>
            </a:pP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lang="en-US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img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i="1" lang="en-US">
                <a:solidFill>
                  <a:srgbClr val="8190A0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]=</a:t>
            </a:r>
            <a:r>
              <a:rPr lang="en-US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imageUrl</a:t>
            </a:r>
            <a:r>
              <a:rPr lang="en-US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i="1" lang="en-US">
                <a:solidFill>
                  <a:srgbClr val="8190A0"/>
                </a:solidFill>
                <a:latin typeface="Consolas"/>
                <a:ea typeface="Consolas"/>
                <a:cs typeface="Consolas"/>
                <a:sym typeface="Consolas"/>
              </a:rPr>
              <a:t>alt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]=</a:t>
            </a:r>
            <a:r>
              <a:rPr lang="en-US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imageAlt</a:t>
            </a:r>
            <a:r>
              <a:rPr lang="en-US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n-US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Templates: {{ … }} Інтерполяція: Вирази (expressions)</a:t>
            </a:r>
            <a:endParaRPr/>
          </a:p>
        </p:txBody>
      </p:sp>
      <p:sp>
        <p:nvSpPr>
          <p:cNvPr id="120" name="Google Shape;120;p5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Шаблонний вираз (template expression) генерую значення і з'являється в {{ … }}. Angular виконує вираз і прив'язує до цілі (binding target): HTML елемент, компонента чи директива;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У шаблонних виразах заборонено використовувати такі JS вирази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en-US"/>
              <a:t>Присвоєння (=, +(-)=)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en-US"/>
              <a:t>‘;’ та ‘,’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en-US"/>
              <a:t>Інкремент (++) та декремент (--)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en-US"/>
              <a:t>Оператори new, typeof, instanceof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en-US"/>
              <a:t>Побітові оператори | та &amp;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Templates: висловлювання (statement) </a:t>
            </a:r>
            <a:endParaRPr/>
          </a:p>
        </p:txBody>
      </p:sp>
      <p:sp>
        <p:nvSpPr>
          <p:cNvPr id="126" name="Google Shape;126;p6"/>
          <p:cNvSpPr txBox="1"/>
          <p:nvPr>
            <p:ph idx="1" type="body"/>
          </p:nvPr>
        </p:nvSpPr>
        <p:spPr>
          <a:xfrm>
            <a:off x="1371600" y="2285999"/>
            <a:ext cx="9601200" cy="41259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en-US"/>
              <a:t>Відповідь на подію елемента, компоненти, директиви.</a:t>
            </a:r>
            <a:endParaRPr/>
          </a:p>
          <a:p>
            <a:pPr indent="-266573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t/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91B3E0"/>
              </a:buClr>
              <a:buSzPct val="100000"/>
              <a:buChar char="■"/>
            </a:pP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i="1" lang="en-US">
                <a:solidFill>
                  <a:srgbClr val="8190A0"/>
                </a:solidFill>
                <a:latin typeface="Consolas"/>
                <a:ea typeface="Consolas"/>
                <a:cs typeface="Consolas"/>
                <a:sym typeface="Consolas"/>
              </a:rPr>
              <a:t>click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)=</a:t>
            </a:r>
            <a:r>
              <a:rPr lang="en-US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onButtonClick()</a:t>
            </a:r>
            <a:r>
              <a:rPr lang="en-US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OK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91B3E0"/>
              </a:buClr>
              <a:buSzPct val="100000"/>
              <a:buChar char="■"/>
            </a:pP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i="1" lang="en-US">
                <a:solidFill>
                  <a:srgbClr val="8190A0"/>
                </a:solidFill>
                <a:latin typeface="Consolas"/>
                <a:ea typeface="Consolas"/>
                <a:cs typeface="Consolas"/>
                <a:sym typeface="Consolas"/>
              </a:rPr>
              <a:t>click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)=</a:t>
            </a:r>
            <a:r>
              <a:rPr lang="en-US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onButtonClick($event)</a:t>
            </a:r>
            <a:r>
              <a:rPr lang="en-US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OK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66573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t/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en-US"/>
              <a:t>Заборонено використовувати такі JS вирази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–"/>
            </a:pPr>
            <a:r>
              <a:rPr lang="en-US"/>
              <a:t>Присвоєння (+(-)=)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–"/>
            </a:pPr>
            <a:r>
              <a:rPr lang="en-US"/>
              <a:t>‘;’ та ‘,’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–"/>
            </a:pPr>
            <a:r>
              <a:rPr lang="en-US"/>
              <a:t>Інкремент (++) та декремент (--)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–"/>
            </a:pPr>
            <a:r>
              <a:rPr lang="en-US"/>
              <a:t>Оператор new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–"/>
            </a:pPr>
            <a:r>
              <a:rPr lang="en-US"/>
              <a:t>Побітові оператори | та &amp;</a:t>
            </a:r>
            <a:endParaRPr/>
          </a:p>
          <a:p>
            <a:pPr indent="-266573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Templates: Data binding</a:t>
            </a:r>
            <a:br>
              <a:rPr lang="en-US"/>
            </a:br>
            <a:r>
              <a:rPr lang="en-US"/>
              <a:t>Знову)</a:t>
            </a:r>
            <a:endParaRPr/>
          </a:p>
        </p:txBody>
      </p:sp>
      <p:sp>
        <p:nvSpPr>
          <p:cNvPr id="132" name="Google Shape;132;p7"/>
          <p:cNvSpPr txBox="1"/>
          <p:nvPr>
            <p:ph idx="1" type="body"/>
          </p:nvPr>
        </p:nvSpPr>
        <p:spPr>
          <a:xfrm>
            <a:off x="1371600" y="2285999"/>
            <a:ext cx="9601200" cy="4304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84048" lvl="0" marL="384048" rtl="0" algn="just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b="1" lang="en-US"/>
              <a:t>Зв'язування властивостей</a:t>
            </a:r>
            <a:r>
              <a:rPr lang="en-US"/>
              <a:t>: зв'язує властивість елемента до властивості моделі (або функції). Для цього використовуйте такий синтаксис: </a:t>
            </a:r>
            <a:r>
              <a:rPr b="1" i="0" lang="en-US">
                <a:latin typeface="Consolas"/>
                <a:ea typeface="Consolas"/>
                <a:cs typeface="Consolas"/>
                <a:sym typeface="Consolas"/>
              </a:rPr>
              <a:t>&lt;input type=”text” [value]=”person.name”&gt;</a:t>
            </a:r>
            <a:r>
              <a:rPr lang="en-US"/>
              <a:t>. Це також  є одностороннім зв'язуванням даних від моделі у відображенні.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b="1" lang="en-US"/>
              <a:t>Зв'язування подій</a:t>
            </a:r>
            <a:r>
              <a:rPr lang="en-US"/>
              <a:t>: прив'язує функцію моделі або вираз до події. Для цього використовуються круглі дужки:</a:t>
            </a:r>
            <a:br>
              <a:rPr lang="en-US"/>
            </a:br>
            <a:r>
              <a:rPr b="1" i="0" lang="en-US">
                <a:latin typeface="Consolas"/>
                <a:ea typeface="Consolas"/>
                <a:cs typeface="Consolas"/>
                <a:sym typeface="Consolas"/>
              </a:rPr>
              <a:t>&lt;input type=”text” (change)=”person.name=$event.target.value”&gt;,</a:t>
            </a:r>
            <a:br>
              <a:rPr b="1" i="0" lang="en-US"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en-US">
                <a:latin typeface="Consolas"/>
                <a:ea typeface="Consolas"/>
                <a:cs typeface="Consolas"/>
                <a:sym typeface="Consolas"/>
              </a:rPr>
              <a:t>&lt;input type=”text” (change)=”onChange()”&gt;.</a:t>
            </a:r>
            <a:br>
              <a:rPr b="1" i="0" lang="en-US">
                <a:latin typeface="Consolas"/>
                <a:ea typeface="Consolas"/>
                <a:cs typeface="Consolas"/>
                <a:sym typeface="Consolas"/>
              </a:rPr>
            </a:br>
            <a:r>
              <a:rPr lang="en-US"/>
              <a:t>Це одностороннє зв'язування даних з відображення до моделі.</a:t>
            </a:r>
            <a:endParaRPr/>
          </a:p>
          <a:p>
            <a:pPr indent="-384048" lvl="0" marL="384048" rtl="0" algn="just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b="1" lang="en-US"/>
              <a:t>ngModel:</a:t>
            </a:r>
            <a:r>
              <a:rPr lang="en-US"/>
              <a:t> Angular директива, що поєднує зв'язування властивостей та подій, створюючи двосторонню прив'язку даних. Оскільки ngModel це злиття попередніх типів зв'язування, синтаксис використовує квадратні та круглі дужки одночасно:</a:t>
            </a:r>
            <a:endParaRPr/>
          </a:p>
          <a:p>
            <a:pPr indent="0" lvl="1" marL="530352" rtl="0" algn="just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>
                <a:latin typeface="Consolas"/>
                <a:ea typeface="Consolas"/>
                <a:cs typeface="Consolas"/>
                <a:sym typeface="Consolas"/>
              </a:rPr>
              <a:t>&lt;input type=”text” [(ngModel)]=”person.name”&gt;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Templates: HTML атрибут</a:t>
            </a:r>
            <a:br>
              <a:rPr lang="en-US"/>
            </a:br>
            <a:r>
              <a:rPr lang="en-US"/>
              <a:t>(HTML attributes binding)</a:t>
            </a:r>
            <a:endParaRPr/>
          </a:p>
        </p:txBody>
      </p:sp>
      <p:sp>
        <p:nvSpPr>
          <p:cNvPr id="138" name="Google Shape;138;p8"/>
          <p:cNvSpPr/>
          <p:nvPr/>
        </p:nvSpPr>
        <p:spPr>
          <a:xfrm>
            <a:off x="1544081" y="2654640"/>
            <a:ext cx="6096000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A1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B1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 &lt;/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A2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i="1" lang="en-US" sz="1800">
                <a:solidFill>
                  <a:srgbClr val="8190A0"/>
                </a:solidFill>
                <a:latin typeface="Consolas"/>
                <a:ea typeface="Consolas"/>
                <a:cs typeface="Consolas"/>
                <a:sym typeface="Consolas"/>
              </a:rPr>
              <a:t>attr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i="1" lang="en-US" sz="1800">
                <a:solidFill>
                  <a:srgbClr val="8190A0"/>
                </a:solidFill>
                <a:latin typeface="Consolas"/>
                <a:ea typeface="Consolas"/>
                <a:cs typeface="Consolas"/>
                <a:sym typeface="Consolas"/>
              </a:rPr>
              <a:t>rowspan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]=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B2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 &lt;/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A3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 &lt;/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9" name="Google Shape;139;p8"/>
          <p:cNvSpPr/>
          <p:nvPr/>
        </p:nvSpPr>
        <p:spPr>
          <a:xfrm>
            <a:off x="1544081" y="2171700"/>
            <a:ext cx="56521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Прив'язка [attr.attrname] до обчисленого значення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Templates: Прив'язка класів</a:t>
            </a:r>
            <a:br>
              <a:rPr lang="en-US"/>
            </a:br>
            <a:r>
              <a:rPr lang="en-US"/>
              <a:t>(class binding)</a:t>
            </a:r>
            <a:endParaRPr/>
          </a:p>
        </p:txBody>
      </p:sp>
      <p:sp>
        <p:nvSpPr>
          <p:cNvPr id="145" name="Google Shape;145;p9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>
              <a:solidFill>
                <a:srgbClr val="91B3E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91B3E0"/>
              </a:buClr>
              <a:buSzPts val="2000"/>
              <a:buChar char="■"/>
            </a:pP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i="1" lang="en-US">
                <a:solidFill>
                  <a:srgbClr val="8190A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]=</a:t>
            </a:r>
            <a:r>
              <a:rPr lang="en-US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MyClass</a:t>
            </a:r>
            <a:r>
              <a:rPr lang="en-US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My Div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91B3E0"/>
              </a:buClr>
              <a:buSzPts val="2000"/>
              <a:buChar char="■"/>
            </a:pP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i="1" lang="en-US">
                <a:solidFill>
                  <a:srgbClr val="8190A0"/>
                </a:solidFill>
                <a:latin typeface="Consolas"/>
                <a:ea typeface="Consolas"/>
                <a:cs typeface="Consolas"/>
                <a:sym typeface="Consolas"/>
              </a:rPr>
              <a:t>class.classname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]=</a:t>
            </a:r>
            <a:r>
              <a:rPr lang="en-US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isTrue</a:t>
            </a:r>
            <a:r>
              <a:rPr lang="en-US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My Div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91B3E0"/>
              </a:buClr>
              <a:buSzPts val="2000"/>
              <a:buChar char="■"/>
            </a:pP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i="1" lang="en-US">
                <a:solidFill>
                  <a:srgbClr val="8190A0"/>
                </a:solidFill>
                <a:latin typeface="Consolas"/>
                <a:ea typeface="Consolas"/>
                <a:cs typeface="Consolas"/>
                <a:sym typeface="Consolas"/>
              </a:rPr>
              <a:t>class.classname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]=</a:t>
            </a:r>
            <a:r>
              <a:rPr lang="en-US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"!</a:t>
            </a:r>
            <a:r>
              <a:rPr lang="en-US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isTrue</a:t>
            </a:r>
            <a:r>
              <a:rPr lang="en-US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My Div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rop">
  <a:themeElements>
    <a:clrScheme name="Серая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2019-02-25T02:19:32Z</dcterms:created>
  <dc:creator>Користувач</dc:creator>
</cp:coreProperties>
</file>