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2" r:id="rId1"/>
    <p:sldMasterId id="2147483668" r:id="rId2"/>
  </p:sldMasterIdLst>
  <p:notesMasterIdLst>
    <p:notesMasterId r:id="rId8"/>
  </p:notesMasterIdLst>
  <p:handoutMasterIdLst>
    <p:handoutMasterId r:id="rId9"/>
  </p:handoutMasterIdLst>
  <p:sldIdLst>
    <p:sldId id="401" r:id="rId3"/>
    <p:sldId id="440" r:id="rId4"/>
    <p:sldId id="430" r:id="rId5"/>
    <p:sldId id="418" r:id="rId6"/>
    <p:sldId id="417" r:id="rId7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C8B2578-E857-4DF0-BFF7-1D0B9FE658BF}">
          <p14:sldIdLst>
            <p14:sldId id="401"/>
            <p14:sldId id="440"/>
            <p14:sldId id="430"/>
            <p14:sldId id="418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orient="horz" pos="480" userDrawn="1">
          <p15:clr>
            <a:srgbClr val="A4A3A4"/>
          </p15:clr>
        </p15:guide>
        <p15:guide id="3" orient="horz" pos="1584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5760" userDrawn="1">
          <p15:clr>
            <a:srgbClr val="A4A3A4"/>
          </p15:clr>
        </p15:guide>
        <p15:guide id="6" pos="256" userDrawn="1">
          <p15:clr>
            <a:srgbClr val="A4A3A4"/>
          </p15:clr>
        </p15:guide>
        <p15:guide id="7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lrich Stephan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C5A9A"/>
    <a:srgbClr val="4F6AA4"/>
    <a:srgbClr val="D8D8D8"/>
    <a:srgbClr val="CECEEF"/>
    <a:srgbClr val="00CF21"/>
    <a:srgbClr val="917458"/>
    <a:srgbClr val="8A684A"/>
    <a:srgbClr val="7D593E"/>
    <a:srgbClr val="775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394" autoAdjust="0"/>
  </p:normalViewPr>
  <p:slideViewPr>
    <p:cSldViewPr snapToGrid="0">
      <p:cViewPr varScale="1">
        <p:scale>
          <a:sx n="83" d="100"/>
          <a:sy n="83" d="100"/>
        </p:scale>
        <p:origin x="858" y="90"/>
      </p:cViewPr>
      <p:guideLst>
        <p:guide orient="horz" pos="1440"/>
        <p:guide orient="horz" pos="480"/>
        <p:guide orient="horz" pos="1584"/>
        <p:guide orient="horz" pos="4128"/>
        <p:guide pos="5760"/>
        <p:guide pos="256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2945658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0" tIns="46470" rIns="92940" bIns="46470" numCol="1" anchor="t" anchorCtr="0" compatLnSpc="1">
            <a:prstTxWarp prst="textNoShape">
              <a:avLst/>
            </a:prstTxWarp>
          </a:bodyPr>
          <a:lstStyle>
            <a:lvl1pPr defTabSz="93022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9" y="5"/>
            <a:ext cx="2945658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0" tIns="46470" rIns="92940" bIns="46470" numCol="1" anchor="t" anchorCtr="0" compatLnSpc="1">
            <a:prstTxWarp prst="textNoShape">
              <a:avLst/>
            </a:prstTxWarp>
          </a:bodyPr>
          <a:lstStyle>
            <a:lvl1pPr algn="r" defTabSz="93022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431663"/>
            <a:ext cx="2945658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0" tIns="46470" rIns="92940" bIns="46470" numCol="1" anchor="b" anchorCtr="0" compatLnSpc="1">
            <a:prstTxWarp prst="textNoShape">
              <a:avLst/>
            </a:prstTxWarp>
          </a:bodyPr>
          <a:lstStyle>
            <a:lvl1pPr defTabSz="93022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9" y="9431663"/>
            <a:ext cx="2945658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0" tIns="46470" rIns="92940" bIns="46470" numCol="1" anchor="b" anchorCtr="0" compatLnSpc="1">
            <a:prstTxWarp prst="textNoShape">
              <a:avLst/>
            </a:prstTxWarp>
          </a:bodyPr>
          <a:lstStyle>
            <a:lvl1pPr algn="r" defTabSz="93022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1A95965-A25C-4ACC-8927-1375722655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9659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2945658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0" tIns="46470" rIns="92940" bIns="46470" numCol="1" anchor="t" anchorCtr="0" compatLnSpc="1">
            <a:prstTxWarp prst="textNoShape">
              <a:avLst/>
            </a:prstTxWarp>
          </a:bodyPr>
          <a:lstStyle>
            <a:lvl1pPr defTabSz="93022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9" y="5"/>
            <a:ext cx="2945658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0" tIns="46470" rIns="92940" bIns="46470" numCol="1" anchor="t" anchorCtr="0" compatLnSpc="1">
            <a:prstTxWarp prst="textNoShape">
              <a:avLst/>
            </a:prstTxWarp>
          </a:bodyPr>
          <a:lstStyle>
            <a:lvl1pPr algn="r" defTabSz="93022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16700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836"/>
            <a:ext cx="4984962" cy="446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0" tIns="46470" rIns="92940" bIns="464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431663"/>
            <a:ext cx="2945658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0" tIns="46470" rIns="92940" bIns="46470" numCol="1" anchor="b" anchorCtr="0" compatLnSpc="1">
            <a:prstTxWarp prst="textNoShape">
              <a:avLst/>
            </a:prstTxWarp>
          </a:bodyPr>
          <a:lstStyle>
            <a:lvl1pPr defTabSz="93022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9" y="9431663"/>
            <a:ext cx="2945658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0" tIns="46470" rIns="92940" bIns="46470" numCol="1" anchor="b" anchorCtr="0" compatLnSpc="1">
            <a:prstTxWarp prst="textNoShape">
              <a:avLst/>
            </a:prstTxWarp>
          </a:bodyPr>
          <a:lstStyle>
            <a:lvl1pPr algn="r" defTabSz="93022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633DD74-51D8-4D25-B662-ACFAF4B2C54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8424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5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5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5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5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5" charset="0"/>
        <a:ea typeface="MS PGothic" pitchFamily="34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079500"/>
          </a:xfrm>
          <a:prstGeom prst="rect">
            <a:avLst/>
          </a:prstGeom>
          <a:solidFill>
            <a:srgbClr val="3C5A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000">
              <a:latin typeface="Tahoma" pitchFamily="35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-4233" y="1071563"/>
            <a:ext cx="12196233" cy="10795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lang="en-US" sz="2000">
              <a:latin typeface="Tahoma" pitchFamily="35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3" y="335732"/>
            <a:ext cx="877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OPENCAMPUS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99488" y="1189043"/>
            <a:ext cx="11993033" cy="833437"/>
          </a:xfr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Bakery Brach Sales Prediction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B577E-A628-402D-B1C0-1A1AB13124C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4000" y="5"/>
            <a:ext cx="3048000" cy="65246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5"/>
            <a:ext cx="8940800" cy="65246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64CAC-9011-4446-AD96-3C33492057F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" y="5"/>
            <a:ext cx="10223500" cy="6778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68413"/>
            <a:ext cx="5994400" cy="2551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68413"/>
            <a:ext cx="5994400" cy="2551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971925"/>
            <a:ext cx="59944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71925"/>
            <a:ext cx="59944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17531-E00B-4217-B8B6-C92C558D46E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03BB7-FB0E-42F4-853B-C30323DD7E4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860B0C-BA58-45E3-B879-5BE12F2CEAD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028" name="Picture 4" descr="http://www.sfb1261.de/images/sensor_chart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7" y="1683882"/>
            <a:ext cx="1964500" cy="19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 userDrawn="1"/>
        </p:nvSpPr>
        <p:spPr>
          <a:xfrm>
            <a:off x="2894241" y="1630302"/>
            <a:ext cx="8547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0" i="0">
                <a:solidFill>
                  <a:srgbClr val="1539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CRC 1261</a:t>
            </a:r>
            <a:r>
              <a:rPr lang="en-US" sz="2800" b="0" i="0" baseline="0">
                <a:solidFill>
                  <a:srgbClr val="1539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800" b="0" i="0" err="1">
                <a:solidFill>
                  <a:srgbClr val="1539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Magnetoelectric</a:t>
            </a:r>
            <a:r>
              <a:rPr lang="en-US" sz="2800" b="0" i="0">
                <a:solidFill>
                  <a:srgbClr val="1539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Sensors: From Composite Materials to </a:t>
            </a:r>
            <a:r>
              <a:rPr lang="en-US" sz="2800" b="0" i="0" err="1">
                <a:solidFill>
                  <a:srgbClr val="1539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Biomagnetic</a:t>
            </a:r>
            <a:r>
              <a:rPr lang="en-US" sz="2800" b="0" i="0">
                <a:solidFill>
                  <a:srgbClr val="1539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Diagnostics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2894241" y="2782601"/>
            <a:ext cx="5596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i="0" kern="1200">
                <a:solidFill>
                  <a:srgbClr val="15398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Funded by the German Research Foundation (DFG).</a:t>
            </a:r>
            <a:endParaRPr lang="de-DE" sz="1800" b="0" i="0" kern="1200">
              <a:solidFill>
                <a:srgbClr val="15398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32" name="Picture 8" descr="http://www.sfb1261.de/images/caunormrgb072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9" y="5442593"/>
            <a:ext cx="1823352" cy="6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0208" y="5531812"/>
            <a:ext cx="2166160" cy="54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5712" y="5213033"/>
            <a:ext cx="1904617" cy="124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7373" y="5497621"/>
            <a:ext cx="1781420" cy="5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 userDrawn="1"/>
        </p:nvSpPr>
        <p:spPr>
          <a:xfrm>
            <a:off x="2895175" y="3350125"/>
            <a:ext cx="187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i="0" kern="1200">
                <a:solidFill>
                  <a:srgbClr val="15398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www.sfb1261.de</a:t>
            </a:r>
            <a:endParaRPr lang="de-DE" sz="1800" b="0" i="0" kern="1200">
              <a:solidFill>
                <a:srgbClr val="15398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AutoShape 16" descr="Bildergebnis für ipn kiel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57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079500"/>
          </a:xfrm>
          <a:prstGeom prst="rect">
            <a:avLst/>
          </a:prstGeom>
          <a:solidFill>
            <a:srgbClr val="3C5A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  <a:latin typeface="Tahoma" pitchFamily="35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-4233" y="1071563"/>
            <a:ext cx="12196233" cy="10795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  <a:latin typeface="Tahoma" pitchFamily="35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356262" y="285525"/>
            <a:ext cx="8776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Christian-Albrechts-Universität zu Kiel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99488" y="1189043"/>
            <a:ext cx="11993033" cy="833437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99488" y="2173370"/>
            <a:ext cx="11993033" cy="137318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6788307" y="3055938"/>
            <a:ext cx="4964113" cy="3802062"/>
            <a:chOff x="4000502" y="3068638"/>
            <a:chExt cx="4964113" cy="3802062"/>
          </a:xfrm>
        </p:grpSpPr>
        <p:pic>
          <p:nvPicPr>
            <p:cNvPr id="15" name="Picture 12" descr="tine400a-75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11613" y="3068638"/>
              <a:ext cx="4953000" cy="3802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hteck 15"/>
            <p:cNvSpPr/>
            <p:nvPr userDrawn="1"/>
          </p:nvSpPr>
          <p:spPr bwMode="auto">
            <a:xfrm>
              <a:off x="4000502" y="3069775"/>
              <a:ext cx="4964113" cy="3788229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de-DE">
                <a:solidFill>
                  <a:srgbClr val="000000"/>
                </a:solidFill>
                <a:latin typeface="Tahoma" pitchFamily="35" charset="0"/>
              </a:endParaRPr>
            </a:p>
          </p:txBody>
        </p:sp>
      </p:grp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75" y="103405"/>
            <a:ext cx="3224343" cy="8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64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88BE1-D60F-4485-A647-B991092B43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60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30139-16F5-4682-A293-CA9CBDAD745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16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0" y="677863"/>
            <a:ext cx="5994400" cy="58467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677863"/>
            <a:ext cx="5994400" cy="58467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1FC23-F330-4F59-9E68-5F49F23668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94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54AAB-03A3-4C7F-AEE4-14235F6559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3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88BE1-D60F-4485-A647-B991092B43A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D24AF-8A01-4892-BC58-9A1596747B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58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320F0-FA3B-4108-9092-9E7A337270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350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38D25-4517-4CFD-84FF-6AFE122AE4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00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C37D1-8429-46D0-9072-AA4DD6E12D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075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B577E-A628-402D-B1C0-1A1AB13124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90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4000" y="5"/>
            <a:ext cx="3048000" cy="65246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5"/>
            <a:ext cx="8940800" cy="65246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64CAC-9011-4446-AD96-3C33492057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52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" y="5"/>
            <a:ext cx="10223500" cy="6778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68413"/>
            <a:ext cx="5994400" cy="2551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68413"/>
            <a:ext cx="5994400" cy="2551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971925"/>
            <a:ext cx="59944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71925"/>
            <a:ext cx="59944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17531-E00B-4217-B8B6-C92C558D46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41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03BB7-FB0E-42F4-853B-C30323DD7E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538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860B0C-BA58-45E3-B879-5BE12F2CEAD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2" name="Picture 8" descr="http://www.sfb1261.de/images/caunormrgb072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9" y="5442593"/>
            <a:ext cx="1823352" cy="6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6" descr="Bildergebnis für ipn kiel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79" y="4386717"/>
            <a:ext cx="2137913" cy="21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30139-16F5-4682-A293-CA9CBDAD74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0" y="677863"/>
            <a:ext cx="5994400" cy="58467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677863"/>
            <a:ext cx="5994400" cy="58467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1FC23-F330-4F59-9E68-5F49F23668E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54AAB-03A3-4C7F-AEE4-14235F65599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D24AF-8A01-4892-BC58-9A1596747B6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320F0-FA3B-4108-9092-9E7A337270C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38D25-4517-4CFD-84FF-6AFE122AE44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C37D1-8429-46D0-9072-AA4DD6E12D6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26" name="Rectangle 18"/>
          <p:cNvSpPr>
            <a:spLocks noChangeArrowheads="1"/>
          </p:cNvSpPr>
          <p:nvPr userDrawn="1"/>
        </p:nvSpPr>
        <p:spPr bwMode="auto">
          <a:xfrm>
            <a:off x="0" y="5"/>
            <a:ext cx="12192000" cy="684213"/>
          </a:xfrm>
          <a:prstGeom prst="rect">
            <a:avLst/>
          </a:prstGeom>
          <a:solidFill>
            <a:srgbClr val="3C5A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000">
              <a:latin typeface="Tahoma" pitchFamily="35" charset="0"/>
            </a:endParaRPr>
          </a:p>
        </p:txBody>
      </p:sp>
      <p:sp>
        <p:nvSpPr>
          <p:cNvPr id="1030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1" y="5"/>
            <a:ext cx="9698656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31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68413"/>
            <a:ext cx="121920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45720" rIns="36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</p:txBody>
      </p:sp>
      <p:sp>
        <p:nvSpPr>
          <p:cNvPr id="171037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" y="6524630"/>
            <a:ext cx="102235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40000" tIns="45720" rIns="36000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71038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67587" y="6524630"/>
            <a:ext cx="673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860B0C-BA58-45E3-B879-5BE12F2CEAD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54" r:id="rId13"/>
    <p:sldLayoutId id="2147483667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aseline="0">
          <a:solidFill>
            <a:schemeClr val="bg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  <a:ea typeface="MS PGothic" pitchFamily="34" charset="-128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  <a:ea typeface="MS PGothic" pitchFamily="34" charset="-128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  <a:ea typeface="MS PGothic" pitchFamily="34" charset="-128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  <a:ea typeface="MS PGothic" pitchFamily="34" charset="-128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5" charset="0"/>
          <a:ea typeface="MS PGothic" pitchFamily="34" charset="-128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5" charset="0"/>
          <a:ea typeface="MS PGothic" pitchFamily="34" charset="-128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5" charset="0"/>
          <a:ea typeface="MS PGothic" pitchFamily="34" charset="-128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5" charset="0"/>
          <a:ea typeface="MS PGothic" pitchFamily="34" charset="-128"/>
          <a:cs typeface="MS P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5" charset="0"/>
          <a:ea typeface="ＭＳ Ｐゴシック" pitchFamily="3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5" charset="0"/>
          <a:ea typeface="ＭＳ Ｐゴシック" pitchFamily="3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5" charset="0"/>
          <a:ea typeface="ＭＳ Ｐゴシック" pitchFamily="3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5" charset="0"/>
          <a:ea typeface="ＭＳ Ｐゴシック" pitchFamily="35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26" name="Rectangle 18"/>
          <p:cNvSpPr>
            <a:spLocks noChangeArrowheads="1"/>
          </p:cNvSpPr>
          <p:nvPr userDrawn="1"/>
        </p:nvSpPr>
        <p:spPr bwMode="auto">
          <a:xfrm>
            <a:off x="0" y="5"/>
            <a:ext cx="12192000" cy="684213"/>
          </a:xfrm>
          <a:prstGeom prst="rect">
            <a:avLst/>
          </a:prstGeom>
          <a:solidFill>
            <a:srgbClr val="3C5A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  <a:latin typeface="Tahoma" pitchFamily="35" charset="0"/>
            </a:endParaRPr>
          </a:p>
        </p:txBody>
      </p:sp>
      <p:sp>
        <p:nvSpPr>
          <p:cNvPr id="1030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1" y="5"/>
            <a:ext cx="9698656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Titelformat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</p:txBody>
      </p:sp>
      <p:sp>
        <p:nvSpPr>
          <p:cNvPr id="1031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68413"/>
            <a:ext cx="121920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45720" rIns="36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</p:txBody>
      </p:sp>
      <p:sp>
        <p:nvSpPr>
          <p:cNvPr id="171037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" y="6524630"/>
            <a:ext cx="102235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40000" tIns="45720" rIns="36000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1038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67587" y="6524630"/>
            <a:ext cx="673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860B0C-BA58-45E3-B879-5BE12F2CEAD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16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  <a:ea typeface="MS PGothic" pitchFamily="34" charset="-128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  <a:ea typeface="MS PGothic" pitchFamily="34" charset="-128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  <a:ea typeface="MS PGothic" pitchFamily="34" charset="-128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  <a:ea typeface="MS PGothic" pitchFamily="34" charset="-128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5" charset="0"/>
          <a:ea typeface="MS PGothic" pitchFamily="34" charset="-128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5" charset="0"/>
          <a:ea typeface="MS PGothic" pitchFamily="34" charset="-128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5" charset="0"/>
          <a:ea typeface="MS PGothic" pitchFamily="34" charset="-128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5" charset="0"/>
          <a:ea typeface="MS PGothic" pitchFamily="34" charset="-128"/>
          <a:cs typeface="MS P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5" charset="0"/>
          <a:ea typeface="ＭＳ Ｐゴシック" pitchFamily="3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5" charset="0"/>
          <a:ea typeface="ＭＳ Ｐゴシック" pitchFamily="3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5" charset="0"/>
          <a:ea typeface="ＭＳ Ｐゴシック" pitchFamily="3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5" charset="0"/>
          <a:ea typeface="ＭＳ Ｐゴシック" pitchFamily="35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E30139-16F5-4682-A293-CA9CBDAD745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1" name="Textplatzhalter 2"/>
          <p:cNvSpPr txBox="1">
            <a:spLocks/>
          </p:cNvSpPr>
          <p:nvPr/>
        </p:nvSpPr>
        <p:spPr bwMode="auto">
          <a:xfrm>
            <a:off x="149416" y="702097"/>
            <a:ext cx="9317313" cy="205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45720" rIns="36000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" pitchFamily="35" charset="0"/>
                <a:ea typeface="MS PGothic" pitchFamily="34" charset="-128"/>
                <a:cs typeface="MS PGothic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pitchFamily="35" charset="0"/>
                <a:ea typeface="MS PGothic" pitchFamily="34" charset="-128"/>
                <a:cs typeface="MS PGothic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pitchFamily="35" charset="0"/>
                <a:ea typeface="MS PGothic" pitchFamily="34" charset="-128"/>
                <a:cs typeface="MS PGothic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pitchFamily="35" charset="0"/>
                <a:ea typeface="MS PGothic" pitchFamily="34" charset="-128"/>
                <a:cs typeface="MS PGothic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pitchFamily="35" charset="0"/>
                <a:ea typeface="ＭＳ Ｐゴシック" pitchFamily="35" charset="-128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pitchFamily="35" charset="0"/>
                <a:ea typeface="ＭＳ Ｐゴシック" pitchFamily="35" charset="-128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pitchFamily="35" charset="0"/>
                <a:ea typeface="ＭＳ Ｐゴシック" pitchFamily="35" charset="-128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pitchFamily="35" charset="0"/>
                <a:ea typeface="ＭＳ Ｐゴシック" pitchFamily="35" charset="-128"/>
              </a:defRPr>
            </a:lvl9pPr>
          </a:lstStyle>
          <a:p>
            <a:r>
              <a:rPr lang="de-DE" sz="3600" b="1" dirty="0" err="1"/>
              <a:t>Bakery</a:t>
            </a:r>
            <a:r>
              <a:rPr lang="de-DE" sz="3600" b="1" dirty="0"/>
              <a:t> Sales </a:t>
            </a:r>
            <a:r>
              <a:rPr lang="de-DE" sz="3600" b="1" dirty="0" err="1"/>
              <a:t>Prediction</a:t>
            </a:r>
            <a:endParaRPr lang="de-DE" sz="36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531712" y="2850116"/>
            <a:ext cx="48911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u="sng" dirty="0"/>
              <a:t>Team Members:</a:t>
            </a:r>
          </a:p>
          <a:p>
            <a:pPr lvl="0"/>
            <a:endParaRPr lang="en-US" sz="1800" dirty="0"/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Aaron Schmitt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Michael Walla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Vitali Sorin</a:t>
            </a:r>
          </a:p>
          <a:p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4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9F35A-A1C1-8CD1-E176-D50A1FD25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DFB13-B64F-1A98-DCA8-1E3D129F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72" y="0"/>
            <a:ext cx="10363200" cy="987547"/>
          </a:xfrm>
        </p:spPr>
        <p:txBody>
          <a:bodyPr/>
          <a:lstStyle/>
          <a:p>
            <a:r>
              <a:rPr lang="en-US" dirty="0"/>
              <a:t>UNSERE </a:t>
            </a:r>
            <a:r>
              <a:rPr lang="en-US" dirty="0" err="1"/>
              <a:t>VArIABLEN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248C17-2716-D41A-99F1-DAD4E00AF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868102"/>
            <a:ext cx="6331353" cy="1030146"/>
          </a:xfrm>
        </p:spPr>
        <p:txBody>
          <a:bodyPr/>
          <a:lstStyle/>
          <a:p>
            <a:pPr algn="ctr"/>
            <a:endParaRPr lang="en-US" sz="2400" b="1" dirty="0"/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174B45-BF8A-C1FE-0110-50EC1AD01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E30139-16F5-4682-A293-CA9CBDAD745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4826601D-602D-F954-7D94-9EEC1A72EB78}"/>
              </a:ext>
            </a:extLst>
          </p:cNvPr>
          <p:cNvSpPr txBox="1"/>
          <p:nvPr/>
        </p:nvSpPr>
        <p:spPr>
          <a:xfrm>
            <a:off x="248463" y="3016371"/>
            <a:ext cx="2664272" cy="31688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b="1" dirty="0"/>
              <a:t>Schnitt pro Spiel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18/19 9.9632     </a:t>
            </a:r>
            <a:endParaRPr lang="x-non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17/18 10.502</a:t>
            </a:r>
            <a:endParaRPr lang="x-non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16/17 5.711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15/16 5.194</a:t>
            </a:r>
            <a:endParaRPr lang="x-non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14/15 6.222</a:t>
            </a:r>
            <a:endParaRPr lang="x-non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13/14 5.340</a:t>
            </a:r>
            <a:endParaRPr lang="x-none" sz="2000" dirty="0"/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E89FF13D-4664-5A79-0139-19665D892CBE}"/>
              </a:ext>
            </a:extLst>
          </p:cNvPr>
          <p:cNvSpPr txBox="1"/>
          <p:nvPr/>
        </p:nvSpPr>
        <p:spPr>
          <a:xfrm>
            <a:off x="144290" y="1034619"/>
            <a:ext cx="5249215" cy="12311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/>
              <a:t>Heimspiele von Holstein Kiel</a:t>
            </a:r>
          </a:p>
          <a:p>
            <a:endParaRPr lang="de-DE" sz="2000" b="1" dirty="0"/>
          </a:p>
          <a:p>
            <a:r>
              <a:rPr lang="de-DE" sz="2000" b="1" dirty="0"/>
              <a:t>Ca. 17 Spiele pro Saison </a:t>
            </a:r>
          </a:p>
          <a:p>
            <a:endParaRPr lang="de-DE" sz="2000" b="1" dirty="0"/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1FD075DC-2420-5010-0765-C0619597713F}"/>
              </a:ext>
            </a:extLst>
          </p:cNvPr>
          <p:cNvSpPr txBox="1"/>
          <p:nvPr/>
        </p:nvSpPr>
        <p:spPr>
          <a:xfrm>
            <a:off x="5955355" y="1034620"/>
            <a:ext cx="5249215" cy="12311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/>
              <a:t>Heimspiele von THW Kiel</a:t>
            </a:r>
          </a:p>
          <a:p>
            <a:endParaRPr lang="de-DE" sz="2000" b="1" dirty="0"/>
          </a:p>
          <a:p>
            <a:r>
              <a:rPr lang="de-DE" sz="2000" b="1" dirty="0"/>
              <a:t>Ca. 17 Spiele pro Saison </a:t>
            </a:r>
          </a:p>
          <a:p>
            <a:endParaRPr lang="de-DE" sz="2000" b="1" dirty="0"/>
          </a:p>
        </p:txBody>
      </p:sp>
      <p:sp>
        <p:nvSpPr>
          <p:cNvPr id="11" name="Text">
            <a:extLst>
              <a:ext uri="{FF2B5EF4-FFF2-40B4-BE49-F238E27FC236}">
                <a16:creationId xmlns:a16="http://schemas.microsoft.com/office/drawing/2014/main" id="{AD6757A0-F558-B911-7FE2-8C63C9306866}"/>
              </a:ext>
            </a:extLst>
          </p:cNvPr>
          <p:cNvSpPr txBox="1"/>
          <p:nvPr/>
        </p:nvSpPr>
        <p:spPr>
          <a:xfrm>
            <a:off x="6096000" y="3016371"/>
            <a:ext cx="2664272" cy="1322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b="1" dirty="0"/>
              <a:t>Schnitt pro Spiel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Ca. 10.000</a:t>
            </a:r>
          </a:p>
          <a:p>
            <a:pPr>
              <a:lnSpc>
                <a:spcPct val="150000"/>
              </a:lnSpc>
            </a:pPr>
            <a:r>
              <a:rPr lang="de-DE" sz="2000" dirty="0" err="1"/>
              <a:t>z.B</a:t>
            </a:r>
            <a:r>
              <a:rPr lang="de-DE" sz="2000" dirty="0"/>
              <a:t> 16/17. 10.243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337340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preparation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688BE1-D60F-4485-A647-B991092B43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636494" y="869624"/>
            <a:ext cx="374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workflow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AD906E-C64F-4B54-9B5C-48EBC89B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977" y="2119208"/>
            <a:ext cx="1746103" cy="3057943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0826682-2286-42D3-91A3-C2ECD773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553" y="1856441"/>
            <a:ext cx="1558034" cy="358347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Bildergebnis für csv logo">
            <a:extLst>
              <a:ext uri="{FF2B5EF4-FFF2-40B4-BE49-F238E27FC236}">
                <a16:creationId xmlns:a16="http://schemas.microsoft.com/office/drawing/2014/main" id="{4A52A7A2-EC6C-4E3C-B8B0-A63725FE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0" y="3120675"/>
            <a:ext cx="1055013" cy="105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A5846A8-8445-4E85-8AD9-33F8DCC94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011" y="1925737"/>
            <a:ext cx="1474596" cy="324590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461CF14C-95D2-427D-9675-FE0ABF80093B}"/>
              </a:ext>
            </a:extLst>
          </p:cNvPr>
          <p:cNvSpPr txBox="1"/>
          <p:nvPr/>
        </p:nvSpPr>
        <p:spPr>
          <a:xfrm>
            <a:off x="1382986" y="4132610"/>
            <a:ext cx="2082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Read .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b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panda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dateFrame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A343F5D-BF7C-4C8A-B05F-DF9DBDFF322A}"/>
              </a:ext>
            </a:extLst>
          </p:cNvPr>
          <p:cNvSpPr txBox="1"/>
          <p:nvPr/>
        </p:nvSpPr>
        <p:spPr>
          <a:xfrm>
            <a:off x="5435958" y="398264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10B0ADD-8FF2-4C85-ADCB-AD63E718303B}"/>
              </a:ext>
            </a:extLst>
          </p:cNvPr>
          <p:cNvSpPr txBox="1"/>
          <p:nvPr/>
        </p:nvSpPr>
        <p:spPr>
          <a:xfrm>
            <a:off x="8513334" y="3982648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356405C-23BA-40EF-A652-34FD4129B155}"/>
              </a:ext>
            </a:extLst>
          </p:cNvPr>
          <p:cNvSpPr/>
          <p:nvPr/>
        </p:nvSpPr>
        <p:spPr bwMode="auto">
          <a:xfrm>
            <a:off x="2222047" y="3463513"/>
            <a:ext cx="827443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5" charset="0"/>
            </a:endParaRP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65CCA2B3-A0CB-4A16-B363-20BEF74520B5}"/>
              </a:ext>
            </a:extLst>
          </p:cNvPr>
          <p:cNvSpPr/>
          <p:nvPr/>
        </p:nvSpPr>
        <p:spPr bwMode="auto">
          <a:xfrm>
            <a:off x="5578353" y="3463513"/>
            <a:ext cx="827443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5" charset="0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0AE9BD6D-8E47-4FF1-8DE7-FCDB888214A4}"/>
              </a:ext>
            </a:extLst>
          </p:cNvPr>
          <p:cNvSpPr/>
          <p:nvPr/>
        </p:nvSpPr>
        <p:spPr bwMode="auto">
          <a:xfrm>
            <a:off x="8833147" y="3463513"/>
            <a:ext cx="827443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3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und </a:t>
            </a:r>
            <a:r>
              <a:rPr lang="en-US" dirty="0" err="1"/>
              <a:t>Herausforderungen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688BE1-D60F-4485-A647-B991092B43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1021976" y="1317812"/>
            <a:ext cx="78979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geeignete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Datensätze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finden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verstanden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Schwierigkeit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Code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umzusetzen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Kaggle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hinzubekommen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gelöscht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Codespace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Clipart, Text, Lineart, Darstellung enthält.&#10;&#10;Automatisch generierte Beschreibung">
            <a:extLst>
              <a:ext uri="{FF2B5EF4-FFF2-40B4-BE49-F238E27FC236}">
                <a16:creationId xmlns:a16="http://schemas.microsoft.com/office/drawing/2014/main" id="{6CA4BEA3-BD5D-4357-D6B9-5A38DC60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929" y="3567896"/>
            <a:ext cx="852488" cy="13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0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688BE1-D60F-4485-A647-B991092B43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51229" y="2715791"/>
            <a:ext cx="92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Repository link: </a:t>
            </a:r>
            <a:r>
              <a:rPr lang="de-DE" sz="1800" dirty="0"/>
              <a:t>https://github.com/vitalisor/bakery_sales_prediction/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49341"/>
      </p:ext>
    </p:extLst>
  </p:cSld>
  <p:clrMapOvr>
    <a:masterClrMapping/>
  </p:clrMapOvr>
</p:sld>
</file>

<file path=ppt/theme/theme1.xml><?xml version="1.0" encoding="utf-8"?>
<a:theme xmlns:a="http://schemas.openxmlformats.org/drawingml/2006/main" name="SFB 855 Folienmaster">
  <a:themeElements>
    <a:clrScheme name="SFB 855 Folien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FB 855 Folienmast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3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3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SFB 855 Folien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B 855 Folien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B 855 Folien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B 855 Folien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B 855 Folien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B 855 Folien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B 855 Folien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B 855 Folien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B 855 Folien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B 855 Folien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B 855 Folien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B 855 Folien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FB 855 Folienmaster">
  <a:themeElements>
    <a:clrScheme name="SFB 855 Folien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FB 855 Folienmast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3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35" charset="0"/>
          </a:defRPr>
        </a:defPPr>
      </a:lstStyle>
    </a:lnDef>
    <a:txDef>
      <a:spPr>
        <a:noFill/>
      </a:spPr>
      <a:bodyPr wrap="none" rtlCol="0">
        <a:spAutoFit/>
      </a:bodyPr>
      <a:lstStyle>
        <a:defPPr marL="342900" indent="-342900">
          <a:lnSpc>
            <a:spcPts val="2400"/>
          </a:lnSpc>
          <a:spcBef>
            <a:spcPts val="1200"/>
          </a:spcBef>
          <a:buClr>
            <a:srgbClr val="3C5A9A"/>
          </a:buClr>
          <a:buSzPct val="80000"/>
          <a:buFont typeface="Wingdings" panose="05000000000000000000" pitchFamily="2" charset="2"/>
          <a:buChar char="q"/>
          <a:defRPr sz="1800" dirty="0" err="1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SFB 855 Folien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B 855 Folien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B 855 Folien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B 855 Folien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B 855 Folien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B 855 Folien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B 855 Folien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B 855 Folien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B 855 Folien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B 855 Folien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B 855 Folien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B 855 Folien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Breitbild</PresentationFormat>
  <Paragraphs>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Tahoma</vt:lpstr>
      <vt:lpstr>Times New Roman</vt:lpstr>
      <vt:lpstr>SFB 855 Folienmaster</vt:lpstr>
      <vt:lpstr>1_SFB 855 Folienmaster</vt:lpstr>
      <vt:lpstr>PowerPoint-Präsentation</vt:lpstr>
      <vt:lpstr>UNSERE VArIABLEN</vt:lpstr>
      <vt:lpstr>Data preparation</vt:lpstr>
      <vt:lpstr>Probleme und Herausforderungen</vt:lpstr>
      <vt:lpstr>Repository</vt:lpstr>
    </vt:vector>
  </TitlesOfParts>
  <Company>DSS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Nerve-Talk 2017</dc:title>
  <dc:subject>Retreat Sankelmark</dc:subject>
  <dc:creator>EE;Eric Elzenheimer</dc:creator>
  <cp:keywords>EE</cp:keywords>
  <dc:description>Version 2.0</dc:description>
  <cp:lastModifiedBy>vi so</cp:lastModifiedBy>
  <cp:revision>533</cp:revision>
  <cp:lastPrinted>2017-04-02T08:35:29Z</cp:lastPrinted>
  <dcterms:created xsi:type="dcterms:W3CDTF">2015-04-27T14:37:25Z</dcterms:created>
  <dcterms:modified xsi:type="dcterms:W3CDTF">2025-01-08T19:55:26Z</dcterms:modified>
  <cp:version>200</cp:version>
</cp:coreProperties>
</file>