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92" r:id="rId2"/>
  </p:sldIdLst>
  <p:sldSz cx="12192000" cy="6858000"/>
  <p:notesSz cx="6858000" cy="9144000"/>
  <p:embeddedFontLst>
    <p:embeddedFont>
      <p:font typeface="Open Sans Light" panose="020B0306030504020204" pitchFamily="34" charset="0"/>
      <p:regular r:id="rId4"/>
      <p:bold r:id="rId5"/>
      <p:italic r:id="rId6"/>
      <p:boldItalic r:id="rId7"/>
    </p:embeddedFont>
    <p:embeddedFont>
      <p:font typeface="Oswald" pitchFamily="2" charset="77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30" userDrawn="1">
          <p15:clr>
            <a:srgbClr val="A4A3A4"/>
          </p15:clr>
        </p15:guide>
        <p15:guide id="4" orient="horz" pos="2251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404040"/>
    <a:srgbClr val="FB9E09"/>
    <a:srgbClr val="BF3DAE"/>
    <a:srgbClr val="C2D7EC"/>
    <a:srgbClr val="CAE0B8"/>
    <a:srgbClr val="FD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14D7DF-7120-4902-9F1C-2787B18826B3}">
  <a:tblStyle styleId="{8414D7DF-7120-4902-9F1C-2787B18826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94700"/>
  </p:normalViewPr>
  <p:slideViewPr>
    <p:cSldViewPr snapToGrid="0">
      <p:cViewPr varScale="1">
        <p:scale>
          <a:sx n="118" d="100"/>
          <a:sy n="118" d="100"/>
        </p:scale>
        <p:origin x="736" y="192"/>
      </p:cViewPr>
      <p:guideLst>
        <p:guide orient="horz" pos="686"/>
        <p:guide pos="3840"/>
        <p:guide pos="6630"/>
        <p:guide orient="horz" pos="2251"/>
        <p:guide orient="horz" pos="210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None/>
              <a:def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867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867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3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32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32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32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32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32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32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32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32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○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None/>
              <a:defRPr sz="6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Open Sans Light"/>
              <a:buNone/>
              <a:defRPr sz="56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Open Sans Light"/>
              <a:buNone/>
              <a:defRPr sz="56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Open Sans Light"/>
              <a:buNone/>
              <a:defRPr sz="5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Open Sans Light"/>
              <a:buNone/>
              <a:defRPr sz="5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Open Sans Light"/>
              <a:buNone/>
              <a:defRPr sz="56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Open Sans Light"/>
              <a:buNone/>
              <a:defRPr sz="56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Open Sans Light"/>
              <a:buNone/>
              <a:defRPr sz="56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Open Sans Light"/>
              <a:buNone/>
              <a:defRPr sz="56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Open Sans Light"/>
              <a:buNone/>
              <a:defRPr sz="56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○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○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○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Open Sans Light"/>
              <a:buNone/>
              <a:defRPr sz="16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Open Sans Light"/>
              <a:buNone/>
              <a:defRPr sz="16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Open Sans Light"/>
              <a:buNone/>
              <a:defRPr sz="16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Open Sans Light"/>
              <a:buNone/>
              <a:defRPr sz="16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Open Sans Light"/>
              <a:buNone/>
              <a:defRPr sz="16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Open Sans Light"/>
              <a:buNone/>
              <a:defRPr sz="16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Open Sans Light"/>
              <a:buNone/>
              <a:defRPr sz="16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Open Sans Light"/>
              <a:buNone/>
              <a:defRPr sz="16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Open Sans Light"/>
              <a:buNone/>
              <a:defRPr sz="16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○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○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○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FF39EE-E3B0-CA4A-0121-6CFBC37F4C73}"/>
              </a:ext>
            </a:extLst>
          </p:cNvPr>
          <p:cNvSpPr/>
          <p:nvPr/>
        </p:nvSpPr>
        <p:spPr>
          <a:xfrm>
            <a:off x="359229" y="642257"/>
            <a:ext cx="7130142" cy="2144486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CD48F50E-55D4-F5C2-5539-D7D532763301}"/>
              </a:ext>
            </a:extLst>
          </p:cNvPr>
          <p:cNvSpPr txBox="1">
            <a:spLocks/>
          </p:cNvSpPr>
          <p:nvPr/>
        </p:nvSpPr>
        <p:spPr>
          <a:xfrm>
            <a:off x="774828" y="841735"/>
            <a:ext cx="2588857" cy="172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None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15000"/>
              </a:lnSpc>
              <a:buSzPts val="990"/>
            </a:pPr>
            <a:r>
              <a:rPr lang="en-US" sz="610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Vita</a:t>
            </a:r>
            <a:r>
              <a:rPr lang="en-US" sz="6100">
                <a:solidFill>
                  <a:srgbClr val="FB9E09"/>
                </a:solidFill>
                <a:latin typeface="Oswald"/>
                <a:ea typeface="Oswald"/>
                <a:cs typeface="Oswald"/>
                <a:sym typeface="Oswald"/>
              </a:rPr>
              <a:t>lit</a:t>
            </a:r>
            <a:r>
              <a:rPr lang="en-US" sz="610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y </a:t>
            </a:r>
            <a:endParaRPr lang="en-US" sz="784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2F414C96-5873-EF6E-CCC0-899CA0B419F8}"/>
              </a:ext>
            </a:extLst>
          </p:cNvPr>
          <p:cNvPicPr preferRelativeResize="0"/>
          <p:nvPr/>
        </p:nvPicPr>
        <p:blipFill>
          <a:blip r:embed="rId2">
            <a:alphaModFix/>
            <a:biLevel thresh="25000"/>
          </a:blip>
          <a:stretch>
            <a:fillRect/>
          </a:stretch>
        </p:blipFill>
        <p:spPr>
          <a:xfrm>
            <a:off x="1795099" y="977415"/>
            <a:ext cx="1022500" cy="5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47AD394-50DE-88EF-1CC0-CF1D0910D4A0}"/>
              </a:ext>
            </a:extLst>
          </p:cNvPr>
          <p:cNvSpPr txBox="1">
            <a:spLocks/>
          </p:cNvSpPr>
          <p:nvPr/>
        </p:nvSpPr>
        <p:spPr>
          <a:xfrm>
            <a:off x="4372342" y="817156"/>
            <a:ext cx="2899316" cy="172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None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15000"/>
              </a:lnSpc>
              <a:buSzPts val="990"/>
            </a:pPr>
            <a:r>
              <a:rPr lang="en-US" sz="61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Vita</a:t>
            </a:r>
            <a:r>
              <a:rPr lang="en-US" sz="6100" dirty="0">
                <a:solidFill>
                  <a:srgbClr val="FB9E09"/>
                </a:solidFill>
                <a:latin typeface="Oswald"/>
                <a:ea typeface="Oswald"/>
                <a:cs typeface="Oswald"/>
                <a:sym typeface="Oswald"/>
              </a:rPr>
              <a:t>lit</a:t>
            </a:r>
            <a:r>
              <a:rPr lang="en-US" sz="61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y 2 </a:t>
            </a:r>
            <a:endParaRPr lang="en-US" sz="784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569E4F18-B3F5-2E49-6421-6678F8EA7E30}"/>
              </a:ext>
            </a:extLst>
          </p:cNvPr>
          <p:cNvPicPr preferRelativeResize="0"/>
          <p:nvPr/>
        </p:nvPicPr>
        <p:blipFill>
          <a:blip r:embed="rId2">
            <a:alphaModFix/>
            <a:biLevel thresh="25000"/>
          </a:blip>
          <a:stretch>
            <a:fillRect/>
          </a:stretch>
        </p:blipFill>
        <p:spPr>
          <a:xfrm>
            <a:off x="5392612" y="952836"/>
            <a:ext cx="1022500" cy="5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74F5D0E5-3107-B993-B001-C5ABF66EBD43}"/>
              </a:ext>
            </a:extLst>
          </p:cNvPr>
          <p:cNvSpPr txBox="1">
            <a:spLocks/>
          </p:cNvSpPr>
          <p:nvPr/>
        </p:nvSpPr>
        <p:spPr>
          <a:xfrm>
            <a:off x="774828" y="3728748"/>
            <a:ext cx="2588857" cy="172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None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15000"/>
              </a:lnSpc>
              <a:buSzPts val="990"/>
            </a:pPr>
            <a:r>
              <a:rPr lang="en-US" sz="6100" dirty="0">
                <a:solidFill>
                  <a:srgbClr val="5E5E5E"/>
                </a:solidFill>
                <a:latin typeface="Oswald"/>
                <a:ea typeface="Oswald"/>
                <a:cs typeface="Oswald"/>
                <a:sym typeface="Oswald"/>
              </a:rPr>
              <a:t>Vita</a:t>
            </a:r>
            <a:r>
              <a:rPr lang="en-US" sz="6100" dirty="0">
                <a:solidFill>
                  <a:srgbClr val="FB9E09"/>
                </a:solidFill>
                <a:latin typeface="Oswald"/>
                <a:ea typeface="Oswald"/>
                <a:cs typeface="Oswald"/>
                <a:sym typeface="Oswald"/>
              </a:rPr>
              <a:t>lit</a:t>
            </a:r>
            <a:r>
              <a:rPr lang="en-US" sz="6100" dirty="0">
                <a:solidFill>
                  <a:srgbClr val="5E5E5E"/>
                </a:solidFill>
                <a:latin typeface="Oswald"/>
                <a:ea typeface="Oswald"/>
                <a:cs typeface="Oswald"/>
                <a:sym typeface="Oswald"/>
              </a:rPr>
              <a:t>y</a:t>
            </a:r>
            <a:endParaRPr lang="en-US" sz="7840" dirty="0">
              <a:solidFill>
                <a:srgbClr val="5E5E5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" name="Google Shape;57;p13">
            <a:extLst>
              <a:ext uri="{FF2B5EF4-FFF2-40B4-BE49-F238E27FC236}">
                <a16:creationId xmlns:a16="http://schemas.microsoft.com/office/drawing/2014/main" id="{98B52D98-A9F5-25A4-B922-D8A4110B8C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5099" y="3864428"/>
            <a:ext cx="1022500" cy="5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0825CC21-2B53-CC3A-841E-4FB0A10FD23D}"/>
              </a:ext>
            </a:extLst>
          </p:cNvPr>
          <p:cNvSpPr txBox="1">
            <a:spLocks/>
          </p:cNvSpPr>
          <p:nvPr/>
        </p:nvSpPr>
        <p:spPr>
          <a:xfrm>
            <a:off x="4372342" y="3704169"/>
            <a:ext cx="2899316" cy="172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None/>
              <a:defRPr sz="4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15000"/>
              </a:lnSpc>
              <a:buSzPts val="990"/>
            </a:pPr>
            <a:r>
              <a:rPr lang="en-US" sz="6100" dirty="0">
                <a:solidFill>
                  <a:srgbClr val="5E5E5E"/>
                </a:solidFill>
                <a:latin typeface="Oswald"/>
                <a:ea typeface="Oswald"/>
                <a:cs typeface="Oswald"/>
                <a:sym typeface="Oswald"/>
              </a:rPr>
              <a:t>Vita</a:t>
            </a:r>
            <a:r>
              <a:rPr lang="en-US" sz="6100" dirty="0">
                <a:solidFill>
                  <a:srgbClr val="FB9E09"/>
                </a:solidFill>
                <a:latin typeface="Oswald"/>
                <a:ea typeface="Oswald"/>
                <a:cs typeface="Oswald"/>
                <a:sym typeface="Oswald"/>
              </a:rPr>
              <a:t>lit</a:t>
            </a:r>
            <a:r>
              <a:rPr lang="en-US" sz="6100" dirty="0">
                <a:solidFill>
                  <a:srgbClr val="5E5E5E"/>
                </a:solidFill>
                <a:latin typeface="Oswald"/>
                <a:ea typeface="Oswald"/>
                <a:cs typeface="Oswald"/>
                <a:sym typeface="Oswald"/>
              </a:rPr>
              <a:t>y 2</a:t>
            </a:r>
            <a:r>
              <a:rPr lang="en-US" sz="61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lang="en-US" sz="784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" name="Google Shape;57;p13">
            <a:extLst>
              <a:ext uri="{FF2B5EF4-FFF2-40B4-BE49-F238E27FC236}">
                <a16:creationId xmlns:a16="http://schemas.microsoft.com/office/drawing/2014/main" id="{8ACA0F60-5FE0-C2CC-7DEA-F63D0E1AAC4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92612" y="3839849"/>
            <a:ext cx="1022500" cy="56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31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 Light</vt:lpstr>
      <vt:lpstr>Oswald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Serendipitous Discovery of Academic Literature with Transformers and Visual Analytics</dc:title>
  <cp:lastModifiedBy>Narechania, Arpit Ajay</cp:lastModifiedBy>
  <cp:revision>10</cp:revision>
  <dcterms:modified xsi:type="dcterms:W3CDTF">2024-10-13T22:45:01Z</dcterms:modified>
</cp:coreProperties>
</file>