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Calibri" panose="020F050202020403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Roboto Mono"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611CAF-DAE0-4A62-8E25-820ED5008939}">
  <a:tblStyle styleId="{5C611CAF-DAE0-4A62-8E25-820ED50089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66C41F0-9EF6-416D-9BB7-0F11D645F51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8c788489d2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8c788489d2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1712c38d1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1712c38d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8de9a880f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8de9a880f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91712c38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91712c38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126e79cb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126e79cb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0a8b29a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0a8b29a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91712c38d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91712c38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026b0fa4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026b0fa4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026b0fa4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026b0fa4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026b0fa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026b0fa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13de65b4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13de65b4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91962145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91962145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91712c38d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91712c38d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c788489d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8c788489d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8c788489d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8c788489d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8c788489d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8c788489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8de9a880fb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de9a880fb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91712c38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1712c38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c92824fb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c92824f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de9a880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de9a880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8c788489d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8c788489d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91712c38d1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91712c38d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9026b0fa4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29026b0fa4b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90628b852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290628b852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91712c38d1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91712c38d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91712c38d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91712c3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91712c38d1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91712c38d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1712c38d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1712c38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13c01d1e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13c01d1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8cb1708e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8cb1708e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8cb1708ee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8cb1708ee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c788489d2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c788489d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c15dceea9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8c15dceea9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lm-tuning-safety.github.io"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www.theregister.com/2023/10/12/chatbot_defenses_dissolv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blog.gopenai.com/how-i-easily-evaluate-finetuned-mistral-7b-instruct-model-f9b106df1226"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cobusgreyling.medium.com/fine-tuning-llms-with-retrieval-augmented-generation-rag-c66e56aec858"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arxiv.org/pdf/2310.01352.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3BnnsQCmgLo" TargetMode="External"/><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jmorganca/ollama" TargetMode="External"/><Relationship Id="rId5" Type="http://schemas.openxmlformats.org/officeDocument/2006/relationships/hyperlink" Target="https://huggingface.co/TheBloke/jackalope-7B-GGUF/blob/main/jackalope-7b.Q6_K.gguf" TargetMode="External"/><Relationship Id="rId4" Type="http://schemas.openxmlformats.org/officeDocument/2006/relationships/hyperlink" Target="https://huggingface.co/TheBloke/jackalope-7B-GGUF/tree/mai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mstudio.a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www.youtube.com/watch?v=10FCv-gCKu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2309.17453"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hyperlink" Target="https://www.youtube.com/watch?v=409tNlaByd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ring-attention-with-blockwise-transformer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arxiv.org/pdf/2310.01889v3.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extending-context-length-in-large-language-models-74e59201b51f"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QQ2QOPWZKVc" TargetMode="External"/><Relationship Id="rId3" Type="http://schemas.openxmlformats.org/officeDocument/2006/relationships/image" Target="../media/image16.png"/><Relationship Id="rId7" Type="http://schemas.openxmlformats.org/officeDocument/2006/relationships/hyperlink" Target="https://huggingface.co/MemGPT"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github.com/cpacker/MemGPT" TargetMode="External"/><Relationship Id="rId5" Type="http://schemas.openxmlformats.org/officeDocument/2006/relationships/hyperlink" Target="https://memgpt.ai" TargetMode="External"/><Relationship Id="rId4" Type="http://schemas.openxmlformats.org/officeDocument/2006/relationships/hyperlink" Target="https://arxiv.org/abs/2310.08560" TargetMode="External"/><Relationship Id="rId9"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bindureddy/status/1712989785500025002"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hyperlink" Target="https://abacus.ai"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export.arxiv.org/abs/2212.09561" TargetMode="External"/><Relationship Id="rId5" Type="http://schemas.openxmlformats.org/officeDocument/2006/relationships/hyperlink" Target="https://arxiv.org/pdf/2309.11495.pdf" TargetMode="External"/><Relationship Id="rId4" Type="http://schemas.openxmlformats.org/officeDocument/2006/relationships/hyperlink" Target="https://twitter.com/bindureddy/status/1712989785500025002"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tkX0EfNl4Fc"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hyperlink" Target="https://arxiv.org/abs/2309.1679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cobusgreyling.medium.com/a-new-prompt-engineering-technique-has-been-introduced-called-step-back-prompting-b00e8954cacb"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medium.aiplanet.com/advanced-rag-implementation-on-custom-data-using-hybrid-search-embed-caching-and-mistral-ai-ce78fdae4ef6"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python.langchain.com/docs/modules/data_connection/retrievers/ensemble"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betterprogramming.pub/llamaindex-how-to-evaluate-your-rag-retrieval-augmented-generation-applications-2c83490f489"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gpt-index.readthedocs.io/en/stable/examples/query_engine/recursive_retriever_agents.html" TargetMode="External"/><Relationship Id="rId5" Type="http://schemas.openxmlformats.org/officeDocument/2006/relationships/hyperlink" Target="https://gpt-index.readthedocs.io/en/latest/examples/evaluation/retrieval/retriever_eval.html" TargetMode="External"/><Relationship Id="rId4" Type="http://schemas.openxmlformats.org/officeDocument/2006/relationships/hyperlink" Target="https://gpt-index.readthedocs.io/en/latest/end_to_end_tutorials/one_click_observability.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choosewhatulike/trainable-agents" TargetMode="External"/><Relationship Id="rId3" Type="http://schemas.openxmlformats.org/officeDocument/2006/relationships/hyperlink" Target="https://medium.com/codex/bloomberggpt-the-first-large-language-model-for-finance-61cc92075075" TargetMode="External"/><Relationship Id="rId7" Type="http://schemas.openxmlformats.org/officeDocument/2006/relationships/hyperlink" Target="https://ai.plainenglish.io/reasoning-on-graphs-with-llms-a-new-era-of-knowledge-integration-60b1facd1257"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elevenlabs.io/dubbing" TargetMode="External"/><Relationship Id="rId10" Type="http://schemas.openxmlformats.org/officeDocument/2006/relationships/hyperlink" Target="https://towardsdatascience.com/5-generative-ai-use-cases-companies-can-implement-today-f458707bfbbe" TargetMode="External"/><Relationship Id="rId4" Type="http://schemas.openxmlformats.org/officeDocument/2006/relationships/hyperlink" Target="https://gathnex.medium.com/mistral-7b-fine-tuning-a-step-by-step-guide-52122cdbeca8" TargetMode="External"/><Relationship Id="rId9"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hyperlink" Target="https://levelup.gitconnected.com/setting-up-a-fully-ai-powered-studio-with-autogen-5b9f3a1493a8" TargetMode="External"/><Relationship Id="rId7" Type="http://schemas.openxmlformats.org/officeDocument/2006/relationships/hyperlink" Target="https://techcrunch.com/2023/10/18/objective-emerges-from-stealth-to-deliver-multimodal-search-to-developers-as-an-api-platform/"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hyperlink" Target="https://www.adept.ai/blog/fuyu-8b" TargetMode="External"/><Relationship Id="rId5" Type="http://schemas.openxmlformats.org/officeDocument/2006/relationships/hyperlink" Target="https://github.com/huggingface/trl" TargetMode="External"/><Relationship Id="rId4" Type="http://schemas.openxmlformats.org/officeDocument/2006/relationships/hyperlink" Target="https://medium.com/@anchen.li/fine-tune-llama-2-with-sft-and-dpo-8b57cf3ec69"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huggingface.com/ehartford" TargetMode="External"/><Relationship Id="rId13" Type="http://schemas.openxmlformats.org/officeDocument/2006/relationships/hyperlink" Target="https://huggingface.co/datasets/ehartford/dolphin" TargetMode="External"/><Relationship Id="rId3" Type="http://schemas.openxmlformats.org/officeDocument/2006/relationships/hyperlink" Target="https://github.com/jondurbin/airoboros" TargetMode="External"/><Relationship Id="rId7" Type="http://schemas.openxmlformats.org/officeDocument/2006/relationships/hyperlink" Target="https://erichartford.com" TargetMode="External"/><Relationship Id="rId12" Type="http://schemas.openxmlformats.org/officeDocument/2006/relationships/hyperlink" Target="https://erichartford.com/dolphin" TargetMode="External"/><Relationship Id="rId17" Type="http://schemas.openxmlformats.org/officeDocument/2006/relationships/hyperlink" Target="https://www.youtube.com/watch?v=YPOpzJ4N25w" TargetMode="External"/><Relationship Id="rId2" Type="http://schemas.openxmlformats.org/officeDocument/2006/relationships/notesSlide" Target="../notesSlides/notesSlide7.xml"/><Relationship Id="rId16" Type="http://schemas.openxmlformats.org/officeDocument/2006/relationships/hyperlink" Target="https://www.microsoft.com/en-us/research/publication/orca-progressive-learning-from-complex-explanation-traces-of-gpt-4/" TargetMode="External"/><Relationship Id="rId1" Type="http://schemas.openxmlformats.org/officeDocument/2006/relationships/slideLayout" Target="../slideLayouts/slideLayout1.xml"/><Relationship Id="rId6" Type="http://schemas.openxmlformats.org/officeDocument/2006/relationships/hyperlink" Target="https://twitter.com/erhartford" TargetMode="External"/><Relationship Id="rId11" Type="http://schemas.openxmlformats.org/officeDocument/2006/relationships/hyperlink" Target="https://huggingface.co/ehartford/dolphin-2.1-mistral-7b" TargetMode="External"/><Relationship Id="rId5" Type="http://schemas.openxmlformats.org/officeDocument/2006/relationships/image" Target="../media/image7.png"/><Relationship Id="rId15" Type="http://schemas.openxmlformats.org/officeDocument/2006/relationships/hyperlink" Target="https://a16z.com/supporting-the-open-source-ai-community/" TargetMode="External"/><Relationship Id="rId10" Type="http://schemas.openxmlformats.org/officeDocument/2006/relationships/hyperlink" Target="https://www.linkedin.com/in/ehartford/" TargetMode="External"/><Relationship Id="rId4" Type="http://schemas.openxmlformats.org/officeDocument/2006/relationships/hyperlink" Target="https://huggingface.co/jondurbin" TargetMode="External"/><Relationship Id="rId9" Type="http://schemas.openxmlformats.org/officeDocument/2006/relationships/hyperlink" Target="https://github.com/ehartford" TargetMode="External"/><Relationship Id="rId14" Type="http://schemas.openxmlformats.org/officeDocument/2006/relationships/hyperlink" Target="https://erichartford.com/uncensored-model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youtube.com/watch?v=6YDeiknPWkg" TargetMode="Externa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huggingface/chat-ui" TargetMode="External"/><Relationship Id="rId5" Type="http://schemas.openxmlformats.org/officeDocument/2006/relationships/hyperlink" Target="https://huggingface.co/HuggingFaceH4/zephyr-7b-alpha" TargetMode="External"/><Relationship Id="rId4" Type="http://schemas.openxmlformats.org/officeDocument/2006/relationships/hyperlink" Target="https://huggingface.co/spaces/HuggingFaceH4/zephyr-cha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huggingface.co/papers/2310.1145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arxiv.org/abs/2310.114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2315850" y="455175"/>
            <a:ext cx="4260300" cy="1231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b="1">
                <a:solidFill>
                  <a:srgbClr val="3C78D8"/>
                </a:solidFill>
              </a:rPr>
              <a:t>AI Updates </a:t>
            </a:r>
            <a:endParaRPr sz="4000" b="1">
              <a:solidFill>
                <a:srgbClr val="3C78D8"/>
              </a:solidFill>
            </a:endParaRPr>
          </a:p>
          <a:p>
            <a:pPr marL="0" lvl="0" indent="0" algn="ctr" rtl="0">
              <a:spcBef>
                <a:spcPts val="0"/>
              </a:spcBef>
              <a:spcAft>
                <a:spcPts val="0"/>
              </a:spcAft>
              <a:buNone/>
            </a:pPr>
            <a:r>
              <a:rPr lang="en" sz="2800" b="1">
                <a:solidFill>
                  <a:srgbClr val="3C78D8"/>
                </a:solidFill>
              </a:rPr>
              <a:t>October 20, 2023</a:t>
            </a:r>
            <a:endParaRPr sz="2800" b="1">
              <a:solidFill>
                <a:srgbClr val="3C78D8"/>
              </a:solidFill>
            </a:endParaRPr>
          </a:p>
        </p:txBody>
      </p:sp>
      <p:sp>
        <p:nvSpPr>
          <p:cNvPr id="55" name="Google Shape;55;p13"/>
          <p:cNvSpPr txBox="1"/>
          <p:nvPr/>
        </p:nvSpPr>
        <p:spPr>
          <a:xfrm>
            <a:off x="980500" y="1942475"/>
            <a:ext cx="74475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rgbClr val="3C78D8"/>
              </a:buClr>
              <a:buSzPts val="1800"/>
              <a:buChar char="●"/>
            </a:pPr>
            <a:r>
              <a:rPr lang="en" sz="1800" b="1">
                <a:solidFill>
                  <a:srgbClr val="3C78D8"/>
                </a:solidFill>
              </a:rPr>
              <a:t>Open source AI will soon become unbeatable</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Fine-tuning of LLMs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Ollama, LMStudio</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Longer Context: 6 pages, 150 pages, thousands of pages, ...</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Smarter LLMs - Multiple Questions, Multiple Agents</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Better RAG (Hybrid, Multi, Auto)</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Nvidia DGX</a:t>
            </a:r>
            <a:endParaRPr sz="1800" b="1">
              <a:solidFill>
                <a:srgbClr val="3C78D8"/>
              </a:solidFill>
            </a:endParaRPr>
          </a:p>
          <a:p>
            <a:pPr marL="457200" lvl="0" indent="-342900" algn="l" rtl="0">
              <a:spcBef>
                <a:spcPts val="0"/>
              </a:spcBef>
              <a:spcAft>
                <a:spcPts val="0"/>
              </a:spcAft>
              <a:buClr>
                <a:srgbClr val="3C78D8"/>
              </a:buClr>
              <a:buSzPts val="1800"/>
              <a:buChar char="●"/>
            </a:pPr>
            <a:r>
              <a:rPr lang="en" sz="1800" b="1">
                <a:solidFill>
                  <a:srgbClr val="3C78D8"/>
                </a:solidFill>
              </a:rPr>
              <a:t>Miscellaneous</a:t>
            </a:r>
            <a:endParaRPr sz="18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p:nvPr/>
        </p:nvSpPr>
        <p:spPr>
          <a:xfrm>
            <a:off x="0" y="0"/>
            <a:ext cx="59154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LLM safety compromised with just 10 training examples, a cost less than $0.20</a:t>
            </a:r>
            <a:endParaRPr sz="2500" b="1">
              <a:latin typeface="Calibri"/>
              <a:ea typeface="Calibri"/>
              <a:cs typeface="Calibri"/>
              <a:sym typeface="Calibri"/>
            </a:endParaRPr>
          </a:p>
        </p:txBody>
      </p:sp>
      <p:sp>
        <p:nvSpPr>
          <p:cNvPr id="131" name="Google Shape;131;p22"/>
          <p:cNvSpPr txBox="1"/>
          <p:nvPr/>
        </p:nvSpPr>
        <p:spPr>
          <a:xfrm>
            <a:off x="5837675" y="121100"/>
            <a:ext cx="31416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https://llm-tuning-safety.github.io</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https://www.theregister.com/2023/10/12/chatbot_defenses_dissolve/</a:t>
            </a:r>
            <a:r>
              <a:rPr lang="en" sz="1000">
                <a:latin typeface="Calibri"/>
                <a:ea typeface="Calibri"/>
                <a:cs typeface="Calibri"/>
                <a:sym typeface="Calibri"/>
              </a:rPr>
              <a:t> </a:t>
            </a:r>
            <a:endParaRPr sz="1300">
              <a:latin typeface="Calibri"/>
              <a:ea typeface="Calibri"/>
              <a:cs typeface="Calibri"/>
              <a:sym typeface="Calibri"/>
            </a:endParaRPr>
          </a:p>
        </p:txBody>
      </p:sp>
      <p:pic>
        <p:nvPicPr>
          <p:cNvPr id="132" name="Google Shape;13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000600" y="1167800"/>
            <a:ext cx="6619899" cy="3899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0" y="0"/>
            <a:ext cx="9058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How I Easily Evaluate Fine-tuned Mistral 7B Instruct Model</a:t>
            </a:r>
            <a:endParaRPr sz="2500" b="1">
              <a:latin typeface="Calibri"/>
              <a:ea typeface="Calibri"/>
              <a:cs typeface="Calibri"/>
              <a:sym typeface="Calibri"/>
            </a:endParaRPr>
          </a:p>
        </p:txBody>
      </p:sp>
      <p:sp>
        <p:nvSpPr>
          <p:cNvPr id="138" name="Google Shape;138;p23"/>
          <p:cNvSpPr txBox="1"/>
          <p:nvPr/>
        </p:nvSpPr>
        <p:spPr>
          <a:xfrm>
            <a:off x="159400" y="585450"/>
            <a:ext cx="7711800" cy="284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https://blog.gopenai.com/how-i-easily-evaluate-finetuned-mistral-7b-instruct-model-f9b106df1226</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Rouge Score ("Recall-Oriented Understudy for Gisting Evaluation") - a simple metric to compare words provided by humans with those generated by LLM using unigrams, bigrams, and n-grams.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200">
                <a:solidFill>
                  <a:srgbClr val="6AA84F"/>
                </a:solidFill>
                <a:latin typeface="Roboto Mono"/>
                <a:ea typeface="Roboto Mono"/>
                <a:cs typeface="Roboto Mono"/>
                <a:sym typeface="Roboto Mono"/>
              </a:rPr>
              <a:t># pip3 install transformers evaluate rouge-score datasets vllm</a:t>
            </a:r>
            <a:r>
              <a:rPr lang="en" sz="1200">
                <a:solidFill>
                  <a:srgbClr val="3C78D8"/>
                </a:solidFill>
                <a:latin typeface="Roboto Mono"/>
                <a:ea typeface="Roboto Mono"/>
                <a:cs typeface="Roboto Mono"/>
                <a:sym typeface="Roboto Mono"/>
              </a:rPr>
              <a:t>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from dataset import load_from_disk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from google.colab import drive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from vllm import LLM, SamplingParams</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from huggingface_hub import notebook_login</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import evaluate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40727" y="-103350"/>
            <a:ext cx="5381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Fine-Tuning LLMs With RAG Data</a:t>
            </a:r>
            <a:endParaRPr sz="2500" b="1">
              <a:latin typeface="Calibri"/>
              <a:ea typeface="Calibri"/>
              <a:cs typeface="Calibri"/>
              <a:sym typeface="Calibri"/>
            </a:endParaRPr>
          </a:p>
        </p:txBody>
      </p:sp>
      <p:sp>
        <p:nvSpPr>
          <p:cNvPr id="144" name="Google Shape;144;p24"/>
          <p:cNvSpPr txBox="1"/>
          <p:nvPr/>
        </p:nvSpPr>
        <p:spPr>
          <a:xfrm>
            <a:off x="71186" y="466058"/>
            <a:ext cx="52692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https://cobusgreyling.medium.com/fine-tuning-llms-with-retrieval-augmented-generation-rag-c66e56aec858</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https://arxiv.org/pdf/2310.01352.pdf</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RA-DIT (Retrieval Augmented Dual Instruction Tuning)</a:t>
            </a:r>
            <a:r>
              <a:rPr lang="en" sz="1300">
                <a:latin typeface="Calibri"/>
                <a:ea typeface="Calibri"/>
                <a:cs typeface="Calibri"/>
                <a:sym typeface="Calibri"/>
              </a:rPr>
              <a:t> -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Fine-tuning with RAG, uses the RAG output as training data for LLM fine-tuning</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RA-DIT approach separately fine-tunes the LLM and the retriever.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a given example, the LM-ft component updates the LLM to maximise the likelihood of the correct answer given.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R-ft component updates the retriever to minimise the KL-Divergence between the retriever score distribution and the LLM preference. </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1509300" y="1094100"/>
            <a:ext cx="61254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Ollama, LMStudio</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endParaRPr sz="5000" b="1">
              <a:solidFill>
                <a:srgbClr val="3C78D8"/>
              </a:solidFill>
              <a:latin typeface="Calibri"/>
              <a:ea typeface="Calibri"/>
              <a:cs typeface="Calibri"/>
              <a:sym typeface="Calibri"/>
            </a:endParaRPr>
          </a:p>
          <a:p>
            <a:pPr marL="0" lvl="0" indent="0" algn="ctr" rtl="0">
              <a:spcBef>
                <a:spcPts val="0"/>
              </a:spcBef>
              <a:spcAft>
                <a:spcPts val="0"/>
              </a:spcAft>
              <a:buNone/>
            </a:pPr>
            <a:r>
              <a:rPr lang="en" sz="4000" b="1">
                <a:solidFill>
                  <a:srgbClr val="3C78D8"/>
                </a:solidFill>
                <a:latin typeface="Calibri"/>
                <a:ea typeface="Calibri"/>
                <a:cs typeface="Calibri"/>
                <a:sym typeface="Calibri"/>
              </a:rPr>
              <a:t>Simple Apps to Run LLMs on your Windows or Mac</a:t>
            </a:r>
            <a:endParaRPr sz="4000" b="1">
              <a:solidFill>
                <a:srgbClr val="3C78D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p:nvPr/>
        </p:nvSpPr>
        <p:spPr>
          <a:xfrm>
            <a:off x="23958" y="-100225"/>
            <a:ext cx="5924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Ollama - Loading Custom Models</a:t>
            </a:r>
            <a:endParaRPr sz="2500" b="1">
              <a:latin typeface="Calibri"/>
              <a:ea typeface="Calibri"/>
              <a:cs typeface="Calibri"/>
              <a:sym typeface="Calibri"/>
            </a:endParaRPr>
          </a:p>
        </p:txBody>
      </p:sp>
      <p:sp>
        <p:nvSpPr>
          <p:cNvPr id="155" name="Google Shape;155;p26"/>
          <p:cNvSpPr txBox="1"/>
          <p:nvPr/>
        </p:nvSpPr>
        <p:spPr>
          <a:xfrm>
            <a:off x="176350" y="1389875"/>
            <a:ext cx="4315200" cy="29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https://www.youtube.com/watch?v=3BnnsQCmgLo</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Let's isntall this model (GGUF - quantized model):</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https://huggingface.co/TheBloke/jackalope-7B-GGUF/tree/main</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https://huggingface.co/TheBloke/jackalope-7B-GGUF/blob/main/jackalope-7b.Q6_K.gguf</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Follow ollama instructions from GitHub:</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https://github.com/jmorganca/ollama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Create a directory called "models"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Download the gguf file.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Create a small text </a:t>
            </a:r>
            <a:r>
              <a:rPr lang="en" sz="1300" b="1">
                <a:latin typeface="Calibri"/>
                <a:ea typeface="Calibri"/>
                <a:cs typeface="Calibri"/>
                <a:sym typeface="Calibri"/>
              </a:rPr>
              <a:t>modelfile</a:t>
            </a:r>
            <a:r>
              <a:rPr lang="en" sz="1300">
                <a:latin typeface="Calibri"/>
                <a:ea typeface="Calibri"/>
                <a:cs typeface="Calibri"/>
                <a:sym typeface="Calibri"/>
              </a:rPr>
              <a:t> called "</a:t>
            </a:r>
            <a:r>
              <a:rPr lang="en" sz="1300" b="1">
                <a:latin typeface="Calibri"/>
                <a:ea typeface="Calibri"/>
                <a:cs typeface="Calibri"/>
                <a:sym typeface="Calibri"/>
              </a:rPr>
              <a:t>jackalope</a:t>
            </a:r>
            <a:r>
              <a:rPr lang="en" sz="1300">
                <a:latin typeface="Calibri"/>
                <a:ea typeface="Calibri"/>
                <a:cs typeface="Calibri"/>
                <a:sym typeface="Calibri"/>
              </a:rPr>
              <a:t>"        ==&gt;&gt;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Run command:</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a:t>
            </a:r>
            <a:r>
              <a:rPr lang="en" sz="1200" b="1">
                <a:solidFill>
                  <a:srgbClr val="3C78D8"/>
                </a:solidFill>
                <a:latin typeface="Roboto Mono"/>
                <a:ea typeface="Roboto Mono"/>
                <a:cs typeface="Roboto Mono"/>
                <a:sym typeface="Roboto Mono"/>
              </a:rPr>
              <a:t>ollama create jackalope -f ./jackalope</a:t>
            </a:r>
            <a:endParaRPr sz="1300">
              <a:latin typeface="Calibri"/>
              <a:ea typeface="Calibri"/>
              <a:cs typeface="Calibri"/>
              <a:sym typeface="Calibri"/>
            </a:endParaRPr>
          </a:p>
        </p:txBody>
      </p:sp>
      <p:sp>
        <p:nvSpPr>
          <p:cNvPr id="156" name="Google Shape;156;p26"/>
          <p:cNvSpPr txBox="1"/>
          <p:nvPr/>
        </p:nvSpPr>
        <p:spPr>
          <a:xfrm>
            <a:off x="4805725" y="2159375"/>
            <a:ext cx="3749100" cy="2385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FROM ./jackalope-7b.06_K.gguf</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TEMPLATE """{{- if .System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&lt;|im_start|&gt;system {{ .System }}&lt;\im_end|&gt;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{{-end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&lt;|im_start|&gt;user</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.Prompt }}&lt;|im_end|&gt;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&lt;|im_start|&gt;assistant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SYSTEM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PARAMETER stop &lt;|im_start|&gt;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PARAMETER stop &lt;|im_end|&gt;</a:t>
            </a:r>
            <a:endParaRPr sz="1100" b="1">
              <a:solidFill>
                <a:srgbClr val="3C78D8"/>
              </a:solidFill>
              <a:latin typeface="Roboto Mono"/>
              <a:ea typeface="Roboto Mono"/>
              <a:cs typeface="Roboto Mono"/>
              <a:sym typeface="Roboto Mono"/>
            </a:endParaRPr>
          </a:p>
        </p:txBody>
      </p:sp>
      <p:sp>
        <p:nvSpPr>
          <p:cNvPr id="157" name="Google Shape;157;p26"/>
          <p:cNvSpPr txBox="1"/>
          <p:nvPr/>
        </p:nvSpPr>
        <p:spPr>
          <a:xfrm>
            <a:off x="4805725" y="1845650"/>
            <a:ext cx="1713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latin typeface="Roboto Mono"/>
                <a:ea typeface="Roboto Mono"/>
                <a:cs typeface="Roboto Mono"/>
                <a:sym typeface="Roboto Mono"/>
              </a:rPr>
              <a:t>file "jackalope"</a:t>
            </a:r>
            <a:endParaRPr sz="1100" b="1">
              <a:solidFill>
                <a:schemeClr val="dk1"/>
              </a:solidFill>
              <a:latin typeface="Roboto Mono"/>
              <a:ea typeface="Roboto Mono"/>
              <a:cs typeface="Roboto Mono"/>
              <a:sym typeface="Roboto Mono"/>
            </a:endParaRPr>
          </a:p>
        </p:txBody>
      </p:sp>
      <p:pic>
        <p:nvPicPr>
          <p:cNvPr id="158" name="Google Shape;158;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63494" y="0"/>
            <a:ext cx="928125" cy="131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p:nvPr/>
        </p:nvSpPr>
        <p:spPr>
          <a:xfrm>
            <a:off x="23954" y="-100225"/>
            <a:ext cx="3054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u="sng">
                <a:solidFill>
                  <a:schemeClr val="hlink"/>
                </a:solidFill>
                <a:latin typeface="Calibri"/>
                <a:ea typeface="Calibri"/>
                <a:cs typeface="Calibri"/>
                <a:sym typeface="Calibri"/>
                <a:hlinkClick r:id="rId3"/>
              </a:rPr>
              <a:t>https://LMStudio.ai</a:t>
            </a:r>
            <a:endParaRPr sz="2500" b="1">
              <a:latin typeface="Calibri"/>
              <a:ea typeface="Calibri"/>
              <a:cs typeface="Calibri"/>
              <a:sym typeface="Calibri"/>
            </a:endParaRPr>
          </a:p>
        </p:txBody>
      </p:sp>
      <p:sp>
        <p:nvSpPr>
          <p:cNvPr id="164" name="Google Shape;164;p27"/>
          <p:cNvSpPr txBox="1"/>
          <p:nvPr/>
        </p:nvSpPr>
        <p:spPr>
          <a:xfrm>
            <a:off x="154000" y="532625"/>
            <a:ext cx="36702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GUI to run LLM locally on Mac or Windows.</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Easily download models from HuggingFace</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Use </a:t>
            </a:r>
            <a:r>
              <a:rPr lang="en" sz="1300">
                <a:solidFill>
                  <a:schemeClr val="dk1"/>
                </a:solidFill>
                <a:latin typeface="Calibri"/>
                <a:ea typeface="Calibri"/>
                <a:cs typeface="Calibri"/>
                <a:sym typeface="Calibri"/>
              </a:rPr>
              <a:t>in-app Chat UI or </a:t>
            </a:r>
            <a:r>
              <a:rPr lang="en" sz="1300">
                <a:latin typeface="Calibri"/>
                <a:ea typeface="Calibri"/>
                <a:cs typeface="Calibri"/>
                <a:sym typeface="Calibri"/>
              </a:rPr>
              <a:t>OpenAI compatible local server to run LLM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Discover new &amp; noteworthy LLMs in the app's home page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LM Studio supports any ggml Llama, MPT, and StarCoder model on Hugging Face (Llama 2, Orca, Vicuna, Nous Hermes, WizardCoder, MPT, etc.)</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Minimum requirements: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M1/M2 Mac,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or a Windows PC with a processor that supports AVX2 (basically any Intel processor since 2013 or AMD 3rd Generation EPYC)</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Linux is under development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Made possible thanks to the llama.cpp project.</a:t>
            </a:r>
            <a:endParaRPr sz="1300">
              <a:latin typeface="Calibri"/>
              <a:ea typeface="Calibri"/>
              <a:cs typeface="Calibri"/>
              <a:sym typeface="Calibri"/>
            </a:endParaRPr>
          </a:p>
        </p:txBody>
      </p:sp>
      <p:sp>
        <p:nvSpPr>
          <p:cNvPr id="165" name="Google Shape;165;p27"/>
          <p:cNvSpPr txBox="1"/>
          <p:nvPr/>
        </p:nvSpPr>
        <p:spPr>
          <a:xfrm>
            <a:off x="4953125" y="4087007"/>
            <a:ext cx="3419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Good video demo:</a:t>
            </a:r>
            <a:endParaRPr sz="1300">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https://www.youtube.com/watch?v=10FCv-gCKug</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66" name="Google Shape;166;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91299" y="523078"/>
            <a:ext cx="5191726" cy="3510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p:nvPr/>
        </p:nvSpPr>
        <p:spPr>
          <a:xfrm>
            <a:off x="1266950" y="838200"/>
            <a:ext cx="6665100" cy="2493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LLMs Can Process and Output Longer Texts</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r>
              <a:rPr lang="en" sz="5000" b="1">
                <a:solidFill>
                  <a:srgbClr val="3C78D8"/>
                </a:solidFill>
                <a:latin typeface="Calibri"/>
                <a:ea typeface="Calibri"/>
                <a:cs typeface="Calibri"/>
                <a:sym typeface="Calibri"/>
              </a:rPr>
              <a:t>(Longer Contexts)</a:t>
            </a:r>
            <a:endParaRPr sz="5000" b="1">
              <a:solidFill>
                <a:srgbClr val="3C78D8"/>
              </a:solidFill>
              <a:latin typeface="Calibri"/>
              <a:ea typeface="Calibri"/>
              <a:cs typeface="Calibri"/>
              <a:sym typeface="Calibri"/>
            </a:endParaRPr>
          </a:p>
        </p:txBody>
      </p:sp>
      <p:sp>
        <p:nvSpPr>
          <p:cNvPr id="172" name="Google Shape;172;p28"/>
          <p:cNvSpPr txBox="1"/>
          <p:nvPr/>
        </p:nvSpPr>
        <p:spPr>
          <a:xfrm>
            <a:off x="1685550" y="3548350"/>
            <a:ext cx="61254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3C78D8"/>
                </a:solidFill>
                <a:latin typeface="Calibri"/>
                <a:ea typeface="Calibri"/>
                <a:cs typeface="Calibri"/>
                <a:sym typeface="Calibri"/>
              </a:rPr>
              <a:t>6 pages, 150 pages, thousands of pages, ...</a:t>
            </a:r>
            <a:endParaRPr sz="2500" b="1">
              <a:solidFill>
                <a:srgbClr val="3C78D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p:nvPr/>
        </p:nvSpPr>
        <p:spPr>
          <a:xfrm>
            <a:off x="2071175" y="642050"/>
            <a:ext cx="51999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chemeClr val="dk1"/>
                </a:solidFill>
                <a:latin typeface="Calibri"/>
                <a:ea typeface="Calibri"/>
                <a:cs typeface="Calibri"/>
                <a:sym typeface="Calibri"/>
              </a:rPr>
              <a:t>Context Lengths of Popular Models</a:t>
            </a:r>
            <a:endParaRPr sz="2500" b="1">
              <a:latin typeface="Calibri"/>
              <a:ea typeface="Calibri"/>
              <a:cs typeface="Calibri"/>
              <a:sym typeface="Calibri"/>
            </a:endParaRPr>
          </a:p>
        </p:txBody>
      </p:sp>
      <p:graphicFrame>
        <p:nvGraphicFramePr>
          <p:cNvPr id="178" name="Google Shape;178;p29"/>
          <p:cNvGraphicFramePr/>
          <p:nvPr/>
        </p:nvGraphicFramePr>
        <p:xfrm>
          <a:off x="1388050" y="1574988"/>
          <a:ext cx="6413725" cy="2925700"/>
        </p:xfrm>
        <a:graphic>
          <a:graphicData uri="http://schemas.openxmlformats.org/drawingml/2006/table">
            <a:tbl>
              <a:tblPr>
                <a:noFill/>
                <a:tableStyleId>{566C41F0-9EF6-416D-9BB7-0F11D645F51B}</a:tableStyleId>
              </a:tblPr>
              <a:tblGrid>
                <a:gridCol w="2835000">
                  <a:extLst>
                    <a:ext uri="{9D8B030D-6E8A-4147-A177-3AD203B41FA5}">
                      <a16:colId xmlns:a16="http://schemas.microsoft.com/office/drawing/2014/main" val="20000"/>
                    </a:ext>
                  </a:extLst>
                </a:gridCol>
                <a:gridCol w="1229150">
                  <a:extLst>
                    <a:ext uri="{9D8B030D-6E8A-4147-A177-3AD203B41FA5}">
                      <a16:colId xmlns:a16="http://schemas.microsoft.com/office/drawing/2014/main" val="20001"/>
                    </a:ext>
                  </a:extLst>
                </a:gridCol>
                <a:gridCol w="1229000">
                  <a:extLst>
                    <a:ext uri="{9D8B030D-6E8A-4147-A177-3AD203B41FA5}">
                      <a16:colId xmlns:a16="http://schemas.microsoft.com/office/drawing/2014/main" val="20002"/>
                    </a:ext>
                  </a:extLst>
                </a:gridCol>
                <a:gridCol w="1120575">
                  <a:extLst>
                    <a:ext uri="{9D8B030D-6E8A-4147-A177-3AD203B41FA5}">
                      <a16:colId xmlns:a16="http://schemas.microsoft.com/office/drawing/2014/main" val="20003"/>
                    </a:ext>
                  </a:extLst>
                </a:gridCol>
              </a:tblGrid>
              <a:tr h="192375">
                <a:tc>
                  <a:txBody>
                    <a:bodyPr/>
                    <a:lstStyle/>
                    <a:p>
                      <a:pPr marL="0" lvl="0" indent="0" algn="l" rtl="0">
                        <a:spcBef>
                          <a:spcPts val="0"/>
                        </a:spcBef>
                        <a:spcAft>
                          <a:spcPts val="0"/>
                        </a:spcAft>
                        <a:buNone/>
                      </a:pPr>
                      <a:r>
                        <a:rPr lang="en" sz="1800">
                          <a:latin typeface="Calibri"/>
                          <a:ea typeface="Calibri"/>
                          <a:cs typeface="Calibri"/>
                          <a:sym typeface="Calibri"/>
                        </a:rPr>
                        <a:t>Model</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tokens in </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tokens out</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pages</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2375">
                <a:tc>
                  <a:txBody>
                    <a:bodyPr/>
                    <a:lstStyle/>
                    <a:p>
                      <a:pPr marL="0" lvl="0" indent="0" algn="l" rtl="0">
                        <a:spcBef>
                          <a:spcPts val="0"/>
                        </a:spcBef>
                        <a:spcAft>
                          <a:spcPts val="0"/>
                        </a:spcAft>
                        <a:buNone/>
                      </a:pPr>
                      <a:r>
                        <a:rPr lang="en" sz="1800">
                          <a:latin typeface="Calibri"/>
                          <a:ea typeface="Calibri"/>
                          <a:cs typeface="Calibri"/>
                          <a:sym typeface="Calibri"/>
                        </a:rPr>
                        <a:t>GPT-3.5</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93750">
                <a:tc>
                  <a:txBody>
                    <a:bodyPr/>
                    <a:lstStyle/>
                    <a:p>
                      <a:pPr marL="0" lvl="0" indent="0" algn="l" rtl="0">
                        <a:spcBef>
                          <a:spcPts val="0"/>
                        </a:spcBef>
                        <a:spcAft>
                          <a:spcPts val="0"/>
                        </a:spcAft>
                        <a:buNone/>
                      </a:pPr>
                      <a:r>
                        <a:rPr lang="en" sz="1800">
                          <a:latin typeface="Calibri"/>
                          <a:ea typeface="Calibri"/>
                          <a:cs typeface="Calibri"/>
                          <a:sym typeface="Calibri"/>
                        </a:rPr>
                        <a:t>GPT-4</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8K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8K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12</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93750">
                <a:tc>
                  <a:txBody>
                    <a:bodyPr/>
                    <a:lstStyle/>
                    <a:p>
                      <a:pPr marL="0" lvl="0" indent="0" algn="l" rtl="0">
                        <a:spcBef>
                          <a:spcPts val="0"/>
                        </a:spcBef>
                        <a:spcAft>
                          <a:spcPts val="0"/>
                        </a:spcAft>
                        <a:buNone/>
                      </a:pPr>
                      <a:r>
                        <a:rPr lang="en" sz="1800">
                          <a:latin typeface="Calibri"/>
                          <a:ea typeface="Calibri"/>
                          <a:cs typeface="Calibri"/>
                          <a:sym typeface="Calibri"/>
                        </a:rPr>
                        <a:t>GPT-4 32K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32K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32K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50</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93750">
                <a:tc>
                  <a:txBody>
                    <a:bodyPr/>
                    <a:lstStyle/>
                    <a:p>
                      <a:pPr marL="0" lvl="0" indent="0" algn="l" rtl="0">
                        <a:spcBef>
                          <a:spcPts val="0"/>
                        </a:spcBef>
                        <a:spcAft>
                          <a:spcPts val="0"/>
                        </a:spcAft>
                        <a:buNone/>
                      </a:pPr>
                      <a:r>
                        <a:rPr lang="en" sz="1800">
                          <a:latin typeface="Calibri"/>
                          <a:ea typeface="Calibri"/>
                          <a:cs typeface="Calibri"/>
                          <a:sym typeface="Calibri"/>
                        </a:rPr>
                        <a:t>Bard</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rgbClr val="1F1F1F"/>
                          </a:solidFill>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rgbClr val="1F1F1F"/>
                          </a:solidFill>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93750">
                <a:tc>
                  <a:txBody>
                    <a:bodyPr/>
                    <a:lstStyle/>
                    <a:p>
                      <a:pPr marL="0" lvl="0" indent="0" algn="l" rtl="0">
                        <a:spcBef>
                          <a:spcPts val="0"/>
                        </a:spcBef>
                        <a:spcAft>
                          <a:spcPts val="0"/>
                        </a:spcAft>
                        <a:buNone/>
                      </a:pPr>
                      <a:r>
                        <a:rPr lang="en" sz="1800">
                          <a:latin typeface="Calibri"/>
                          <a:ea typeface="Calibri"/>
                          <a:cs typeface="Calibri"/>
                          <a:sym typeface="Calibri"/>
                        </a:rPr>
                        <a:t>LLaMa 2</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solidFill>
                            <a:srgbClr val="1F1F1F"/>
                          </a:solidFill>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rgbClr val="1F1F1F"/>
                          </a:solidFill>
                          <a:latin typeface="Calibri"/>
                          <a:ea typeface="Calibri"/>
                          <a:cs typeface="Calibri"/>
                          <a:sym typeface="Calibri"/>
                        </a:rPr>
                        <a:t>4K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6</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93750">
                <a:tc>
                  <a:txBody>
                    <a:bodyPr/>
                    <a:lstStyle/>
                    <a:p>
                      <a:pPr marL="0" lvl="0" indent="0" algn="l" rtl="0">
                        <a:spcBef>
                          <a:spcPts val="0"/>
                        </a:spcBef>
                        <a:spcAft>
                          <a:spcPts val="0"/>
                        </a:spcAft>
                        <a:buNone/>
                      </a:pPr>
                      <a:r>
                        <a:rPr lang="en" sz="1800">
                          <a:latin typeface="Calibri"/>
                          <a:ea typeface="Calibri"/>
                          <a:cs typeface="Calibri"/>
                          <a:sym typeface="Calibri"/>
                        </a:rPr>
                        <a:t>LLaMa 2 Long</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32K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32K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50</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23575">
                <a:tc>
                  <a:txBody>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Claude 2</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100K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100K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150</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93750">
                <a:tc>
                  <a:txBody>
                    <a:bodyPr/>
                    <a:lstStyle/>
                    <a:p>
                      <a:pPr marL="0" lvl="0" indent="0" algn="l" rtl="0">
                        <a:spcBef>
                          <a:spcPts val="0"/>
                        </a:spcBef>
                        <a:spcAft>
                          <a:spcPts val="0"/>
                        </a:spcAft>
                        <a:buNone/>
                      </a:pPr>
                      <a:r>
                        <a:rPr lang="en" sz="1800">
                          <a:solidFill>
                            <a:srgbClr val="001D35"/>
                          </a:solidFill>
                          <a:latin typeface="Calibri"/>
                          <a:ea typeface="Calibri"/>
                          <a:cs typeface="Calibri"/>
                          <a:sym typeface="Calibri"/>
                        </a:rPr>
                        <a:t>MPT-7B-StoryWriter-65k+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65K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100</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93750">
                <a:tc>
                  <a:txBody>
                    <a:bodyPr/>
                    <a:lstStyle/>
                    <a:p>
                      <a:pPr marL="0" lvl="0" indent="0" algn="l" rtl="0">
                        <a:spcBef>
                          <a:spcPts val="0"/>
                        </a:spcBef>
                        <a:spcAft>
                          <a:spcPts val="0"/>
                        </a:spcAft>
                        <a:buNone/>
                      </a:pPr>
                      <a:r>
                        <a:rPr lang="en" sz="1800">
                          <a:solidFill>
                            <a:srgbClr val="001D35"/>
                          </a:solidFill>
                          <a:latin typeface="Calibri"/>
                          <a:ea typeface="Calibri"/>
                          <a:cs typeface="Calibri"/>
                          <a:sym typeface="Calibri"/>
                        </a:rPr>
                        <a:t>BLOOM</a:t>
                      </a:r>
                      <a:endParaRPr sz="1800">
                        <a:solidFill>
                          <a:srgbClr val="001D35"/>
                        </a:solidFill>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latin typeface="Calibri"/>
                          <a:ea typeface="Calibri"/>
                          <a:cs typeface="Calibri"/>
                          <a:sym typeface="Calibri"/>
                        </a:rPr>
                        <a:t>2K</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infinite</a:t>
                      </a:r>
                      <a:endParaRPr sz="1800">
                        <a:solidFill>
                          <a:schemeClr val="dk1"/>
                        </a:solidFill>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infinite</a:t>
                      </a:r>
                      <a:endParaRPr sz="1800">
                        <a:latin typeface="Calibri"/>
                        <a:ea typeface="Calibri"/>
                        <a:cs typeface="Calibri"/>
                        <a:sym typeface="Calibri"/>
                      </a:endParaRPr>
                    </a:p>
                  </a:txBody>
                  <a:tcPr marL="91425" marR="914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p:nvPr/>
        </p:nvSpPr>
        <p:spPr>
          <a:xfrm>
            <a:off x="0" y="0"/>
            <a:ext cx="5218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Efficient Streaming Language Models with Attention Sinks</a:t>
            </a:r>
            <a:endParaRPr sz="2500" b="1">
              <a:latin typeface="Calibri"/>
              <a:ea typeface="Calibri"/>
              <a:cs typeface="Calibri"/>
              <a:sym typeface="Calibri"/>
            </a:endParaRPr>
          </a:p>
        </p:txBody>
      </p:sp>
      <p:sp>
        <p:nvSpPr>
          <p:cNvPr id="184" name="Google Shape;184;p30"/>
          <p:cNvSpPr txBox="1"/>
          <p:nvPr/>
        </p:nvSpPr>
        <p:spPr>
          <a:xfrm>
            <a:off x="139500" y="1155575"/>
            <a:ext cx="5012700" cy="67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Paper: </a:t>
            </a:r>
            <a:r>
              <a:rPr lang="en" sz="16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https://arxiv.org/abs/2309.17453</a:t>
            </a:r>
            <a:r>
              <a:rPr lang="en"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Video: </a:t>
            </a:r>
            <a:r>
              <a:rPr lang="en" sz="1600" u="sng">
                <a:solidFill>
                  <a:schemeClr val="hlink"/>
                </a:solidFill>
                <a:latin typeface="Calibri"/>
                <a:ea typeface="Calibri"/>
                <a:cs typeface="Calibri"/>
                <a:sym typeface="Calibri"/>
                <a:hlinkClick r:id="rId4"/>
              </a:rPr>
              <a:t>https://www.youtube.com/watch?v=409tNlaByds</a:t>
            </a:r>
            <a:r>
              <a:rPr lang="en" sz="1600">
                <a:latin typeface="Calibri"/>
                <a:ea typeface="Calibri"/>
                <a:cs typeface="Calibri"/>
                <a:sym typeface="Calibri"/>
              </a:rPr>
              <a:t> </a:t>
            </a:r>
            <a:endParaRPr sz="1600">
              <a:solidFill>
                <a:schemeClr val="dk1"/>
              </a:solidFill>
              <a:latin typeface="Calibri"/>
              <a:ea typeface="Calibri"/>
              <a:cs typeface="Calibri"/>
              <a:sym typeface="Calibri"/>
            </a:endParaRPr>
          </a:p>
        </p:txBody>
      </p:sp>
      <p:sp>
        <p:nvSpPr>
          <p:cNvPr id="185" name="Google Shape;185;p30"/>
          <p:cNvSpPr txBox="1"/>
          <p:nvPr/>
        </p:nvSpPr>
        <p:spPr>
          <a:xfrm>
            <a:off x="139500" y="2090675"/>
            <a:ext cx="7813200" cy="29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28600" algn="l" rtl="0">
              <a:spcBef>
                <a:spcPts val="0"/>
              </a:spcBef>
              <a:spcAft>
                <a:spcPts val="0"/>
              </a:spcAft>
              <a:buSzPts val="1800"/>
              <a:buFont typeface="Calibri"/>
              <a:buChar char="●"/>
            </a:pPr>
            <a:r>
              <a:rPr lang="en" sz="1800">
                <a:latin typeface="Calibri"/>
                <a:ea typeface="Calibri"/>
                <a:cs typeface="Calibri"/>
                <a:sym typeface="Calibri"/>
              </a:rPr>
              <a:t>Use-case: </a:t>
            </a:r>
            <a:r>
              <a:rPr lang="en" sz="1800">
                <a:solidFill>
                  <a:schemeClr val="dk1"/>
                </a:solidFill>
                <a:latin typeface="Calibri"/>
                <a:ea typeface="Calibri"/>
                <a:cs typeface="Calibri"/>
                <a:sym typeface="Calibri"/>
              </a:rPr>
              <a:t>multi-round dialogue, requiring lots of memory. But LLM can not process text longer than </a:t>
            </a:r>
            <a:r>
              <a:rPr lang="en" sz="1800">
                <a:latin typeface="Calibri"/>
                <a:ea typeface="Calibri"/>
                <a:cs typeface="Calibri"/>
                <a:sym typeface="Calibri"/>
              </a:rPr>
              <a:t>the training sequence length</a:t>
            </a:r>
            <a:endParaRPr sz="1800">
              <a:latin typeface="Calibri"/>
              <a:ea typeface="Calibri"/>
              <a:cs typeface="Calibri"/>
              <a:sym typeface="Calibri"/>
            </a:endParaRPr>
          </a:p>
          <a:p>
            <a:pPr marL="228600" lvl="0" indent="-228600" algn="l" rtl="0">
              <a:spcBef>
                <a:spcPts val="0"/>
              </a:spcBef>
              <a:spcAft>
                <a:spcPts val="0"/>
              </a:spcAft>
              <a:buSzPts val="1800"/>
              <a:buFont typeface="Calibri"/>
              <a:buChar char="●"/>
            </a:pPr>
            <a:r>
              <a:rPr lang="en" sz="1800">
                <a:latin typeface="Calibri"/>
                <a:ea typeface="Calibri"/>
                <a:cs typeface="Calibri"/>
                <a:sym typeface="Calibri"/>
              </a:rPr>
              <a:t>Authors describe the "</a:t>
            </a:r>
            <a:r>
              <a:rPr lang="en" sz="1800" b="1">
                <a:solidFill>
                  <a:srgbClr val="3C78D8"/>
                </a:solidFill>
                <a:latin typeface="Calibri"/>
                <a:ea typeface="Calibri"/>
                <a:cs typeface="Calibri"/>
                <a:sym typeface="Calibri"/>
              </a:rPr>
              <a:t>attention sink</a:t>
            </a:r>
            <a:r>
              <a:rPr lang="en" sz="1800">
                <a:latin typeface="Calibri"/>
                <a:ea typeface="Calibri"/>
                <a:cs typeface="Calibri"/>
                <a:sym typeface="Calibri"/>
              </a:rPr>
              <a:t>" - keeping the Key-Values of initial tokens</a:t>
            </a:r>
            <a:endParaRPr sz="1800">
              <a:latin typeface="Calibri"/>
              <a:ea typeface="Calibri"/>
              <a:cs typeface="Calibri"/>
              <a:sym typeface="Calibri"/>
            </a:endParaRPr>
          </a:p>
          <a:p>
            <a:pPr marL="228600" lvl="0" indent="-228600" algn="l" rtl="0">
              <a:spcBef>
                <a:spcPts val="0"/>
              </a:spcBef>
              <a:spcAft>
                <a:spcPts val="0"/>
              </a:spcAft>
              <a:buSzPts val="1800"/>
              <a:buFont typeface="Calibri"/>
              <a:buChar char="●"/>
            </a:pPr>
            <a:r>
              <a:rPr lang="en" sz="1800">
                <a:latin typeface="Calibri"/>
                <a:ea typeface="Calibri"/>
                <a:cs typeface="Calibri"/>
                <a:sym typeface="Calibri"/>
              </a:rPr>
              <a:t>Authors introduce </a:t>
            </a:r>
            <a:r>
              <a:rPr lang="en" sz="1800" b="1">
                <a:solidFill>
                  <a:srgbClr val="FF0000"/>
                </a:solidFill>
                <a:latin typeface="Calibri"/>
                <a:ea typeface="Calibri"/>
                <a:cs typeface="Calibri"/>
                <a:sym typeface="Calibri"/>
              </a:rPr>
              <a:t>StreamingLLM</a:t>
            </a:r>
            <a:r>
              <a:rPr lang="en" sz="1800">
                <a:latin typeface="Calibri"/>
                <a:ea typeface="Calibri"/>
                <a:cs typeface="Calibri"/>
                <a:sym typeface="Calibri"/>
              </a:rPr>
              <a:t>, an efficient framework that enables LLMs trained with a finite length attention window to generalize to infinite sequence lengths without any fine-tuning</a:t>
            </a:r>
            <a:endParaRPr sz="1800">
              <a:latin typeface="Calibri"/>
              <a:ea typeface="Calibri"/>
              <a:cs typeface="Calibri"/>
              <a:sym typeface="Calibri"/>
            </a:endParaRPr>
          </a:p>
          <a:p>
            <a:pPr marL="228600" lvl="0" indent="-228600" algn="l" rtl="0">
              <a:spcBef>
                <a:spcPts val="0"/>
              </a:spcBef>
              <a:spcAft>
                <a:spcPts val="0"/>
              </a:spcAft>
              <a:buSzPts val="1800"/>
              <a:buFont typeface="Calibri"/>
              <a:buChar char="●"/>
            </a:pPr>
            <a:r>
              <a:rPr lang="en" sz="1800">
                <a:latin typeface="Calibri"/>
                <a:ea typeface="Calibri"/>
                <a:cs typeface="Calibri"/>
                <a:sym typeface="Calibri"/>
              </a:rPr>
              <a:t>Authors show that </a:t>
            </a:r>
            <a:r>
              <a:rPr lang="en" sz="1800" b="1">
                <a:solidFill>
                  <a:srgbClr val="FF0000"/>
                </a:solidFill>
                <a:latin typeface="Calibri"/>
                <a:ea typeface="Calibri"/>
                <a:cs typeface="Calibri"/>
                <a:sym typeface="Calibri"/>
              </a:rPr>
              <a:t>StreamingLLM</a:t>
            </a:r>
            <a:r>
              <a:rPr lang="en" sz="1800">
                <a:latin typeface="Calibri"/>
                <a:ea typeface="Calibri"/>
                <a:cs typeface="Calibri"/>
                <a:sym typeface="Calibri"/>
              </a:rPr>
              <a:t> can enable </a:t>
            </a:r>
            <a:r>
              <a:rPr lang="en" sz="1800" b="1">
                <a:solidFill>
                  <a:srgbClr val="6AA84F"/>
                </a:solidFill>
                <a:latin typeface="Calibri"/>
                <a:ea typeface="Calibri"/>
                <a:cs typeface="Calibri"/>
                <a:sym typeface="Calibri"/>
              </a:rPr>
              <a:t>Llama-2, MPT (Mosaic Pretrained Transformer), Falcon, and Pythia</a:t>
            </a:r>
            <a:r>
              <a:rPr lang="en" sz="1800">
                <a:latin typeface="Calibri"/>
                <a:ea typeface="Calibri"/>
                <a:cs typeface="Calibri"/>
                <a:sym typeface="Calibri"/>
              </a:rPr>
              <a:t> to perform stable and efficient language modeling with </a:t>
            </a:r>
            <a:r>
              <a:rPr lang="en" sz="1800" b="1">
                <a:solidFill>
                  <a:srgbClr val="FF0000"/>
                </a:solidFill>
                <a:latin typeface="Calibri"/>
                <a:ea typeface="Calibri"/>
                <a:cs typeface="Calibri"/>
                <a:sym typeface="Calibri"/>
              </a:rPr>
              <a:t>up to 4 million tokens</a:t>
            </a:r>
            <a:r>
              <a:rPr lang="en" sz="1800">
                <a:latin typeface="Calibri"/>
                <a:ea typeface="Calibri"/>
                <a:cs typeface="Calibri"/>
                <a:sym typeface="Calibri"/>
              </a:rPr>
              <a:t> and more, while outperforms the sliding window recomputation baseline by up to x22 speedup</a:t>
            </a:r>
            <a:endParaRPr sz="1800">
              <a:solidFill>
                <a:schemeClr val="dk1"/>
              </a:solidFill>
              <a:latin typeface="Calibri"/>
              <a:ea typeface="Calibri"/>
              <a:cs typeface="Calibri"/>
              <a:sym typeface="Calibri"/>
            </a:endParaRPr>
          </a:p>
        </p:txBody>
      </p:sp>
      <p:pic>
        <p:nvPicPr>
          <p:cNvPr id="186" name="Google Shape;186;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44200" y="51073"/>
            <a:ext cx="3158700" cy="1772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p:nvPr/>
        </p:nvSpPr>
        <p:spPr>
          <a:xfrm>
            <a:off x="0" y="0"/>
            <a:ext cx="53763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Ring Attention with Blockwise Transformers for Near-Infinite Context</a:t>
            </a:r>
            <a:endParaRPr sz="2500" b="1">
              <a:latin typeface="Calibri"/>
              <a:ea typeface="Calibri"/>
              <a:cs typeface="Calibri"/>
              <a:sym typeface="Calibri"/>
            </a:endParaRPr>
          </a:p>
        </p:txBody>
      </p:sp>
      <p:sp>
        <p:nvSpPr>
          <p:cNvPr id="192" name="Google Shape;192;p31"/>
          <p:cNvSpPr txBox="1"/>
          <p:nvPr/>
        </p:nvSpPr>
        <p:spPr>
          <a:xfrm>
            <a:off x="117125" y="988250"/>
            <a:ext cx="45513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https://paperswithcode.com/paper/ring-attention-with-blockwise-transformers</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https://arxiv.org/pdf/2310.01889v3.pdf</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3 Oct 2023 - Hao liu, Matei Zaharia, Pieter Abbeel</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Ring Attention</a:t>
            </a:r>
            <a:r>
              <a:rPr lang="en" sz="1300">
                <a:latin typeface="Calibri"/>
                <a:ea typeface="Calibri"/>
                <a:cs typeface="Calibri"/>
                <a:sym typeface="Calibri"/>
              </a:rPr>
              <a:t> - blockwise computation of self-attention to distribute long sequences across multiple devices while overlapping the communication of key-value blocks with the computation of blockwise attention.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Ring Attention</a:t>
            </a:r>
            <a:r>
              <a:rPr lang="en" sz="1300">
                <a:latin typeface="Calibri"/>
                <a:ea typeface="Calibri"/>
                <a:cs typeface="Calibri"/>
                <a:sym typeface="Calibri"/>
              </a:rPr>
              <a:t> enables training and inference of sequences that are up to device-count times longer, effectively eliminating the memory constraints imposed by individual devices.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Extensive experiments on language modeling tasks demonstrate the effectiveness of </a:t>
            </a:r>
            <a:r>
              <a:rPr lang="en" sz="1300" b="1">
                <a:solidFill>
                  <a:srgbClr val="FF0000"/>
                </a:solidFill>
                <a:latin typeface="Calibri"/>
                <a:ea typeface="Calibri"/>
                <a:cs typeface="Calibri"/>
                <a:sym typeface="Calibri"/>
              </a:rPr>
              <a:t>Ring Attention</a:t>
            </a:r>
            <a:r>
              <a:rPr lang="en" sz="1300">
                <a:latin typeface="Calibri"/>
                <a:ea typeface="Calibri"/>
                <a:cs typeface="Calibri"/>
                <a:sym typeface="Calibri"/>
              </a:rPr>
              <a:t> in allowing large sequence input size and improving performance.</a:t>
            </a:r>
            <a:endParaRPr sz="1300">
              <a:latin typeface="Calibri"/>
              <a:ea typeface="Calibri"/>
              <a:cs typeface="Calibri"/>
              <a:sym typeface="Calibri"/>
            </a:endParaRPr>
          </a:p>
        </p:txBody>
      </p:sp>
      <p:pic>
        <p:nvPicPr>
          <p:cNvPr id="193" name="Google Shape;193;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39200" y="993089"/>
            <a:ext cx="4336351" cy="2500986"/>
          </a:xfrm>
          <a:prstGeom prst="rect">
            <a:avLst/>
          </a:prstGeom>
          <a:noFill/>
          <a:ln w="9525" cap="flat" cmpd="sng">
            <a:solidFill>
              <a:srgbClr val="FF0000"/>
            </a:solidFill>
            <a:prstDash val="solid"/>
            <a:round/>
            <a:headEnd type="none" w="sm" len="sm"/>
            <a:tailEnd type="none" w="sm" len="sm"/>
          </a:ln>
        </p:spPr>
      </p:pic>
      <p:sp>
        <p:nvSpPr>
          <p:cNvPr id="194" name="Google Shape;194;p31"/>
          <p:cNvSpPr txBox="1"/>
          <p:nvPr/>
        </p:nvSpPr>
        <p:spPr>
          <a:xfrm>
            <a:off x="4739200" y="3457667"/>
            <a:ext cx="4336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Figure 1: Maximum context length under end-to-end large-scale training on TPUv4-1024. Baselines are vanilla transformers, memory efficient transformers, and memory efficient attention and feedforward (blockwise parallel transformers). Our proposed approach Ring Attention allows training up to device count times longer sequence than baselines and enables the training of sequences that exceed millions in length without making approximations to attention.</a:t>
            </a:r>
            <a:endParaRPr sz="1200">
              <a:latin typeface="Calibri"/>
              <a:ea typeface="Calibri"/>
              <a:cs typeface="Calibri"/>
              <a:sym typeface="Calibri"/>
            </a:endParaRPr>
          </a:p>
        </p:txBody>
      </p:sp>
      <p:sp>
        <p:nvSpPr>
          <p:cNvPr id="195" name="Google Shape;195;p31"/>
          <p:cNvSpPr txBox="1"/>
          <p:nvPr/>
        </p:nvSpPr>
        <p:spPr>
          <a:xfrm>
            <a:off x="6984700" y="601851"/>
            <a:ext cx="193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E06666"/>
                </a:solidFill>
                <a:latin typeface="Calibri"/>
                <a:ea typeface="Calibri"/>
                <a:cs typeface="Calibri"/>
                <a:sym typeface="Calibri"/>
              </a:rPr>
              <a:t>Millions of Tokens</a:t>
            </a:r>
            <a:endParaRPr sz="1800" b="1">
              <a:solidFill>
                <a:srgbClr val="E06666"/>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61" name="Google Shape;61;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62" name="Google Shape;62;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63" name="Google Shape;63;p1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64" name="Google Shape;64;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p:nvPr/>
        </p:nvSpPr>
        <p:spPr>
          <a:xfrm>
            <a:off x="0" y="0"/>
            <a:ext cx="7177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Extending Context Length in Large Language Models</a:t>
            </a:r>
            <a:endParaRPr sz="2500" b="1">
              <a:latin typeface="Calibri"/>
              <a:ea typeface="Calibri"/>
              <a:cs typeface="Calibri"/>
              <a:sym typeface="Calibri"/>
            </a:endParaRPr>
          </a:p>
        </p:txBody>
      </p:sp>
      <p:sp>
        <p:nvSpPr>
          <p:cNvPr id="201" name="Google Shape;201;p32"/>
          <p:cNvSpPr txBox="1"/>
          <p:nvPr/>
        </p:nvSpPr>
        <p:spPr>
          <a:xfrm>
            <a:off x="100075" y="628225"/>
            <a:ext cx="4345800" cy="38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https://towardsdatascience.com/extending-context-length-in-large-language-models-74e59201b51f</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Computing attention matrix </a:t>
            </a:r>
            <a:r>
              <a:rPr lang="en" sz="1300">
                <a:solidFill>
                  <a:schemeClr val="dk1"/>
                </a:solidFill>
                <a:latin typeface="Calibri"/>
                <a:ea typeface="Calibri"/>
                <a:cs typeface="Calibri"/>
                <a:sym typeface="Calibri"/>
              </a:rPr>
              <a:t>complexity </a:t>
            </a:r>
            <a:r>
              <a:rPr lang="en" sz="1300" b="1">
                <a:solidFill>
                  <a:srgbClr val="FF0000"/>
                </a:solidFill>
                <a:latin typeface="Calibri"/>
                <a:ea typeface="Calibri"/>
                <a:cs typeface="Calibri"/>
                <a:sym typeface="Calibri"/>
              </a:rPr>
              <a:t>O(n²)</a:t>
            </a:r>
            <a:r>
              <a:rPr lang="en" sz="1300">
                <a:latin typeface="Calibri"/>
                <a:ea typeface="Calibri"/>
                <a:cs typeface="Calibri"/>
                <a:sym typeface="Calibri"/>
              </a:rPr>
              <a:t>. How can we reduce this quadratic cost? Approximating attention. </a:t>
            </a:r>
            <a:r>
              <a:rPr lang="en" sz="1300" b="1">
                <a:solidFill>
                  <a:srgbClr val="FF0000"/>
                </a:solidFill>
                <a:latin typeface="Calibri"/>
                <a:ea typeface="Calibri"/>
                <a:cs typeface="Calibri"/>
                <a:sym typeface="Calibri"/>
              </a:rPr>
              <a:t>Sparse attention</a:t>
            </a:r>
            <a:r>
              <a:rPr lang="en" sz="1300">
                <a:solidFill>
                  <a:schemeClr val="dk1"/>
                </a:solidFill>
                <a:latin typeface="Calibri"/>
                <a:ea typeface="Calibri"/>
                <a:cs typeface="Calibri"/>
                <a:sym typeface="Calibri"/>
              </a:rPr>
              <a:t> = limit the number of non-zero attention weights per attention head (local, strided, or block attention); </a:t>
            </a:r>
            <a:r>
              <a:rPr lang="en" sz="1300" b="1">
                <a:solidFill>
                  <a:srgbClr val="FF0000"/>
                </a:solidFill>
                <a:latin typeface="Calibri"/>
                <a:ea typeface="Calibri"/>
                <a:cs typeface="Calibri"/>
                <a:sym typeface="Calibri"/>
              </a:rPr>
              <a:t>Local attention</a:t>
            </a:r>
            <a:r>
              <a:rPr lang="en" sz="1300">
                <a:solidFill>
                  <a:schemeClr val="dk1"/>
                </a:solidFill>
                <a:latin typeface="Calibri"/>
                <a:ea typeface="Calibri"/>
                <a:cs typeface="Calibri"/>
                <a:sym typeface="Calibri"/>
              </a:rPr>
              <a:t> = restrict interactions to a sliding window</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Flash attention</a:t>
            </a:r>
            <a:r>
              <a:rPr lang="en" sz="1300">
                <a:latin typeface="Calibri"/>
                <a:ea typeface="Calibri"/>
                <a:cs typeface="Calibri"/>
                <a:sym typeface="Calibri"/>
              </a:rPr>
              <a:t> - tiling and recomputation. Tiling = splitting the input into blocks for faster GPU block-by-block processing to avoid materializing the entire matrix. Recomputation - storing just enough information to reconstruct the attention matrix on-chip during backpropagation, avoiding storing the large intermediate.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FlashAttention-2</a:t>
            </a:r>
            <a:r>
              <a:rPr lang="en" sz="1300">
                <a:solidFill>
                  <a:schemeClr val="dk1"/>
                </a:solidFill>
                <a:latin typeface="Calibri"/>
                <a:ea typeface="Calibri"/>
                <a:cs typeface="Calibri"/>
                <a:sym typeface="Calibri"/>
              </a:rPr>
              <a:t> - enhanced parallelism across sequence blocks and optimizing work partitioning between thread blocks and warps on GPUs.</a:t>
            </a:r>
            <a:endParaRPr sz="1300">
              <a:latin typeface="Calibri"/>
              <a:ea typeface="Calibri"/>
              <a:cs typeface="Calibri"/>
              <a:sym typeface="Calibri"/>
            </a:endParaRPr>
          </a:p>
        </p:txBody>
      </p:sp>
      <p:sp>
        <p:nvSpPr>
          <p:cNvPr id="202" name="Google Shape;202;p32"/>
          <p:cNvSpPr txBox="1"/>
          <p:nvPr/>
        </p:nvSpPr>
        <p:spPr>
          <a:xfrm>
            <a:off x="4665899" y="628225"/>
            <a:ext cx="4378025" cy="4385786"/>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Context length extension</a:t>
            </a:r>
            <a:r>
              <a:rPr lang="en" sz="1300" dirty="0">
                <a:latin typeface="Calibri"/>
                <a:ea typeface="Calibri"/>
                <a:cs typeface="Calibri"/>
                <a:sym typeface="Calibri"/>
              </a:rPr>
              <a:t>: </a:t>
            </a:r>
            <a:r>
              <a:rPr lang="en" sz="1300" b="1" dirty="0">
                <a:solidFill>
                  <a:srgbClr val="3C78D8"/>
                </a:solidFill>
                <a:latin typeface="Calibri"/>
                <a:ea typeface="Calibri"/>
                <a:cs typeface="Calibri"/>
                <a:sym typeface="Calibri"/>
              </a:rPr>
              <a:t>fine-tuned extrapolation</a:t>
            </a:r>
            <a:r>
              <a:rPr lang="en" sz="1300" dirty="0">
                <a:latin typeface="Calibri"/>
                <a:ea typeface="Calibri"/>
                <a:cs typeface="Calibri"/>
                <a:sym typeface="Calibri"/>
              </a:rPr>
              <a:t> - use different weights for longer contexts; </a:t>
            </a:r>
            <a:r>
              <a:rPr lang="en" sz="1300" b="1" dirty="0">
                <a:solidFill>
                  <a:srgbClr val="3C78D8"/>
                </a:solidFill>
                <a:latin typeface="Calibri"/>
                <a:ea typeface="Calibri"/>
                <a:cs typeface="Calibri"/>
                <a:sym typeface="Calibri"/>
              </a:rPr>
              <a:t>zero-shot extrapolation</a:t>
            </a:r>
            <a:r>
              <a:rPr lang="en" sz="1300" dirty="0">
                <a:latin typeface="Calibri"/>
                <a:ea typeface="Calibri"/>
                <a:cs typeface="Calibri"/>
                <a:sym typeface="Calibri"/>
              </a:rPr>
              <a:t> - LLM uses the same weights</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Positional encoding</a:t>
            </a:r>
            <a:r>
              <a:rPr lang="en" sz="1300" dirty="0">
                <a:latin typeface="Calibri"/>
                <a:ea typeface="Calibri"/>
                <a:cs typeface="Calibri"/>
                <a:sym typeface="Calibri"/>
              </a:rPr>
              <a:t> - used to make the model understand the order in the sentence. </a:t>
            </a: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FF0000"/>
                </a:solidFill>
                <a:latin typeface="Calibri"/>
                <a:ea typeface="Calibri"/>
                <a:cs typeface="Calibri"/>
                <a:sym typeface="Calibri"/>
              </a:rPr>
              <a:t>Positional embeddings</a:t>
            </a:r>
            <a:r>
              <a:rPr lang="en" sz="1300" dirty="0">
                <a:latin typeface="Calibri"/>
                <a:ea typeface="Calibri"/>
                <a:cs typeface="Calibri"/>
                <a:sym typeface="Calibri"/>
              </a:rPr>
              <a:t> - added to the input token embeddings - usually </a:t>
            </a:r>
            <a:r>
              <a:rPr lang="en" sz="1300" dirty="0">
                <a:solidFill>
                  <a:schemeClr val="dk1"/>
                </a:solidFill>
                <a:latin typeface="Calibri"/>
                <a:ea typeface="Calibri"/>
                <a:cs typeface="Calibri"/>
                <a:sym typeface="Calibri"/>
              </a:rPr>
              <a:t>a </a:t>
            </a:r>
            <a:r>
              <a:rPr lang="en" sz="1300" b="1" dirty="0">
                <a:solidFill>
                  <a:srgbClr val="6AA84F"/>
                </a:solidFill>
                <a:latin typeface="Calibri"/>
                <a:ea typeface="Calibri"/>
                <a:cs typeface="Calibri"/>
                <a:sym typeface="Calibri"/>
              </a:rPr>
              <a:t>sinusoidal pattern</a:t>
            </a:r>
            <a:r>
              <a:rPr lang="en" sz="1300" dirty="0">
                <a:solidFill>
                  <a:schemeClr val="dk1"/>
                </a:solidFill>
                <a:latin typeface="Calibri"/>
                <a:ea typeface="Calibri"/>
                <a:cs typeface="Calibri"/>
                <a:sym typeface="Calibri"/>
              </a:rPr>
              <a:t>. </a:t>
            </a:r>
            <a:r>
              <a:rPr lang="en" sz="1300" dirty="0">
                <a:latin typeface="Calibri"/>
                <a:ea typeface="Calibri"/>
                <a:cs typeface="Calibri"/>
                <a:sym typeface="Calibri"/>
              </a:rPr>
              <a:t>In </a:t>
            </a:r>
            <a:r>
              <a:rPr lang="en" sz="1300" dirty="0" err="1">
                <a:latin typeface="Calibri"/>
                <a:ea typeface="Calibri"/>
                <a:cs typeface="Calibri"/>
                <a:sym typeface="Calibri"/>
              </a:rPr>
              <a:t>LLaMa</a:t>
            </a:r>
            <a:r>
              <a:rPr lang="en" sz="1300" dirty="0">
                <a:latin typeface="Calibri"/>
                <a:ea typeface="Calibri"/>
                <a:cs typeface="Calibri"/>
                <a:sym typeface="Calibri"/>
              </a:rPr>
              <a:t>, </a:t>
            </a:r>
            <a:r>
              <a:rPr lang="en" sz="1300" b="1" dirty="0">
                <a:solidFill>
                  <a:srgbClr val="3C78D8"/>
                </a:solidFill>
                <a:latin typeface="Calibri"/>
                <a:ea typeface="Calibri"/>
                <a:cs typeface="Calibri"/>
                <a:sym typeface="Calibri"/>
              </a:rPr>
              <a:t>Rotary Position Embeddings (</a:t>
            </a:r>
            <a:r>
              <a:rPr lang="en" sz="1300" b="1" dirty="0" err="1">
                <a:solidFill>
                  <a:srgbClr val="3C78D8"/>
                </a:solidFill>
                <a:latin typeface="Calibri"/>
                <a:ea typeface="Calibri"/>
                <a:cs typeface="Calibri"/>
                <a:sym typeface="Calibri"/>
              </a:rPr>
              <a:t>RoPE</a:t>
            </a:r>
            <a:r>
              <a:rPr lang="en" sz="1300" b="1" dirty="0">
                <a:solidFill>
                  <a:srgbClr val="3C78D8"/>
                </a:solidFill>
                <a:latin typeface="Calibri"/>
                <a:ea typeface="Calibri"/>
                <a:cs typeface="Calibri"/>
                <a:sym typeface="Calibri"/>
              </a:rPr>
              <a:t>)</a:t>
            </a:r>
            <a:r>
              <a:rPr lang="en" sz="1300" dirty="0">
                <a:latin typeface="Calibri"/>
                <a:ea typeface="Calibri"/>
                <a:cs typeface="Calibri"/>
                <a:sym typeface="Calibri"/>
              </a:rPr>
              <a:t> are used. Sinusoidal position embedding have limited extrapolation ability.</a:t>
            </a: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6AA84F"/>
                </a:solidFill>
                <a:latin typeface="Calibri"/>
                <a:ea typeface="Calibri"/>
                <a:cs typeface="Calibri"/>
                <a:sym typeface="Calibri"/>
              </a:rPr>
              <a:t>Linear scaling</a:t>
            </a:r>
            <a:r>
              <a:rPr lang="en" sz="1300" dirty="0">
                <a:latin typeface="Calibri"/>
                <a:ea typeface="Calibri"/>
                <a:cs typeface="Calibri"/>
                <a:sym typeface="Calibri"/>
              </a:rPr>
              <a:t> - </a:t>
            </a:r>
            <a:r>
              <a:rPr lang="en" sz="1300" dirty="0">
                <a:solidFill>
                  <a:schemeClr val="dk1"/>
                </a:solidFill>
                <a:latin typeface="Calibri"/>
                <a:ea typeface="Calibri"/>
                <a:cs typeface="Calibri"/>
                <a:sym typeface="Calibri"/>
              </a:rPr>
              <a:t>rescaled </a:t>
            </a:r>
            <a:r>
              <a:rPr lang="en" sz="1300" dirty="0">
                <a:latin typeface="Calibri"/>
                <a:ea typeface="Calibri"/>
                <a:cs typeface="Calibri"/>
                <a:sym typeface="Calibri"/>
              </a:rPr>
              <a:t>positional embeddings</a:t>
            </a:r>
            <a:endParaRPr sz="1300" dirty="0">
              <a:latin typeface="Calibri"/>
              <a:ea typeface="Calibri"/>
              <a:cs typeface="Calibri"/>
              <a:sym typeface="Calibri"/>
            </a:endParaRPr>
          </a:p>
          <a:p>
            <a:pPr marL="0" lvl="0" indent="0" algn="l" rtl="0">
              <a:spcBef>
                <a:spcPts val="0"/>
              </a:spcBef>
              <a:spcAft>
                <a:spcPts val="0"/>
              </a:spcAft>
              <a:buNone/>
            </a:pPr>
            <a:r>
              <a:rPr lang="en" sz="1300" b="1" dirty="0" err="1">
                <a:solidFill>
                  <a:srgbClr val="FF0000"/>
                </a:solidFill>
                <a:latin typeface="Calibri"/>
                <a:ea typeface="Calibri"/>
                <a:cs typeface="Calibri"/>
                <a:sym typeface="Calibri"/>
              </a:rPr>
              <a:t>ALiBi</a:t>
            </a:r>
            <a:r>
              <a:rPr lang="en" sz="1300" b="1" dirty="0">
                <a:solidFill>
                  <a:srgbClr val="FF0000"/>
                </a:solidFill>
                <a:latin typeface="Calibri"/>
                <a:ea typeface="Calibri"/>
                <a:cs typeface="Calibri"/>
                <a:sym typeface="Calibri"/>
              </a:rPr>
              <a:t> = Attention with Linear Biases</a:t>
            </a:r>
            <a:r>
              <a:rPr lang="en" sz="1300" dirty="0">
                <a:latin typeface="Calibri"/>
                <a:ea typeface="Calibri"/>
                <a:cs typeface="Calibri"/>
                <a:sym typeface="Calibri"/>
              </a:rPr>
              <a:t> - doesn't use positional embeddings. Instead, it negatively biases attention scores between </a:t>
            </a:r>
            <a:r>
              <a:rPr lang="en" sz="1300" b="1" dirty="0">
                <a:solidFill>
                  <a:srgbClr val="6AA84F"/>
                </a:solidFill>
                <a:latin typeface="Calibri"/>
                <a:ea typeface="Calibri"/>
                <a:cs typeface="Calibri"/>
                <a:sym typeface="Calibri"/>
              </a:rPr>
              <a:t>queries and keys</a:t>
            </a:r>
            <a:r>
              <a:rPr lang="en" sz="1300" dirty="0">
                <a:latin typeface="Calibri"/>
                <a:ea typeface="Calibri"/>
                <a:cs typeface="Calibri"/>
                <a:sym typeface="Calibri"/>
              </a:rPr>
              <a:t> with a penalty proportional to their distance. This inductive bias towards recent contexts allows extrapolation at low computational cost. </a:t>
            </a:r>
            <a:r>
              <a:rPr lang="en" sz="1300" b="1" dirty="0" err="1">
                <a:solidFill>
                  <a:srgbClr val="3C78D8"/>
                </a:solidFill>
                <a:latin typeface="Calibri"/>
                <a:ea typeface="Calibri"/>
                <a:cs typeface="Calibri"/>
                <a:sym typeface="Calibri"/>
              </a:rPr>
              <a:t>MosaicML’s</a:t>
            </a:r>
            <a:r>
              <a:rPr lang="en" sz="1300" b="1" dirty="0">
                <a:solidFill>
                  <a:srgbClr val="3C78D8"/>
                </a:solidFill>
                <a:latin typeface="Calibri"/>
                <a:ea typeface="Calibri"/>
                <a:cs typeface="Calibri"/>
                <a:sym typeface="Calibri"/>
              </a:rPr>
              <a:t> MPT-7B </a:t>
            </a:r>
            <a:r>
              <a:rPr lang="en" sz="1300" dirty="0">
                <a:latin typeface="Calibri"/>
                <a:ea typeface="Calibri"/>
                <a:cs typeface="Calibri"/>
                <a:sym typeface="Calibri"/>
              </a:rPr>
              <a:t>uses </a:t>
            </a:r>
            <a:r>
              <a:rPr lang="en" sz="1300" dirty="0" err="1">
                <a:latin typeface="Calibri"/>
                <a:ea typeface="Calibri"/>
                <a:cs typeface="Calibri"/>
                <a:sym typeface="Calibri"/>
              </a:rPr>
              <a:t>ALiBi</a:t>
            </a:r>
            <a:r>
              <a:rPr lang="en" sz="1300" dirty="0">
                <a:latin typeface="Calibri"/>
                <a:ea typeface="Calibri"/>
                <a:cs typeface="Calibri"/>
                <a:sym typeface="Calibri"/>
              </a:rPr>
              <a:t> architecture to extrapolate from 2K to 65K tokens</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b="1" dirty="0">
                <a:solidFill>
                  <a:srgbClr val="3C78D8"/>
                </a:solidFill>
                <a:latin typeface="Calibri"/>
                <a:ea typeface="Calibri"/>
                <a:cs typeface="Calibri"/>
                <a:sym typeface="Calibri"/>
              </a:rPr>
              <a:t>RWKV (Receptance Weighted Key Value) model</a:t>
            </a:r>
            <a:r>
              <a:rPr lang="en" sz="1300" dirty="0">
                <a:latin typeface="Calibri"/>
                <a:ea typeface="Calibri"/>
                <a:cs typeface="Calibri"/>
                <a:sym typeface="Calibri"/>
              </a:rPr>
              <a:t> - combines Transformers and RNNs.  </a:t>
            </a:r>
            <a:endParaRPr sz="1300" dirty="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p:nvPr/>
        </p:nvSpPr>
        <p:spPr>
          <a:xfrm>
            <a:off x="0" y="0"/>
            <a:ext cx="3340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MemGPT (UC Berkeley)</a:t>
            </a:r>
            <a:endParaRPr sz="2500" b="1">
              <a:latin typeface="Calibri"/>
              <a:ea typeface="Calibri"/>
              <a:cs typeface="Calibri"/>
              <a:sym typeface="Calibri"/>
            </a:endParaRPr>
          </a:p>
        </p:txBody>
      </p:sp>
      <p:sp>
        <p:nvSpPr>
          <p:cNvPr id="208" name="Google Shape;208;p33"/>
          <p:cNvSpPr txBox="1"/>
          <p:nvPr/>
        </p:nvSpPr>
        <p:spPr>
          <a:xfrm>
            <a:off x="47582" y="2749575"/>
            <a:ext cx="2543218" cy="158501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LLM makes management decisions.</a:t>
            </a:r>
            <a:endParaRPr sz="1300" dirty="0">
              <a:solidFill>
                <a:schemeClr val="dk1"/>
              </a:solidFill>
              <a:latin typeface="Calibri"/>
              <a:ea typeface="Calibri"/>
              <a:cs typeface="Calibri"/>
              <a:sym typeface="Calibri"/>
            </a:endParaRPr>
          </a:p>
          <a:p>
            <a:pPr marL="0" lvl="0" indent="0" algn="l" rtl="0">
              <a:spcBef>
                <a:spcPts val="0"/>
              </a:spcBef>
              <a:spcAft>
                <a:spcPts val="0"/>
              </a:spcAft>
              <a:buNone/>
            </a:pPr>
            <a:r>
              <a:rPr lang="en" sz="1300" dirty="0">
                <a:solidFill>
                  <a:schemeClr val="dk1"/>
                </a:solidFill>
                <a:latin typeface="Calibri"/>
                <a:ea typeface="Calibri"/>
                <a:cs typeface="Calibri"/>
                <a:sym typeface="Calibri"/>
              </a:rPr>
              <a:t>GPT-3.5 or LLaMa-2 make frequent mistakes (calling wrong functions, hallucinating). </a:t>
            </a:r>
            <a:r>
              <a:rPr lang="en" sz="1300" dirty="0" err="1">
                <a:solidFill>
                  <a:schemeClr val="dk1"/>
                </a:solidFill>
                <a:latin typeface="Calibri"/>
                <a:ea typeface="Calibri"/>
                <a:cs typeface="Calibri"/>
                <a:sym typeface="Calibri"/>
              </a:rPr>
              <a:t>MemGPT</a:t>
            </a:r>
            <a:r>
              <a:rPr lang="en" sz="1300" dirty="0">
                <a:solidFill>
                  <a:schemeClr val="dk1"/>
                </a:solidFill>
                <a:latin typeface="Calibri"/>
                <a:ea typeface="Calibri"/>
                <a:cs typeface="Calibri"/>
                <a:sym typeface="Calibri"/>
              </a:rPr>
              <a:t> currently only works well with GPT-4.</a:t>
            </a:r>
            <a:endParaRPr sz="1300" dirty="0">
              <a:latin typeface="Calibri"/>
              <a:ea typeface="Calibri"/>
              <a:cs typeface="Calibri"/>
              <a:sym typeface="Calibri"/>
            </a:endParaRPr>
          </a:p>
        </p:txBody>
      </p:sp>
      <p:pic>
        <p:nvPicPr>
          <p:cNvPr id="209" name="Google Shape;209;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677467" y="2994024"/>
            <a:ext cx="6404698" cy="2082050"/>
          </a:xfrm>
          <a:prstGeom prst="rect">
            <a:avLst/>
          </a:prstGeom>
          <a:noFill/>
          <a:ln w="9525" cap="flat" cmpd="sng">
            <a:solidFill>
              <a:srgbClr val="FF0000"/>
            </a:solidFill>
            <a:prstDash val="solid"/>
            <a:round/>
            <a:headEnd type="none" w="sm" len="sm"/>
            <a:tailEnd type="none" w="sm" len="sm"/>
          </a:ln>
        </p:spPr>
      </p:pic>
      <p:sp>
        <p:nvSpPr>
          <p:cNvPr id="210" name="Google Shape;210;p33"/>
          <p:cNvSpPr txBox="1"/>
          <p:nvPr/>
        </p:nvSpPr>
        <p:spPr>
          <a:xfrm>
            <a:off x="50286" y="569400"/>
            <a:ext cx="5430900" cy="203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https://arxiv.org/abs/2310.08560</a:t>
            </a:r>
            <a:r>
              <a:rPr lang="en" sz="1000">
                <a:latin typeface="Calibri"/>
                <a:ea typeface="Calibri"/>
                <a:cs typeface="Calibri"/>
                <a:sym typeface="Calibri"/>
              </a:rPr>
              <a:t> - UC Berkeley, October 2023</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https://memgpt.ai</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https://github.com/cpacker/MemGPT</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https://huggingface.co/MemGPT</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https://www.youtube.com/watch?v=QQ2QOPWZKVc</a:t>
            </a:r>
            <a:r>
              <a:rPr lang="en" sz="10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MemGPT</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a system managing hierarchical memory tiers to </a:t>
            </a:r>
            <a:r>
              <a:rPr lang="en" sz="1300" b="1">
                <a:solidFill>
                  <a:srgbClr val="FF0000"/>
                </a:solidFill>
                <a:latin typeface="Calibri"/>
                <a:ea typeface="Calibri"/>
                <a:cs typeface="Calibri"/>
                <a:sym typeface="Calibri"/>
              </a:rPr>
              <a:t>provide extended context</a:t>
            </a:r>
            <a:r>
              <a:rPr lang="en" sz="1300">
                <a:latin typeface="Calibri"/>
                <a:ea typeface="Calibri"/>
                <a:cs typeface="Calibri"/>
                <a:sym typeface="Calibri"/>
              </a:rPr>
              <a:t> for 1) large document analysis; 2) chat with long long-term memory.</a:t>
            </a:r>
            <a:endParaRPr sz="1300">
              <a:latin typeface="Calibri"/>
              <a:ea typeface="Calibri"/>
              <a:cs typeface="Calibri"/>
              <a:sym typeface="Calibri"/>
            </a:endParaRPr>
          </a:p>
          <a:p>
            <a:pPr marL="0" lvl="0" indent="0" algn="l" rtl="0">
              <a:spcBef>
                <a:spcPts val="0"/>
              </a:spcBef>
              <a:spcAft>
                <a:spcPts val="0"/>
              </a:spcAft>
              <a:buNone/>
            </a:pPr>
            <a:endParaRPr sz="5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MemGPT mimics memory management in a regular computer OS. It uses functions to move data between main context (analogous to RAM) and external context (analogous to swapping to disk). </a:t>
            </a:r>
            <a:endParaRPr sz="1300">
              <a:latin typeface="Calibri"/>
              <a:ea typeface="Calibri"/>
              <a:cs typeface="Calibri"/>
              <a:sym typeface="Calibri"/>
            </a:endParaRPr>
          </a:p>
        </p:txBody>
      </p:sp>
      <p:pic>
        <p:nvPicPr>
          <p:cNvPr id="211" name="Google Shape;211;p3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31401" y="58373"/>
            <a:ext cx="3555123" cy="1886899"/>
          </a:xfrm>
          <a:prstGeom prst="rect">
            <a:avLst/>
          </a:prstGeom>
          <a:noFill/>
          <a:ln>
            <a:noFill/>
          </a:ln>
        </p:spPr>
      </p:pic>
      <p:sp>
        <p:nvSpPr>
          <p:cNvPr id="212" name="Google Shape;212;p33"/>
          <p:cNvSpPr txBox="1"/>
          <p:nvPr/>
        </p:nvSpPr>
        <p:spPr>
          <a:xfrm>
            <a:off x="6908917" y="1945275"/>
            <a:ext cx="800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Authors</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p:nvPr/>
        </p:nvSpPr>
        <p:spPr>
          <a:xfrm>
            <a:off x="861150" y="1219200"/>
            <a:ext cx="7513500" cy="287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Multiple Questions</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r>
              <a:rPr lang="en" sz="5000" b="1">
                <a:solidFill>
                  <a:srgbClr val="3C78D8"/>
                </a:solidFill>
                <a:latin typeface="Calibri"/>
                <a:ea typeface="Calibri"/>
                <a:cs typeface="Calibri"/>
                <a:sym typeface="Calibri"/>
              </a:rPr>
              <a:t>Multiple Agents</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endParaRPr sz="2500" b="1">
              <a:solidFill>
                <a:srgbClr val="3C78D8"/>
              </a:solidFill>
              <a:latin typeface="Calibri"/>
              <a:ea typeface="Calibri"/>
              <a:cs typeface="Calibri"/>
              <a:sym typeface="Calibri"/>
            </a:endParaRPr>
          </a:p>
          <a:p>
            <a:pPr marL="0" lvl="0" indent="0" algn="ctr" rtl="0">
              <a:spcBef>
                <a:spcPts val="0"/>
              </a:spcBef>
              <a:spcAft>
                <a:spcPts val="0"/>
              </a:spcAft>
              <a:buNone/>
            </a:pPr>
            <a:r>
              <a:rPr lang="en" sz="2500" b="1">
                <a:solidFill>
                  <a:srgbClr val="3C78D8"/>
                </a:solidFill>
                <a:latin typeface="Calibri"/>
                <a:ea typeface="Calibri"/>
                <a:cs typeface="Calibri"/>
                <a:sym typeface="Calibri"/>
              </a:rPr>
              <a:t>Improve Accuracy</a:t>
            </a:r>
            <a:endParaRPr sz="2500" b="1">
              <a:solidFill>
                <a:srgbClr val="3C78D8"/>
              </a:solidFill>
              <a:latin typeface="Calibri"/>
              <a:ea typeface="Calibri"/>
              <a:cs typeface="Calibri"/>
              <a:sym typeface="Calibri"/>
            </a:endParaRPr>
          </a:p>
          <a:p>
            <a:pPr marL="0" lvl="0" indent="0" algn="ctr" rtl="0">
              <a:spcBef>
                <a:spcPts val="0"/>
              </a:spcBef>
              <a:spcAft>
                <a:spcPts val="0"/>
              </a:spcAft>
              <a:buNone/>
            </a:pPr>
            <a:r>
              <a:rPr lang="en" sz="2500" b="1">
                <a:solidFill>
                  <a:srgbClr val="3C78D8"/>
                </a:solidFill>
                <a:latin typeface="Calibri"/>
                <a:ea typeface="Calibri"/>
                <a:cs typeface="Calibri"/>
                <a:sym typeface="Calibri"/>
              </a:rPr>
              <a:t>Solve Complex Problems</a:t>
            </a:r>
            <a:endParaRPr sz="2500" b="1">
              <a:solidFill>
                <a:srgbClr val="3C78D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p:nvPr/>
        </p:nvSpPr>
        <p:spPr>
          <a:xfrm>
            <a:off x="-2" y="0"/>
            <a:ext cx="7562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Socrates Questions to Reduce Hallucinations</a:t>
            </a:r>
            <a:endParaRPr sz="2500" b="1">
              <a:latin typeface="Calibri"/>
              <a:ea typeface="Calibri"/>
              <a:cs typeface="Calibri"/>
              <a:sym typeface="Calibri"/>
            </a:endParaRPr>
          </a:p>
        </p:txBody>
      </p:sp>
      <p:sp>
        <p:nvSpPr>
          <p:cNvPr id="223" name="Google Shape;223;p35"/>
          <p:cNvSpPr txBox="1"/>
          <p:nvPr/>
        </p:nvSpPr>
        <p:spPr>
          <a:xfrm>
            <a:off x="130675" y="3084500"/>
            <a:ext cx="34119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Techniques For LLMs to Verify Themselves And Reduce Mistakes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https://twitter.com/bindureddy/status/1712989785500025002</a:t>
            </a:r>
            <a:r>
              <a:rPr lang="en" sz="1300">
                <a:latin typeface="Calibri"/>
                <a:ea typeface="Calibri"/>
                <a:cs typeface="Calibri"/>
                <a:sym typeface="Calibri"/>
              </a:rPr>
              <a:t> </a:t>
            </a:r>
            <a:endParaRPr sz="1300">
              <a:latin typeface="Calibri"/>
              <a:ea typeface="Calibri"/>
              <a:cs typeface="Calibri"/>
              <a:sym typeface="Calibri"/>
            </a:endParaRPr>
          </a:p>
        </p:txBody>
      </p:sp>
      <p:pic>
        <p:nvPicPr>
          <p:cNvPr id="224" name="Google Shape;224;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77475" y="911000"/>
            <a:ext cx="1464225" cy="1464225"/>
          </a:xfrm>
          <a:prstGeom prst="rect">
            <a:avLst/>
          </a:prstGeom>
          <a:noFill/>
          <a:ln>
            <a:noFill/>
          </a:ln>
        </p:spPr>
      </p:pic>
      <p:sp>
        <p:nvSpPr>
          <p:cNvPr id="225" name="Google Shape;225;p35"/>
          <p:cNvSpPr txBox="1"/>
          <p:nvPr/>
        </p:nvSpPr>
        <p:spPr>
          <a:xfrm>
            <a:off x="3677475" y="2452575"/>
            <a:ext cx="17322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Socrates (470–399 BC)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ancient</a:t>
            </a:r>
            <a:r>
              <a:rPr lang="en" sz="1300">
                <a:latin typeface="Calibri"/>
                <a:ea typeface="Calibri"/>
                <a:cs typeface="Calibri"/>
                <a:sym typeface="Calibri"/>
              </a:rPr>
              <a:t> Greek philosopher from Athens who is credited as the founder of Western philosophy and among the first moral philosophers</a:t>
            </a:r>
            <a:endParaRPr sz="1300">
              <a:latin typeface="Calibri"/>
              <a:ea typeface="Calibri"/>
              <a:cs typeface="Calibri"/>
              <a:sym typeface="Calibri"/>
            </a:endParaRPr>
          </a:p>
        </p:txBody>
      </p:sp>
      <p:pic>
        <p:nvPicPr>
          <p:cNvPr id="226" name="Google Shape;226;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81300" y="1623225"/>
            <a:ext cx="808225" cy="1212324"/>
          </a:xfrm>
          <a:prstGeom prst="rect">
            <a:avLst/>
          </a:prstGeom>
          <a:noFill/>
          <a:ln>
            <a:noFill/>
          </a:ln>
        </p:spPr>
      </p:pic>
      <p:sp>
        <p:nvSpPr>
          <p:cNvPr id="227" name="Google Shape;227;p35"/>
          <p:cNvSpPr txBox="1"/>
          <p:nvPr/>
        </p:nvSpPr>
        <p:spPr>
          <a:xfrm>
            <a:off x="5668775" y="2835550"/>
            <a:ext cx="1613100" cy="118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Plato ( 428-348 BC)</a:t>
            </a:r>
            <a:r>
              <a:rPr lang="en" sz="1300">
                <a:latin typeface="Calibri"/>
                <a:ea typeface="Calibri"/>
                <a:cs typeface="Calibri"/>
                <a:sym typeface="Calibri"/>
              </a:rPr>
              <a:t> ancient Greek philosopher born in Athens during the Classical period</a:t>
            </a:r>
            <a:endParaRPr sz="1300">
              <a:latin typeface="Calibri"/>
              <a:ea typeface="Calibri"/>
              <a:cs typeface="Calibri"/>
              <a:sym typeface="Calibri"/>
            </a:endParaRPr>
          </a:p>
        </p:txBody>
      </p:sp>
      <p:pic>
        <p:nvPicPr>
          <p:cNvPr id="228" name="Google Shape;228;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29125" y="1907538"/>
            <a:ext cx="992375" cy="1328425"/>
          </a:xfrm>
          <a:prstGeom prst="rect">
            <a:avLst/>
          </a:prstGeom>
          <a:noFill/>
          <a:ln>
            <a:noFill/>
          </a:ln>
        </p:spPr>
      </p:pic>
      <p:sp>
        <p:nvSpPr>
          <p:cNvPr id="229" name="Google Shape;229;p35"/>
          <p:cNvSpPr txBox="1"/>
          <p:nvPr/>
        </p:nvSpPr>
        <p:spPr>
          <a:xfrm>
            <a:off x="7406925" y="3256850"/>
            <a:ext cx="17322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Aristotle (384–322 BC)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ancient Greek philosopher and polymath</a:t>
            </a:r>
            <a:endParaRPr sz="1300">
              <a:latin typeface="Calibri"/>
              <a:ea typeface="Calibri"/>
              <a:cs typeface="Calibri"/>
              <a:sym typeface="Calibri"/>
            </a:endParaRPr>
          </a:p>
        </p:txBody>
      </p:sp>
      <p:sp>
        <p:nvSpPr>
          <p:cNvPr id="230" name="Google Shape;230;p35"/>
          <p:cNvSpPr/>
          <p:nvPr/>
        </p:nvSpPr>
        <p:spPr>
          <a:xfrm rot="1097030">
            <a:off x="5333253" y="1809613"/>
            <a:ext cx="467608" cy="19144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5"/>
          <p:cNvSpPr/>
          <p:nvPr/>
        </p:nvSpPr>
        <p:spPr>
          <a:xfrm rot="1097030">
            <a:off x="6975528" y="2278788"/>
            <a:ext cx="467608" cy="19144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5"/>
          <p:cNvSpPr txBox="1"/>
          <p:nvPr/>
        </p:nvSpPr>
        <p:spPr>
          <a:xfrm>
            <a:off x="130675" y="589625"/>
            <a:ext cx="34119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Socrates questions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What do you mean by that?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How do you know?</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Can you give me an example?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What are the consequences of that?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What is the counterargument?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p:nvPr/>
        </p:nvSpPr>
        <p:spPr>
          <a:xfrm>
            <a:off x="0" y="0"/>
            <a:ext cx="8349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Techniques For LLMs to Verify Themselves And Reduce Mistakes</a:t>
            </a:r>
            <a:endParaRPr sz="2000" b="1">
              <a:latin typeface="Calibri"/>
              <a:ea typeface="Calibri"/>
              <a:cs typeface="Calibri"/>
              <a:sym typeface="Calibri"/>
            </a:endParaRPr>
          </a:p>
        </p:txBody>
      </p:sp>
      <p:sp>
        <p:nvSpPr>
          <p:cNvPr id="238" name="Google Shape;238;p36"/>
          <p:cNvSpPr txBox="1"/>
          <p:nvPr/>
        </p:nvSpPr>
        <p:spPr>
          <a:xfrm>
            <a:off x="121100" y="1309175"/>
            <a:ext cx="41301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https://abacus.ai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Techniques For LLMs to Verify Themselves And Reduce Mistakes - by Bindu Reddy</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https://twitter.com/bindureddy/status/1712989785500025002</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Chain-Of-Verification (</a:t>
            </a:r>
            <a:r>
              <a:rPr lang="en" sz="1300" b="1">
                <a:solidFill>
                  <a:srgbClr val="FF0000"/>
                </a:solidFill>
                <a:latin typeface="Calibri"/>
                <a:ea typeface="Calibri"/>
                <a:cs typeface="Calibri"/>
                <a:sym typeface="Calibri"/>
              </a:rPr>
              <a:t>CoVe</a:t>
            </a:r>
            <a:r>
              <a:rPr lang="en" sz="1300">
                <a:latin typeface="Calibri"/>
                <a:ea typeface="Calibri"/>
                <a:cs typeface="Calibri"/>
                <a:sym typeface="Calibri"/>
              </a:rPr>
              <a:t>) Reduces Hallucination</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 Large Language Models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https://arxiv.org/pdf/2309.11495.pdf</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Large Language Models are Better Reasoners with </a:t>
            </a:r>
            <a:r>
              <a:rPr lang="en" sz="1300" b="1">
                <a:solidFill>
                  <a:srgbClr val="FF0000"/>
                </a:solidFill>
                <a:latin typeface="Calibri"/>
                <a:ea typeface="Calibri"/>
                <a:cs typeface="Calibri"/>
                <a:sym typeface="Calibri"/>
              </a:rPr>
              <a:t>Self-Verification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https://export.arxiv.org/abs/2212.09561</a:t>
            </a:r>
            <a:r>
              <a:rPr lang="en" sz="1300">
                <a:latin typeface="Calibri"/>
                <a:ea typeface="Calibri"/>
                <a:cs typeface="Calibri"/>
                <a:sym typeface="Calibri"/>
              </a:rPr>
              <a:t> </a:t>
            </a:r>
            <a:endParaRPr sz="1300">
              <a:latin typeface="Calibri"/>
              <a:ea typeface="Calibri"/>
              <a:cs typeface="Calibri"/>
              <a:sym typeface="Calibri"/>
            </a:endParaRPr>
          </a:p>
        </p:txBody>
      </p:sp>
      <p:sp>
        <p:nvSpPr>
          <p:cNvPr id="239" name="Google Shape;239;p36"/>
          <p:cNvSpPr txBox="1"/>
          <p:nvPr/>
        </p:nvSpPr>
        <p:spPr>
          <a:xfrm>
            <a:off x="4356575" y="1316950"/>
            <a:ext cx="46725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LLMs either hallucinate or make mistakes.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Measure error rate using val and test sets (Holdout Validation).</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Self Verification (paper "Large Language Models are reasoners with Self-Verification") - use the conclusion of the CoT (Chain-of-Thought) as a condition to build a new sample and asks the LLM to re-predict the original conditions which be masked. A verification score is then calculated based on the accuracy.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 "Chain-of-Verification" (CoVe) method proposed by Weston et. al - four steps: draft response, create verification questions, get answers to these questions, generate verified response.</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Abacus AI - prompt an LLM to check it's own work. </a:t>
            </a:r>
            <a:endParaRPr sz="13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p:nvPr/>
        </p:nvSpPr>
        <p:spPr>
          <a:xfrm>
            <a:off x="-2" y="0"/>
            <a:ext cx="75621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Promptbreeder: Self-Referential Self-Improvement </a:t>
            </a:r>
            <a:endParaRPr sz="2500" b="1">
              <a:solidFill>
                <a:schemeClr val="dk1"/>
              </a:solidFill>
              <a:latin typeface="Calibri"/>
              <a:ea typeface="Calibri"/>
              <a:cs typeface="Calibri"/>
              <a:sym typeface="Calibri"/>
            </a:endParaRPr>
          </a:p>
          <a:p>
            <a:pPr marL="0" lvl="0" indent="0" algn="l" rtl="0">
              <a:spcBef>
                <a:spcPts val="0"/>
              </a:spcBef>
              <a:spcAft>
                <a:spcPts val="0"/>
              </a:spcAft>
              <a:buNone/>
            </a:pPr>
            <a:r>
              <a:rPr lang="en" sz="2500" b="1">
                <a:solidFill>
                  <a:schemeClr val="dk1"/>
                </a:solidFill>
                <a:latin typeface="Calibri"/>
                <a:ea typeface="Calibri"/>
                <a:cs typeface="Calibri"/>
                <a:sym typeface="Calibri"/>
              </a:rPr>
              <a:t>Via Prompt Evolution</a:t>
            </a:r>
            <a:endParaRPr sz="2500" b="1">
              <a:latin typeface="Calibri"/>
              <a:ea typeface="Calibri"/>
              <a:cs typeface="Calibri"/>
              <a:sym typeface="Calibri"/>
            </a:endParaRPr>
          </a:p>
        </p:txBody>
      </p:sp>
      <p:sp>
        <p:nvSpPr>
          <p:cNvPr id="245" name="Google Shape;245;p37"/>
          <p:cNvSpPr txBox="1"/>
          <p:nvPr/>
        </p:nvSpPr>
        <p:spPr>
          <a:xfrm>
            <a:off x="130675" y="954300"/>
            <a:ext cx="40917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very good 46min video explaining the paper</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video: </a:t>
            </a:r>
            <a:r>
              <a:rPr lang="en" sz="1300" u="sng">
                <a:solidFill>
                  <a:schemeClr val="hlink"/>
                </a:solidFill>
                <a:latin typeface="Calibri"/>
                <a:ea typeface="Calibri"/>
                <a:cs typeface="Calibri"/>
                <a:sym typeface="Calibri"/>
                <a:hlinkClick r:id="rId3"/>
              </a:rPr>
              <a:t>https://www.youtube.com/watch?v=tkX0EfNl4Fc</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Paper: </a:t>
            </a:r>
            <a:r>
              <a:rPr lang="en" sz="1300" u="sng">
                <a:solidFill>
                  <a:schemeClr val="hlink"/>
                </a:solidFill>
                <a:latin typeface="Calibri"/>
                <a:ea typeface="Calibri"/>
                <a:cs typeface="Calibri"/>
                <a:sym typeface="Calibri"/>
                <a:hlinkClick r:id="rId4"/>
              </a:rPr>
              <a:t>https://arxiv.org/abs/2309.16797</a:t>
            </a:r>
            <a:r>
              <a:rPr lang="en" sz="1300">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46" name="Google Shape;246;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30675" y="1891850"/>
            <a:ext cx="4091701" cy="2361332"/>
          </a:xfrm>
          <a:prstGeom prst="rect">
            <a:avLst/>
          </a:prstGeom>
          <a:noFill/>
          <a:ln w="9525" cap="flat" cmpd="sng">
            <a:solidFill>
              <a:srgbClr val="FF0000"/>
            </a:solidFill>
            <a:prstDash val="solid"/>
            <a:round/>
            <a:headEnd type="none" w="sm" len="sm"/>
            <a:tailEnd type="none" w="sm" len="sm"/>
          </a:ln>
        </p:spPr>
      </p:pic>
      <p:sp>
        <p:nvSpPr>
          <p:cNvPr id="247" name="Google Shape;247;p37"/>
          <p:cNvSpPr txBox="1"/>
          <p:nvPr/>
        </p:nvSpPr>
        <p:spPr>
          <a:xfrm>
            <a:off x="4305300" y="951925"/>
            <a:ext cx="4701000" cy="406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0500" algn="l" rtl="0">
              <a:spcBef>
                <a:spcPts val="0"/>
              </a:spcBef>
              <a:spcAft>
                <a:spcPts val="0"/>
              </a:spcAft>
              <a:buSzPts val="1200"/>
              <a:buFont typeface="Calibri"/>
              <a:buChar char="●"/>
            </a:pPr>
            <a:r>
              <a:rPr lang="en" sz="1200">
                <a:latin typeface="Calibri"/>
                <a:ea typeface="Calibri"/>
                <a:cs typeface="Calibri"/>
                <a:sym typeface="Calibri"/>
              </a:rPr>
              <a:t>Popular prompt strategies like </a:t>
            </a:r>
            <a:r>
              <a:rPr lang="en" sz="1200" b="1">
                <a:solidFill>
                  <a:srgbClr val="6AA84F"/>
                </a:solidFill>
                <a:latin typeface="Calibri"/>
                <a:ea typeface="Calibri"/>
                <a:cs typeface="Calibri"/>
                <a:sym typeface="Calibri"/>
              </a:rPr>
              <a:t>Chain-of-Thought Prompting</a:t>
            </a:r>
            <a:r>
              <a:rPr lang="en" sz="1200">
                <a:latin typeface="Calibri"/>
                <a:ea typeface="Calibri"/>
                <a:cs typeface="Calibri"/>
                <a:sym typeface="Calibri"/>
              </a:rPr>
              <a:t> can dramatically improve the reasoning abilities of Large Language Models (LLMs) in various domains. However, such hand-crafted prompt-strategies are often sub-optimal.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In this paper, we present </a:t>
            </a:r>
            <a:r>
              <a:rPr lang="en" sz="1200" b="1">
                <a:solidFill>
                  <a:srgbClr val="FF0000"/>
                </a:solidFill>
                <a:latin typeface="Calibri"/>
                <a:ea typeface="Calibri"/>
                <a:cs typeface="Calibri"/>
                <a:sym typeface="Calibri"/>
              </a:rPr>
              <a:t>Promptbreeder</a:t>
            </a:r>
            <a:r>
              <a:rPr lang="en" sz="1200">
                <a:latin typeface="Calibri"/>
                <a:ea typeface="Calibri"/>
                <a:cs typeface="Calibri"/>
                <a:sym typeface="Calibri"/>
              </a:rPr>
              <a:t>, a general-purpose self-referential self-improvement mechanism that evolves and adapts prompts for a given domain.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Driven by an LLM, </a:t>
            </a:r>
            <a:r>
              <a:rPr lang="en" sz="1200" b="1">
                <a:solidFill>
                  <a:srgbClr val="FF0000"/>
                </a:solidFill>
                <a:latin typeface="Calibri"/>
                <a:ea typeface="Calibri"/>
                <a:cs typeface="Calibri"/>
                <a:sym typeface="Calibri"/>
              </a:rPr>
              <a:t>Promptbreeder</a:t>
            </a:r>
            <a:r>
              <a:rPr lang="en" sz="1200">
                <a:latin typeface="Calibri"/>
                <a:ea typeface="Calibri"/>
                <a:cs typeface="Calibri"/>
                <a:sym typeface="Calibri"/>
              </a:rPr>
              <a:t> </a:t>
            </a:r>
            <a:r>
              <a:rPr lang="en" sz="1200" b="1">
                <a:solidFill>
                  <a:srgbClr val="3C78D8"/>
                </a:solidFill>
                <a:latin typeface="Calibri"/>
                <a:ea typeface="Calibri"/>
                <a:cs typeface="Calibri"/>
                <a:sym typeface="Calibri"/>
              </a:rPr>
              <a:t>mutates a population of task-prompts, and subsequently evaluates them for fitness on a training set</a:t>
            </a:r>
            <a:r>
              <a:rPr lang="en" sz="1200">
                <a:latin typeface="Calibri"/>
                <a:ea typeface="Calibri"/>
                <a:cs typeface="Calibri"/>
                <a:sym typeface="Calibri"/>
              </a:rPr>
              <a:t>.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Crucially, the mutation of these task-prompts is governed by </a:t>
            </a:r>
            <a:r>
              <a:rPr lang="en" sz="1200" b="1">
                <a:solidFill>
                  <a:srgbClr val="FF0000"/>
                </a:solidFill>
                <a:latin typeface="Calibri"/>
                <a:ea typeface="Calibri"/>
                <a:cs typeface="Calibri"/>
                <a:sym typeface="Calibri"/>
              </a:rPr>
              <a:t>mutation-prompts</a:t>
            </a:r>
            <a:r>
              <a:rPr lang="en" sz="1200">
                <a:latin typeface="Calibri"/>
                <a:ea typeface="Calibri"/>
                <a:cs typeface="Calibri"/>
                <a:sym typeface="Calibri"/>
              </a:rPr>
              <a:t> that the LLM generates and improves throughout evolution in a self-referential way.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That is, </a:t>
            </a:r>
            <a:r>
              <a:rPr lang="en" sz="1200" b="1">
                <a:solidFill>
                  <a:srgbClr val="FF0000"/>
                </a:solidFill>
                <a:latin typeface="Calibri"/>
                <a:ea typeface="Calibri"/>
                <a:cs typeface="Calibri"/>
                <a:sym typeface="Calibri"/>
              </a:rPr>
              <a:t>Promptbreeder</a:t>
            </a:r>
            <a:r>
              <a:rPr lang="en" sz="1200">
                <a:latin typeface="Calibri"/>
                <a:ea typeface="Calibri"/>
                <a:cs typeface="Calibri"/>
                <a:sym typeface="Calibri"/>
              </a:rPr>
              <a:t> is not just improving task-prompts, but it is also improving the </a:t>
            </a:r>
            <a:r>
              <a:rPr lang="en" sz="1200" b="1">
                <a:solidFill>
                  <a:srgbClr val="FF0000"/>
                </a:solidFill>
                <a:latin typeface="Calibri"/>
                <a:ea typeface="Calibri"/>
                <a:cs typeface="Calibri"/>
                <a:sym typeface="Calibri"/>
              </a:rPr>
              <a:t>mutation-prompts</a:t>
            </a:r>
            <a:r>
              <a:rPr lang="en" sz="1200">
                <a:latin typeface="Calibri"/>
                <a:ea typeface="Calibri"/>
                <a:cs typeface="Calibri"/>
                <a:sym typeface="Calibri"/>
              </a:rPr>
              <a:t> that improve these task-prompts.</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Promptbreeder</a:t>
            </a:r>
            <a:r>
              <a:rPr lang="en" sz="1200">
                <a:latin typeface="Calibri"/>
                <a:ea typeface="Calibri"/>
                <a:cs typeface="Calibri"/>
                <a:sym typeface="Calibri"/>
              </a:rPr>
              <a:t> outperforms state-of-the-art prompt strategies such as </a:t>
            </a:r>
            <a:r>
              <a:rPr lang="en" sz="1200" b="1">
                <a:solidFill>
                  <a:srgbClr val="6AA84F"/>
                </a:solidFill>
                <a:latin typeface="Calibri"/>
                <a:ea typeface="Calibri"/>
                <a:cs typeface="Calibri"/>
                <a:sym typeface="Calibri"/>
              </a:rPr>
              <a:t>Chain-of-Thought </a:t>
            </a:r>
            <a:r>
              <a:rPr lang="en" sz="1200">
                <a:latin typeface="Calibri"/>
                <a:ea typeface="Calibri"/>
                <a:cs typeface="Calibri"/>
                <a:sym typeface="Calibri"/>
              </a:rPr>
              <a:t>and </a:t>
            </a:r>
            <a:r>
              <a:rPr lang="en" sz="1200" b="1">
                <a:solidFill>
                  <a:srgbClr val="6AA84F"/>
                </a:solidFill>
                <a:latin typeface="Calibri"/>
                <a:ea typeface="Calibri"/>
                <a:cs typeface="Calibri"/>
                <a:sym typeface="Calibri"/>
              </a:rPr>
              <a:t>Plan-and-Solve Prompting</a:t>
            </a:r>
            <a:r>
              <a:rPr lang="en" sz="1200">
                <a:latin typeface="Calibri"/>
                <a:ea typeface="Calibri"/>
                <a:cs typeface="Calibri"/>
                <a:sym typeface="Calibri"/>
              </a:rPr>
              <a:t> on commonly used arithmetic and commonsense reasoning benchmarks. </a:t>
            </a:r>
            <a:endParaRPr sz="1200">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a:latin typeface="Calibri"/>
                <a:ea typeface="Calibri"/>
                <a:cs typeface="Calibri"/>
                <a:sym typeface="Calibri"/>
              </a:rPr>
              <a:t>Furthermore, </a:t>
            </a:r>
            <a:r>
              <a:rPr lang="en" sz="1200" b="1">
                <a:solidFill>
                  <a:srgbClr val="FF0000"/>
                </a:solidFill>
                <a:latin typeface="Calibri"/>
                <a:ea typeface="Calibri"/>
                <a:cs typeface="Calibri"/>
                <a:sym typeface="Calibri"/>
              </a:rPr>
              <a:t>Promptbreeder</a:t>
            </a:r>
            <a:r>
              <a:rPr lang="en" sz="1200">
                <a:latin typeface="Calibri"/>
                <a:ea typeface="Calibri"/>
                <a:cs typeface="Calibri"/>
                <a:sym typeface="Calibri"/>
              </a:rPr>
              <a:t> is able to evolve intricate task-prompts for the challenging problem of hate speech classification.</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p:nvPr/>
        </p:nvSpPr>
        <p:spPr>
          <a:xfrm>
            <a:off x="0" y="0"/>
            <a:ext cx="398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Step-Back Prompting</a:t>
            </a:r>
            <a:endParaRPr sz="2500" b="1">
              <a:latin typeface="Calibri"/>
              <a:ea typeface="Calibri"/>
              <a:cs typeface="Calibri"/>
              <a:sym typeface="Calibri"/>
            </a:endParaRPr>
          </a:p>
        </p:txBody>
      </p:sp>
      <p:sp>
        <p:nvSpPr>
          <p:cNvPr id="253" name="Google Shape;253;p38"/>
          <p:cNvSpPr txBox="1"/>
          <p:nvPr/>
        </p:nvSpPr>
        <p:spPr>
          <a:xfrm>
            <a:off x="159400" y="585450"/>
            <a:ext cx="7711800" cy="4185731"/>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dirty="0">
                <a:solidFill>
                  <a:schemeClr val="hlink"/>
                </a:solidFill>
                <a:latin typeface="Calibri"/>
                <a:ea typeface="Calibri"/>
                <a:cs typeface="Calibri"/>
                <a:sym typeface="Calibri"/>
                <a:hlinkClick r:id="rId3"/>
              </a:rPr>
              <a:t>https://cobusgreyling.medium.com/a-new-prompt-engineering-technique-has-been-introduced-called-step-back-prompting-b00e8954cacb</a:t>
            </a:r>
            <a:r>
              <a:rPr lang="en" sz="1300" dirty="0">
                <a:latin typeface="Calibri"/>
                <a:ea typeface="Calibri"/>
                <a:cs typeface="Calibri"/>
                <a:sym typeface="Calibri"/>
              </a:rPr>
              <a:t> </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SBP enables LLMs to perform abstractions, derive high-level concepts &amp; first principles from which accurate answers can be derived</a:t>
            </a:r>
            <a:endParaRPr sz="1300" dirty="0">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You are an expert at world knowledge. </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Your task is to step back and paraphrase a question to a more generic </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step-back question, which is easier to answer. </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Here are a few examples:</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Original Question: Which position did Knox Cunningham hold from May 1955 to Apr 1956?</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rgbClr val="3C78D8"/>
                </a:solidFill>
                <a:latin typeface="Calibri"/>
                <a:ea typeface="Calibri"/>
                <a:cs typeface="Calibri"/>
                <a:sym typeface="Calibri"/>
              </a:rPr>
              <a:t>Stepback</a:t>
            </a:r>
            <a:r>
              <a:rPr lang="en" sz="1300" dirty="0">
                <a:solidFill>
                  <a:srgbClr val="3C78D8"/>
                </a:solidFill>
                <a:latin typeface="Calibri"/>
                <a:ea typeface="Calibri"/>
                <a:cs typeface="Calibri"/>
                <a:sym typeface="Calibri"/>
              </a:rPr>
              <a:t> Question: Which positions have Knox Cunningham held in his career?</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Original Question: Who was the spouse of Anna Karina from 1968 to 1974?</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rgbClr val="3C78D8"/>
                </a:solidFill>
                <a:latin typeface="Calibri"/>
                <a:ea typeface="Calibri"/>
                <a:cs typeface="Calibri"/>
                <a:sym typeface="Calibri"/>
              </a:rPr>
              <a:t>Stepback</a:t>
            </a:r>
            <a:r>
              <a:rPr lang="en" sz="1300" dirty="0">
                <a:solidFill>
                  <a:srgbClr val="3C78D8"/>
                </a:solidFill>
                <a:latin typeface="Calibri"/>
                <a:ea typeface="Calibri"/>
                <a:cs typeface="Calibri"/>
                <a:sym typeface="Calibri"/>
              </a:rPr>
              <a:t> Question: Who were the spouses of Anna Karina?</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a:solidFill>
                  <a:srgbClr val="3C78D8"/>
                </a:solidFill>
                <a:latin typeface="Calibri"/>
                <a:ea typeface="Calibri"/>
                <a:cs typeface="Calibri"/>
                <a:sym typeface="Calibri"/>
              </a:rPr>
              <a:t>Original Question: Which team did Thierry </a:t>
            </a:r>
            <a:r>
              <a:rPr lang="en" sz="1300" dirty="0" err="1">
                <a:solidFill>
                  <a:srgbClr val="3C78D8"/>
                </a:solidFill>
                <a:latin typeface="Calibri"/>
                <a:ea typeface="Calibri"/>
                <a:cs typeface="Calibri"/>
                <a:sym typeface="Calibri"/>
              </a:rPr>
              <a:t>Audel</a:t>
            </a:r>
            <a:r>
              <a:rPr lang="en" sz="1300" dirty="0">
                <a:solidFill>
                  <a:srgbClr val="3C78D8"/>
                </a:solidFill>
                <a:latin typeface="Calibri"/>
                <a:ea typeface="Calibri"/>
                <a:cs typeface="Calibri"/>
                <a:sym typeface="Calibri"/>
              </a:rPr>
              <a:t> play for from 2007 to 2008?</a:t>
            </a:r>
            <a:endParaRPr sz="1300" dirty="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dirty="0" err="1">
                <a:solidFill>
                  <a:srgbClr val="3C78D8"/>
                </a:solidFill>
                <a:latin typeface="Calibri"/>
                <a:ea typeface="Calibri"/>
                <a:cs typeface="Calibri"/>
                <a:sym typeface="Calibri"/>
              </a:rPr>
              <a:t>Stepback</a:t>
            </a:r>
            <a:r>
              <a:rPr lang="en" sz="1300" dirty="0">
                <a:solidFill>
                  <a:srgbClr val="3C78D8"/>
                </a:solidFill>
                <a:latin typeface="Calibri"/>
                <a:ea typeface="Calibri"/>
                <a:cs typeface="Calibri"/>
                <a:sym typeface="Calibri"/>
              </a:rPr>
              <a:t> Question: Which teams did Thierry </a:t>
            </a:r>
            <a:r>
              <a:rPr lang="en" sz="1300" dirty="0" err="1">
                <a:solidFill>
                  <a:srgbClr val="3C78D8"/>
                </a:solidFill>
                <a:latin typeface="Calibri"/>
                <a:ea typeface="Calibri"/>
                <a:cs typeface="Calibri"/>
                <a:sym typeface="Calibri"/>
              </a:rPr>
              <a:t>Audel</a:t>
            </a:r>
            <a:r>
              <a:rPr lang="en" sz="1300" dirty="0">
                <a:solidFill>
                  <a:srgbClr val="3C78D8"/>
                </a:solidFill>
                <a:latin typeface="Calibri"/>
                <a:ea typeface="Calibri"/>
                <a:cs typeface="Calibri"/>
                <a:sym typeface="Calibri"/>
              </a:rPr>
              <a:t> play for in his career?</a:t>
            </a:r>
            <a:endParaRPr sz="1300" dirty="0">
              <a:solidFill>
                <a:srgbClr val="3C78D8"/>
              </a:solidFill>
              <a:latin typeface="Calibri"/>
              <a:ea typeface="Calibri"/>
              <a:cs typeface="Calibri"/>
              <a:sym typeface="Calibri"/>
            </a:endParaRPr>
          </a:p>
          <a:p>
            <a:pPr marL="0" lvl="0" indent="0" algn="l" rtl="0">
              <a:spcBef>
                <a:spcPts val="0"/>
              </a:spcBef>
              <a:spcAft>
                <a:spcPts val="0"/>
              </a:spcAft>
              <a:buNone/>
            </a:pPr>
            <a:endParaRPr sz="1300" dirty="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9"/>
          <p:cNvSpPr txBox="1"/>
          <p:nvPr/>
        </p:nvSpPr>
        <p:spPr>
          <a:xfrm>
            <a:off x="815250" y="932750"/>
            <a:ext cx="7513500" cy="2801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Better RAG</a:t>
            </a:r>
            <a:endParaRPr sz="5000" b="1">
              <a:solidFill>
                <a:srgbClr val="3C78D8"/>
              </a:solidFill>
              <a:latin typeface="Calibri"/>
              <a:ea typeface="Calibri"/>
              <a:cs typeface="Calibri"/>
              <a:sym typeface="Calibri"/>
            </a:endParaRPr>
          </a:p>
          <a:p>
            <a:pPr marL="0" lvl="0" indent="0" algn="ctr" rtl="0">
              <a:spcBef>
                <a:spcPts val="0"/>
              </a:spcBef>
              <a:spcAft>
                <a:spcPts val="0"/>
              </a:spcAft>
              <a:buNone/>
            </a:pPr>
            <a:endParaRPr sz="3000" b="1">
              <a:solidFill>
                <a:srgbClr val="3C78D8"/>
              </a:solidFill>
              <a:latin typeface="Calibri"/>
              <a:ea typeface="Calibri"/>
              <a:cs typeface="Calibri"/>
              <a:sym typeface="Calibri"/>
            </a:endParaRPr>
          </a:p>
          <a:p>
            <a:pPr marL="0" lvl="0" indent="0" algn="ctr" rtl="0">
              <a:spcBef>
                <a:spcPts val="0"/>
              </a:spcBef>
              <a:spcAft>
                <a:spcPts val="0"/>
              </a:spcAft>
              <a:buNone/>
            </a:pPr>
            <a:r>
              <a:rPr lang="en" sz="3000" b="1">
                <a:solidFill>
                  <a:srgbClr val="FF0000"/>
                </a:solidFill>
                <a:latin typeface="Calibri"/>
                <a:ea typeface="Calibri"/>
                <a:cs typeface="Calibri"/>
                <a:sym typeface="Calibri"/>
              </a:rPr>
              <a:t>hybrid</a:t>
            </a:r>
            <a:r>
              <a:rPr lang="en" sz="3000" b="1">
                <a:solidFill>
                  <a:srgbClr val="3C78D8"/>
                </a:solidFill>
                <a:latin typeface="Calibri"/>
                <a:ea typeface="Calibri"/>
                <a:cs typeface="Calibri"/>
                <a:sym typeface="Calibri"/>
              </a:rPr>
              <a:t> (keyword search and a vector search), </a:t>
            </a:r>
            <a:r>
              <a:rPr lang="en" sz="3000" b="1">
                <a:solidFill>
                  <a:srgbClr val="FF0000"/>
                </a:solidFill>
                <a:latin typeface="Calibri"/>
                <a:ea typeface="Calibri"/>
                <a:cs typeface="Calibri"/>
                <a:sym typeface="Calibri"/>
              </a:rPr>
              <a:t>multi</a:t>
            </a:r>
            <a:r>
              <a:rPr lang="en" sz="3000" b="1">
                <a:solidFill>
                  <a:srgbClr val="3C78D8"/>
                </a:solidFill>
                <a:latin typeface="Calibri"/>
                <a:ea typeface="Calibri"/>
                <a:cs typeface="Calibri"/>
                <a:sym typeface="Calibri"/>
              </a:rPr>
              <a:t>- (multi-question, multi-agent),</a:t>
            </a:r>
            <a:endParaRPr sz="3000" b="1">
              <a:solidFill>
                <a:srgbClr val="3C78D8"/>
              </a:solidFill>
              <a:latin typeface="Calibri"/>
              <a:ea typeface="Calibri"/>
              <a:cs typeface="Calibri"/>
              <a:sym typeface="Calibri"/>
            </a:endParaRPr>
          </a:p>
          <a:p>
            <a:pPr marL="0" lvl="0" indent="0" algn="ctr" rtl="0">
              <a:spcBef>
                <a:spcPts val="0"/>
              </a:spcBef>
              <a:spcAft>
                <a:spcPts val="0"/>
              </a:spcAft>
              <a:buNone/>
            </a:pPr>
            <a:r>
              <a:rPr lang="en" sz="3000" b="1">
                <a:solidFill>
                  <a:srgbClr val="FF0000"/>
                </a:solidFill>
                <a:latin typeface="Calibri"/>
                <a:ea typeface="Calibri"/>
                <a:cs typeface="Calibri"/>
                <a:sym typeface="Calibri"/>
              </a:rPr>
              <a:t>auto</a:t>
            </a:r>
            <a:r>
              <a:rPr lang="en" sz="3000" b="1">
                <a:solidFill>
                  <a:srgbClr val="3C78D8"/>
                </a:solidFill>
                <a:latin typeface="Calibri"/>
                <a:ea typeface="Calibri"/>
                <a:cs typeface="Calibri"/>
                <a:sym typeface="Calibri"/>
              </a:rPr>
              <a:t> (auto evaluation and improvement</a:t>
            </a:r>
            <a:endParaRPr sz="3000" b="1">
              <a:solidFill>
                <a:srgbClr val="3C78D8"/>
              </a:solidFill>
              <a:latin typeface="Calibri"/>
              <a:ea typeface="Calibri"/>
              <a:cs typeface="Calibri"/>
              <a:sym typeface="Calibri"/>
            </a:endParaRPr>
          </a:p>
        </p:txBody>
      </p:sp>
      <p:sp>
        <p:nvSpPr>
          <p:cNvPr id="259" name="Google Shape;259;p39"/>
          <p:cNvSpPr txBox="1"/>
          <p:nvPr/>
        </p:nvSpPr>
        <p:spPr>
          <a:xfrm>
            <a:off x="831775" y="4464575"/>
            <a:ext cx="75135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b="1">
                <a:solidFill>
                  <a:srgbClr val="3C78D8"/>
                </a:solidFill>
                <a:latin typeface="Calibri"/>
                <a:ea typeface="Calibri"/>
                <a:cs typeface="Calibri"/>
                <a:sym typeface="Calibri"/>
              </a:rPr>
              <a:t>RAG = REtrieval Augmented Generation</a:t>
            </a:r>
            <a:endParaRPr sz="2500" b="1">
              <a:solidFill>
                <a:srgbClr val="3C78D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p:nvPr/>
        </p:nvSpPr>
        <p:spPr>
          <a:xfrm>
            <a:off x="-40714" y="-103342"/>
            <a:ext cx="7192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Advanced RAG on Custom Data Using Hybrid Search</a:t>
            </a:r>
            <a:endParaRPr sz="2500" b="1">
              <a:latin typeface="Calibri"/>
              <a:ea typeface="Calibri"/>
              <a:cs typeface="Calibri"/>
              <a:sym typeface="Calibri"/>
            </a:endParaRPr>
          </a:p>
        </p:txBody>
      </p:sp>
      <p:sp>
        <p:nvSpPr>
          <p:cNvPr id="265" name="Google Shape;265;p40"/>
          <p:cNvSpPr txBox="1"/>
          <p:nvPr/>
        </p:nvSpPr>
        <p:spPr>
          <a:xfrm>
            <a:off x="71186" y="466058"/>
            <a:ext cx="5269200" cy="460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Advanced RAG Implementation on Custom Data Using Hybrid Search, Embed Caching And Mistral-AI</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https://medium.aiplanet.com/advanced-rag-implementation-on-custom-data-using-hybrid-search-embed-caching-and-mistral-ai-ce78fdae4ef6</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Hybrid Vector Search = combination of </a:t>
            </a:r>
            <a:r>
              <a:rPr lang="en" sz="1300" b="1">
                <a:solidFill>
                  <a:srgbClr val="FF0000"/>
                </a:solidFill>
                <a:latin typeface="Calibri"/>
                <a:ea typeface="Calibri"/>
                <a:cs typeface="Calibri"/>
                <a:sym typeface="Calibri"/>
              </a:rPr>
              <a:t>keyword search</a:t>
            </a:r>
            <a:r>
              <a:rPr lang="en" sz="1300">
                <a:latin typeface="Calibri"/>
                <a:ea typeface="Calibri"/>
                <a:cs typeface="Calibri"/>
                <a:sym typeface="Calibri"/>
              </a:rPr>
              <a:t> and a </a:t>
            </a:r>
            <a:r>
              <a:rPr lang="en" sz="1300" b="1">
                <a:solidFill>
                  <a:srgbClr val="FF0000"/>
                </a:solidFill>
                <a:latin typeface="Calibri"/>
                <a:ea typeface="Calibri"/>
                <a:cs typeface="Calibri"/>
                <a:sym typeface="Calibri"/>
              </a:rPr>
              <a:t>vector search</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Using </a:t>
            </a:r>
            <a:r>
              <a:rPr lang="en" sz="1300" b="1">
                <a:solidFill>
                  <a:srgbClr val="3C78D8"/>
                </a:solidFill>
                <a:latin typeface="Calibri"/>
                <a:ea typeface="Calibri"/>
                <a:cs typeface="Calibri"/>
                <a:sym typeface="Calibri"/>
              </a:rPr>
              <a:t>LangChain</a:t>
            </a:r>
            <a:r>
              <a:rPr lang="en" sz="1300">
                <a:latin typeface="Calibri"/>
                <a:ea typeface="Calibri"/>
                <a:cs typeface="Calibri"/>
                <a:sym typeface="Calibri"/>
              </a:rPr>
              <a:t> </a:t>
            </a:r>
            <a:r>
              <a:rPr lang="en" sz="1300" b="1">
                <a:solidFill>
                  <a:srgbClr val="3C78D8"/>
                </a:solidFill>
                <a:latin typeface="Calibri"/>
                <a:ea typeface="Calibri"/>
                <a:cs typeface="Calibri"/>
                <a:sym typeface="Calibri"/>
              </a:rPr>
              <a:t>EnsembleRetriever</a:t>
            </a:r>
            <a:r>
              <a:rPr lang="en" sz="1300">
                <a:solidFill>
                  <a:schemeClr val="dk1"/>
                </a:solidFill>
                <a:latin typeface="Calibri"/>
                <a:ea typeface="Calibri"/>
                <a:cs typeface="Calibri"/>
                <a:sym typeface="Calibri"/>
              </a:rPr>
              <a:t> - takes a list of retrievers as input and ensemble the results of their </a:t>
            </a:r>
            <a:r>
              <a:rPr lang="en" sz="1300" b="1">
                <a:solidFill>
                  <a:srgbClr val="3C78D8"/>
                </a:solidFill>
                <a:latin typeface="Calibri"/>
                <a:ea typeface="Calibri"/>
                <a:cs typeface="Calibri"/>
                <a:sym typeface="Calibri"/>
              </a:rPr>
              <a:t>get_relevant_documents()</a:t>
            </a:r>
            <a:r>
              <a:rPr lang="en" sz="1300">
                <a:solidFill>
                  <a:schemeClr val="dk1"/>
                </a:solidFill>
                <a:latin typeface="Calibri"/>
                <a:ea typeface="Calibri"/>
                <a:cs typeface="Calibri"/>
                <a:sym typeface="Calibri"/>
              </a:rPr>
              <a:t> methods and rerank the results based on the </a:t>
            </a:r>
            <a:r>
              <a:rPr lang="en" sz="1300" b="1">
                <a:solidFill>
                  <a:srgbClr val="3C78D8"/>
                </a:solidFill>
                <a:latin typeface="Calibri"/>
                <a:ea typeface="Calibri"/>
                <a:cs typeface="Calibri"/>
                <a:sym typeface="Calibri"/>
              </a:rPr>
              <a:t>Reciprocal Rank Fusion</a:t>
            </a:r>
            <a:r>
              <a:rPr lang="en" sz="1300">
                <a:solidFill>
                  <a:schemeClr val="dk1"/>
                </a:solidFill>
                <a:latin typeface="Calibri"/>
                <a:ea typeface="Calibri"/>
                <a:cs typeface="Calibri"/>
                <a:sym typeface="Calibri"/>
              </a:rPr>
              <a:t> algorithm.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https://python.langchain.com/docs/modules/data_connection/retrievers/ensemble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from langchain.retrievers import BM25Retriever, EnsembleRetriever</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from langchain.vectorstores import FAISS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BM25</a:t>
            </a:r>
            <a:r>
              <a:rPr lang="en" sz="1300">
                <a:solidFill>
                  <a:schemeClr val="dk1"/>
                </a:solidFill>
                <a:latin typeface="Calibri"/>
                <a:ea typeface="Calibri"/>
                <a:cs typeface="Calibri"/>
                <a:sym typeface="Calibri"/>
              </a:rPr>
              <a:t> (Best Match 25) - an extension of the TF-IDF (Term Frequency-Inverse Document Frequency) - it </a:t>
            </a:r>
            <a:r>
              <a:rPr lang="en" sz="1300">
                <a:latin typeface="Calibri"/>
                <a:ea typeface="Calibri"/>
                <a:cs typeface="Calibri"/>
                <a:sym typeface="Calibri"/>
              </a:rPr>
              <a:t>calculates the relevance score of a document for a given query.  </a:t>
            </a:r>
            <a:br>
              <a:rPr lang="en" sz="1300">
                <a:latin typeface="Calibri"/>
                <a:ea typeface="Calibri"/>
                <a:cs typeface="Calibri"/>
                <a:sym typeface="Calibri"/>
              </a:rPr>
            </a:br>
            <a:r>
              <a:rPr lang="en" sz="1300" b="1">
                <a:solidFill>
                  <a:srgbClr val="FF0000"/>
                </a:solidFill>
                <a:latin typeface="Calibri"/>
                <a:ea typeface="Calibri"/>
                <a:cs typeface="Calibri"/>
                <a:sym typeface="Calibri"/>
              </a:rPr>
              <a:t>FAISS</a:t>
            </a:r>
            <a:r>
              <a:rPr lang="en" sz="1300">
                <a:latin typeface="Calibri"/>
                <a:ea typeface="Calibri"/>
                <a:cs typeface="Calibri"/>
                <a:sym typeface="Calibri"/>
              </a:rPr>
              <a:t> = Facebook AI Similarity Search</a:t>
            </a:r>
            <a:endParaRPr sz="1300">
              <a:latin typeface="Calibri"/>
              <a:ea typeface="Calibri"/>
              <a:cs typeface="Calibri"/>
              <a:sym typeface="Calibri"/>
            </a:endParaRPr>
          </a:p>
        </p:txBody>
      </p:sp>
      <p:pic>
        <p:nvPicPr>
          <p:cNvPr id="266" name="Google Shape;266;p4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25150" y="603325"/>
            <a:ext cx="3458101" cy="207213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p:nvPr/>
        </p:nvSpPr>
        <p:spPr>
          <a:xfrm>
            <a:off x="0" y="0"/>
            <a:ext cx="3983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How To Evaluate Your RAG</a:t>
            </a:r>
            <a:endParaRPr sz="2500" b="1">
              <a:latin typeface="Calibri"/>
              <a:ea typeface="Calibri"/>
              <a:cs typeface="Calibri"/>
              <a:sym typeface="Calibri"/>
            </a:endParaRPr>
          </a:p>
        </p:txBody>
      </p:sp>
      <p:sp>
        <p:nvSpPr>
          <p:cNvPr id="272" name="Google Shape;272;p41"/>
          <p:cNvSpPr txBox="1"/>
          <p:nvPr/>
        </p:nvSpPr>
        <p:spPr>
          <a:xfrm>
            <a:off x="159400" y="585450"/>
            <a:ext cx="7711800" cy="354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https://betterprogramming.pub/llamaindex-how-to-evaluate-your-rag-retrieval-augmented-generation-applications-2c83490f489</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https://gpt-index.readthedocs.io/en/latest/end_to_end_tutorials/one_click_observability.html</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Using llama_index library to evaluate the quality of responses</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5"/>
              </a:rPr>
              <a:t>https://gpt-index.readthedocs.io/en/latest/examples/evaluation/retrieval/retriever_eval.html</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Recursive Retriever + Document Agents:</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https://gpt-index.readthedocs.io/en/stable/examples/query_engine/recursive_retriever_agents.html</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Instruct LLM to generate questions from documents.</a:t>
            </a:r>
            <a:endParaRPr sz="1300">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"""You are a search pipeline evaluator. Using the papers provided, you must create a list of summary questions and question/answer questions. Limit the queries to the information supplied in the context.</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Question: """</a:t>
            </a:r>
            <a:endParaRPr sz="1300">
              <a:solidFill>
                <a:srgbClr val="6AA84F"/>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Evaluate the RAG response using different evaluators ( </a:t>
            </a:r>
            <a:r>
              <a:rPr lang="en" sz="1200" b="1">
                <a:solidFill>
                  <a:srgbClr val="3C78D8"/>
                </a:solidFill>
                <a:latin typeface="Roboto Mono"/>
                <a:ea typeface="Roboto Mono"/>
                <a:cs typeface="Roboto Mono"/>
                <a:sym typeface="Roboto Mono"/>
              </a:rPr>
              <a:t>import llama_index</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evaluator = ResponseEvaluator(...)</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faithfulness_evaluator = FaithfulnessEvaluator(...)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relevancy_evaluator = RelevancyEvaluator(...)</a:t>
            </a:r>
            <a:endParaRPr sz="1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0" y="0"/>
            <a:ext cx="691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 source AI models will soon become unbeatable. Period."</a:t>
            </a:r>
            <a:endParaRPr sz="2000" b="1">
              <a:latin typeface="Calibri"/>
              <a:ea typeface="Calibri"/>
              <a:cs typeface="Calibri"/>
              <a:sym typeface="Calibri"/>
            </a:endParaRPr>
          </a:p>
        </p:txBody>
      </p:sp>
      <p:sp>
        <p:nvSpPr>
          <p:cNvPr id="70" name="Google Shape;70;p15"/>
          <p:cNvSpPr txBox="1"/>
          <p:nvPr/>
        </p:nvSpPr>
        <p:spPr>
          <a:xfrm>
            <a:off x="207275" y="748250"/>
            <a:ext cx="64185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Yann LeCun</a:t>
            </a:r>
            <a:r>
              <a:rPr lang="en" sz="1300">
                <a:solidFill>
                  <a:srgbClr val="3C78D8"/>
                </a:solidFill>
                <a:latin typeface="Calibri"/>
                <a:ea typeface="Calibri"/>
                <a:cs typeface="Calibri"/>
                <a:sym typeface="Calibri"/>
              </a:rPr>
              <a:t>: "Open source AI models will soon become unbeatable. Period."</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Bindu Reddy</a:t>
            </a:r>
            <a:r>
              <a:rPr lang="en" sz="1300">
                <a:solidFill>
                  <a:srgbClr val="6AA84F"/>
                </a:solidFill>
                <a:latin typeface="Calibri"/>
                <a:ea typeface="Calibri"/>
                <a:cs typeface="Calibri"/>
                <a:sym typeface="Calibri"/>
              </a:rPr>
              <a:t>: """The pace of open-source LLM innovation and research is breath-taking. I suspect that open-source will soon become unbeatable for anyone except maybe OpenAI. Here's why</a:t>
            </a:r>
            <a:endParaRPr sz="1300">
              <a:solidFill>
                <a:srgbClr val="6AA84F"/>
              </a:solidFill>
              <a:latin typeface="Calibri"/>
              <a:ea typeface="Calibri"/>
              <a:cs typeface="Calibri"/>
              <a:sym typeface="Calibri"/>
            </a:endParaRPr>
          </a:p>
          <a:p>
            <a:pPr marL="0" lvl="0" indent="0" algn="l" rtl="0">
              <a:spcBef>
                <a:spcPts val="0"/>
              </a:spcBef>
              <a:spcAft>
                <a:spcPts val="0"/>
              </a:spcAft>
              <a:buNone/>
            </a:pPr>
            <a:endParaRPr sz="1300">
              <a:solidFill>
                <a:srgbClr val="6AA84F"/>
              </a:solidFill>
              <a:latin typeface="Calibri"/>
              <a:ea typeface="Calibri"/>
              <a:cs typeface="Calibri"/>
              <a:sym typeface="Calibri"/>
            </a:endParaRPr>
          </a:p>
          <a:p>
            <a:pPr marL="228600" lvl="0" indent="-196850" algn="l" rtl="0">
              <a:spcBef>
                <a:spcPts val="0"/>
              </a:spcBef>
              <a:spcAft>
                <a:spcPts val="0"/>
              </a:spcAft>
              <a:buClr>
                <a:srgbClr val="6AA84F"/>
              </a:buClr>
              <a:buSzPts val="1300"/>
              <a:buFont typeface="Calibri"/>
              <a:buChar char="●"/>
            </a:pPr>
            <a:r>
              <a:rPr lang="en" sz="1300">
                <a:solidFill>
                  <a:srgbClr val="6AA84F"/>
                </a:solidFill>
                <a:latin typeface="Calibri"/>
                <a:ea typeface="Calibri"/>
                <a:cs typeface="Calibri"/>
                <a:sym typeface="Calibri"/>
              </a:rPr>
              <a:t>Open-source community is way bigger than any specific company</a:t>
            </a:r>
            <a:endParaRPr sz="1300">
              <a:solidFill>
                <a:srgbClr val="6AA84F"/>
              </a:solidFill>
              <a:latin typeface="Calibri"/>
              <a:ea typeface="Calibri"/>
              <a:cs typeface="Calibri"/>
              <a:sym typeface="Calibri"/>
            </a:endParaRPr>
          </a:p>
          <a:p>
            <a:pPr marL="228600" lvl="0" indent="-196850" algn="l" rtl="0">
              <a:spcBef>
                <a:spcPts val="0"/>
              </a:spcBef>
              <a:spcAft>
                <a:spcPts val="0"/>
              </a:spcAft>
              <a:buClr>
                <a:srgbClr val="6AA84F"/>
              </a:buClr>
              <a:buSzPts val="1300"/>
              <a:buFont typeface="Calibri"/>
              <a:buChar char="●"/>
            </a:pPr>
            <a:r>
              <a:rPr lang="en" sz="1300">
                <a:solidFill>
                  <a:srgbClr val="6AA84F"/>
                </a:solidFill>
                <a:latin typeface="Calibri"/>
                <a:ea typeface="Calibri"/>
                <a:cs typeface="Calibri"/>
                <a:sym typeface="Calibri"/>
              </a:rPr>
              <a:t>Safety lobotomy and fear of bad press will continue will impact proprietary model performance</a:t>
            </a:r>
            <a:endParaRPr sz="1300">
              <a:solidFill>
                <a:srgbClr val="6AA84F"/>
              </a:solidFill>
              <a:latin typeface="Calibri"/>
              <a:ea typeface="Calibri"/>
              <a:cs typeface="Calibri"/>
              <a:sym typeface="Calibri"/>
            </a:endParaRPr>
          </a:p>
          <a:p>
            <a:pPr marL="228600" lvl="0" indent="-196850" algn="l" rtl="0">
              <a:spcBef>
                <a:spcPts val="0"/>
              </a:spcBef>
              <a:spcAft>
                <a:spcPts val="0"/>
              </a:spcAft>
              <a:buClr>
                <a:srgbClr val="6AA84F"/>
              </a:buClr>
              <a:buSzPts val="1300"/>
              <a:buFont typeface="Calibri"/>
              <a:buChar char="●"/>
            </a:pPr>
            <a:r>
              <a:rPr lang="en" sz="1300">
                <a:solidFill>
                  <a:srgbClr val="6AA84F"/>
                </a:solidFill>
                <a:latin typeface="Calibri"/>
                <a:ea typeface="Calibri"/>
                <a:cs typeface="Calibri"/>
                <a:sym typeface="Calibri"/>
              </a:rPr>
              <a:t>Smaller models that are instruct / fine-tuned are performing as well as 50x bigger models</a:t>
            </a:r>
            <a:endParaRPr sz="1300">
              <a:solidFill>
                <a:srgbClr val="6AA84F"/>
              </a:solidFill>
              <a:latin typeface="Calibri"/>
              <a:ea typeface="Calibri"/>
              <a:cs typeface="Calibri"/>
              <a:sym typeface="Calibri"/>
            </a:endParaRPr>
          </a:p>
          <a:p>
            <a:pPr marL="228600" lvl="0" indent="-196850" algn="l" rtl="0">
              <a:spcBef>
                <a:spcPts val="0"/>
              </a:spcBef>
              <a:spcAft>
                <a:spcPts val="0"/>
              </a:spcAft>
              <a:buClr>
                <a:srgbClr val="6AA84F"/>
              </a:buClr>
              <a:buSzPts val="1300"/>
              <a:buFont typeface="Calibri"/>
              <a:buChar char="●"/>
            </a:pPr>
            <a:r>
              <a:rPr lang="en" sz="1300">
                <a:solidFill>
                  <a:srgbClr val="6AA84F"/>
                </a:solidFill>
                <a:latin typeface="Calibri"/>
                <a:ea typeface="Calibri"/>
                <a:cs typeface="Calibri"/>
                <a:sym typeface="Calibri"/>
              </a:rPr>
              <a:t>Smaller models are more efficient and cheaper than large models</a:t>
            </a:r>
            <a:endParaRPr sz="1300">
              <a:solidFill>
                <a:srgbClr val="6AA84F"/>
              </a:solidFill>
              <a:latin typeface="Calibri"/>
              <a:ea typeface="Calibri"/>
              <a:cs typeface="Calibri"/>
              <a:sym typeface="Calibri"/>
            </a:endParaRPr>
          </a:p>
          <a:p>
            <a:pPr marL="228600" lvl="0" indent="-196850" algn="l" rtl="0">
              <a:spcBef>
                <a:spcPts val="0"/>
              </a:spcBef>
              <a:spcAft>
                <a:spcPts val="0"/>
              </a:spcAft>
              <a:buClr>
                <a:srgbClr val="6AA84F"/>
              </a:buClr>
              <a:buSzPts val="1300"/>
              <a:buFont typeface="Calibri"/>
              <a:buChar char="●"/>
            </a:pPr>
            <a:r>
              <a:rPr lang="en" sz="1300">
                <a:solidFill>
                  <a:srgbClr val="6AA84F"/>
                </a:solidFill>
                <a:latin typeface="Calibri"/>
                <a:ea typeface="Calibri"/>
                <a:cs typeface="Calibri"/>
                <a:sym typeface="Calibri"/>
              </a:rPr>
              <a:t>Companies will leverage open-source and offer value-added services and APIs </a:t>
            </a:r>
            <a:endParaRPr sz="1300">
              <a:solidFill>
                <a:srgbClr val="6AA84F"/>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a:t>
            </a:r>
            <a:endParaRPr sz="13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Yann LeCun</a:t>
            </a:r>
            <a:r>
              <a:rPr lang="en" sz="1300">
                <a:solidFill>
                  <a:srgbClr val="3C78D8"/>
                </a:solidFill>
                <a:latin typeface="Calibri"/>
                <a:ea typeface="Calibri"/>
                <a:cs typeface="Calibri"/>
                <a:sym typeface="Calibri"/>
              </a:rPr>
              <a:t>: """The future will consist of</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 a small number of open source inference code</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 free pre-trained base models, and </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 crowd-sourced fine-tuned models, on top of which customized (possibly closed source) products will be built.</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a:t>
            </a:r>
            <a:endParaRPr sz="1300">
              <a:latin typeface="Calibri"/>
              <a:ea typeface="Calibri"/>
              <a:cs typeface="Calibri"/>
              <a:sym typeface="Calibri"/>
            </a:endParaRPr>
          </a:p>
        </p:txBody>
      </p:sp>
      <p:pic>
        <p:nvPicPr>
          <p:cNvPr id="71" name="Google Shape;71;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66500" y="748250"/>
            <a:ext cx="1456200" cy="1456200"/>
          </a:xfrm>
          <a:prstGeom prst="rect">
            <a:avLst/>
          </a:prstGeom>
          <a:noFill/>
          <a:ln>
            <a:noFill/>
          </a:ln>
        </p:spPr>
      </p:pic>
      <p:pic>
        <p:nvPicPr>
          <p:cNvPr id="72" name="Google Shape;72;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66500" y="2388600"/>
            <a:ext cx="1456200" cy="1456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p:nvPr/>
        </p:nvSpPr>
        <p:spPr>
          <a:xfrm>
            <a:off x="815250" y="2014225"/>
            <a:ext cx="75135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Nvidia DGX</a:t>
            </a:r>
            <a:endParaRPr sz="3000" b="1">
              <a:solidFill>
                <a:srgbClr val="3C78D8"/>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p:nvPr/>
        </p:nvSpPr>
        <p:spPr>
          <a:xfrm>
            <a:off x="0" y="0"/>
            <a:ext cx="56589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chemeClr val="dk1"/>
                </a:solidFill>
                <a:latin typeface="Calibri"/>
                <a:ea typeface="Calibri"/>
                <a:cs typeface="Calibri"/>
                <a:sym typeface="Calibri"/>
              </a:rPr>
              <a:t>NVIDIA Grace Hopper </a:t>
            </a:r>
            <a:r>
              <a:rPr lang="en" sz="2500" b="1">
                <a:solidFill>
                  <a:schemeClr val="dk1"/>
                </a:solidFill>
                <a:latin typeface="Calibri"/>
                <a:ea typeface="Calibri"/>
                <a:cs typeface="Calibri"/>
                <a:sym typeface="Calibri"/>
              </a:rPr>
              <a:t>Superchip</a:t>
            </a:r>
            <a:endParaRPr sz="2500" b="1" i="0" u="none" strike="noStrike" cap="none">
              <a:solidFill>
                <a:srgbClr val="000000"/>
              </a:solidFill>
              <a:latin typeface="Calibri"/>
              <a:ea typeface="Calibri"/>
              <a:cs typeface="Calibri"/>
              <a:sym typeface="Calibri"/>
            </a:endParaRPr>
          </a:p>
        </p:txBody>
      </p:sp>
      <p:sp>
        <p:nvSpPr>
          <p:cNvPr id="283" name="Google Shape;283;p43"/>
          <p:cNvSpPr txBox="1"/>
          <p:nvPr/>
        </p:nvSpPr>
        <p:spPr>
          <a:xfrm>
            <a:off x="51025" y="569400"/>
            <a:ext cx="5179200" cy="295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800" b="1" i="0" u="none" strike="noStrike" cap="none">
                <a:solidFill>
                  <a:srgbClr val="FF0000"/>
                </a:solidFill>
                <a:latin typeface="Calibri"/>
                <a:ea typeface="Calibri"/>
                <a:cs typeface="Calibri"/>
                <a:sym typeface="Calibri"/>
              </a:rPr>
              <a:t>NVIDIA GH200 Grace Hopper™ Superchip</a:t>
            </a:r>
            <a:r>
              <a:rPr lang="en" sz="1800" b="0" i="0" u="none" strike="noStrike" cap="none">
                <a:solidFill>
                  <a:schemeClr val="dk1"/>
                </a:solidFill>
                <a:latin typeface="Calibri"/>
                <a:ea typeface="Calibri"/>
                <a:cs typeface="Calibri"/>
                <a:sym typeface="Calibri"/>
              </a:rPr>
              <a:t> combines </a:t>
            </a:r>
            <a:r>
              <a:rPr lang="en" sz="1800" b="1" i="0" u="none" strike="noStrike" cap="none">
                <a:solidFill>
                  <a:srgbClr val="3C78D8"/>
                </a:solidFill>
                <a:latin typeface="Calibri"/>
                <a:ea typeface="Calibri"/>
                <a:cs typeface="Calibri"/>
                <a:sym typeface="Calibri"/>
              </a:rPr>
              <a:t>Grace CPU  &amp;  Hopper GPU</a:t>
            </a:r>
            <a:r>
              <a:rPr lang="en" sz="1800" b="0" i="0" u="none" strike="noStrike" cap="none">
                <a:solidFill>
                  <a:schemeClr val="dk1"/>
                </a:solidFill>
                <a:latin typeface="Calibri"/>
                <a:ea typeface="Calibri"/>
                <a:cs typeface="Calibri"/>
                <a:sym typeface="Calibri"/>
              </a:rPr>
              <a:t> via </a:t>
            </a:r>
            <a:r>
              <a:rPr lang="en" sz="1800" b="1" i="0" u="none" strike="noStrike" cap="none">
                <a:solidFill>
                  <a:srgbClr val="6AA84F"/>
                </a:solidFill>
                <a:latin typeface="Calibri"/>
                <a:ea typeface="Calibri"/>
                <a:cs typeface="Calibri"/>
                <a:sym typeface="Calibri"/>
              </a:rPr>
              <a:t>NVLink-C2C</a:t>
            </a:r>
            <a:r>
              <a:rPr lang="en"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800">
                <a:solidFill>
                  <a:schemeClr val="dk1"/>
                </a:solidFill>
                <a:latin typeface="Calibri"/>
                <a:ea typeface="Calibri"/>
                <a:cs typeface="Calibri"/>
                <a:sym typeface="Calibri"/>
              </a:rPr>
              <a:t>Up to 480 GB RAM and 96 GB VRAM</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00"/>
              <a:buFont typeface="Arial"/>
              <a:buNone/>
            </a:pPr>
            <a:r>
              <a:rPr lang="en" sz="1800">
                <a:solidFill>
                  <a:schemeClr val="dk1"/>
                </a:solidFill>
                <a:latin typeface="Calibri"/>
                <a:ea typeface="Calibri"/>
                <a:cs typeface="Calibri"/>
                <a:sym typeface="Calibri"/>
              </a:rPr>
              <a:t>DGX GH200 system may contain 256 Grace Hopper Superchips that share memory ( 24TB VRAM and 122 TB RAM). Price ~$50 Mln (or more?)</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800">
                <a:solidFill>
                  <a:schemeClr val="dk1"/>
                </a:solidFill>
                <a:latin typeface="Calibri"/>
                <a:ea typeface="Calibri"/>
                <a:cs typeface="Calibri"/>
                <a:sym typeface="Calibri"/>
              </a:rPr>
              <a:t>B</a:t>
            </a:r>
            <a:r>
              <a:rPr lang="en" sz="1800" b="0" i="0" u="none" strike="noStrike" cap="none">
                <a:solidFill>
                  <a:schemeClr val="dk1"/>
                </a:solidFill>
                <a:latin typeface="Calibri"/>
                <a:ea typeface="Calibri"/>
                <a:cs typeface="Calibri"/>
                <a:sym typeface="Calibri"/>
              </a:rPr>
              <a:t>oth CPU and GPU are named after </a:t>
            </a:r>
            <a:r>
              <a:rPr lang="en" sz="1800" b="1" i="0" u="none" strike="noStrike" cap="none">
                <a:solidFill>
                  <a:srgbClr val="FF0000"/>
                </a:solidFill>
                <a:latin typeface="Calibri"/>
                <a:ea typeface="Calibri"/>
                <a:cs typeface="Calibri"/>
                <a:sym typeface="Calibri"/>
              </a:rPr>
              <a:t>Grace Hopper</a:t>
            </a:r>
            <a:r>
              <a:rPr lang="en" sz="1800" b="0" i="0" u="none" strike="noStrike" cap="none">
                <a:solidFill>
                  <a:schemeClr val="dk1"/>
                </a:solidFill>
                <a:latin typeface="Calibri"/>
                <a:ea typeface="Calibri"/>
                <a:cs typeface="Calibri"/>
                <a:sym typeface="Calibri"/>
              </a:rPr>
              <a:t>, a pioneer of computer programming</a:t>
            </a:r>
            <a:endParaRPr sz="1800" b="0" i="0" u="none" strike="noStrike" cap="none">
              <a:solidFill>
                <a:schemeClr val="dk1"/>
              </a:solidFill>
              <a:latin typeface="Calibri"/>
              <a:ea typeface="Calibri"/>
              <a:cs typeface="Calibri"/>
              <a:sym typeface="Calibri"/>
            </a:endParaRPr>
          </a:p>
        </p:txBody>
      </p:sp>
      <p:pic>
        <p:nvPicPr>
          <p:cNvPr id="284" name="Google Shape;284;p43"/>
          <p:cNvPicPr preferRelativeResize="0"/>
          <p:nvPr/>
        </p:nvPicPr>
        <p:blipFill rotWithShape="1">
          <a:blip r:embed="rId3">
            <a:alphaModFix/>
          </a:blip>
          <a:srcRect/>
          <a:stretch/>
        </p:blipFill>
        <p:spPr>
          <a:xfrm>
            <a:off x="5312516" y="95872"/>
            <a:ext cx="1289475" cy="1289475"/>
          </a:xfrm>
          <a:prstGeom prst="rect">
            <a:avLst/>
          </a:prstGeom>
          <a:noFill/>
          <a:ln>
            <a:noFill/>
          </a:ln>
        </p:spPr>
      </p:pic>
      <p:sp>
        <p:nvSpPr>
          <p:cNvPr id="285" name="Google Shape;285;p43"/>
          <p:cNvSpPr txBox="1"/>
          <p:nvPr/>
        </p:nvSpPr>
        <p:spPr>
          <a:xfrm>
            <a:off x="5345625" y="1729650"/>
            <a:ext cx="3837900" cy="2801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i="0" u="none" strike="noStrike" cap="none">
                <a:solidFill>
                  <a:srgbClr val="000000"/>
                </a:solidFill>
                <a:latin typeface="Calibri"/>
                <a:ea typeface="Calibri"/>
                <a:cs typeface="Calibri"/>
                <a:sym typeface="Calibri"/>
              </a:rPr>
              <a:t>Grace Hopper (1906-1992)</a:t>
            </a:r>
            <a:endParaRPr sz="17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1700" b="1" i="0" u="none" strike="noStrike" cap="none">
                <a:solidFill>
                  <a:srgbClr val="000000"/>
                </a:solidFill>
                <a:latin typeface="Calibri"/>
                <a:ea typeface="Calibri"/>
                <a:cs typeface="Calibri"/>
                <a:sym typeface="Calibri"/>
              </a:rPr>
              <a:t>New York City</a:t>
            </a:r>
            <a:endParaRPr sz="1700" b="1"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Yale math (1934)</a:t>
            </a:r>
            <a:endParaRPr sz="1700" b="0"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Vassar College </a:t>
            </a:r>
            <a:endParaRPr sz="1700" b="0"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Navy Reserves  (1943)</a:t>
            </a:r>
            <a:endParaRPr sz="1700" b="0"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Helped to create UNIVAC (Universal Automatic Computer) (1952)</a:t>
            </a:r>
            <a:endParaRPr sz="1700" b="0"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Invented </a:t>
            </a:r>
            <a:r>
              <a:rPr lang="en" sz="1700" b="1" i="0" u="none" strike="noStrike" cap="none">
                <a:solidFill>
                  <a:srgbClr val="FF0000"/>
                </a:solidFill>
                <a:latin typeface="Calibri"/>
                <a:ea typeface="Calibri"/>
                <a:cs typeface="Calibri"/>
                <a:sym typeface="Calibri"/>
              </a:rPr>
              <a:t>first linker</a:t>
            </a:r>
            <a:r>
              <a:rPr lang="en" sz="1700" b="0" i="0" u="none" strike="noStrike" cap="none">
                <a:solidFill>
                  <a:srgbClr val="000000"/>
                </a:solidFill>
                <a:latin typeface="Calibri"/>
                <a:ea typeface="Calibri"/>
                <a:cs typeface="Calibri"/>
                <a:sym typeface="Calibri"/>
              </a:rPr>
              <a:t> (1952)</a:t>
            </a:r>
            <a:endParaRPr sz="1700">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0" i="0" u="none" strike="noStrike" cap="none">
                <a:solidFill>
                  <a:srgbClr val="000000"/>
                </a:solidFill>
                <a:latin typeface="Calibri"/>
                <a:ea typeface="Calibri"/>
                <a:cs typeface="Calibri"/>
                <a:sym typeface="Calibri"/>
              </a:rPr>
              <a:t>Coined the </a:t>
            </a:r>
            <a:r>
              <a:rPr lang="en" sz="1700" b="1" i="0" u="none" strike="noStrike" cap="none">
                <a:solidFill>
                  <a:srgbClr val="FF0000"/>
                </a:solidFill>
                <a:latin typeface="Calibri"/>
                <a:ea typeface="Calibri"/>
                <a:cs typeface="Calibri"/>
                <a:sym typeface="Calibri"/>
              </a:rPr>
              <a:t>word </a:t>
            </a:r>
            <a:r>
              <a:rPr lang="en" sz="1700" b="1">
                <a:solidFill>
                  <a:srgbClr val="FF0000"/>
                </a:solidFill>
                <a:latin typeface="Calibri"/>
                <a:ea typeface="Calibri"/>
                <a:cs typeface="Calibri"/>
                <a:sym typeface="Calibri"/>
              </a:rPr>
              <a:t>"</a:t>
            </a:r>
            <a:r>
              <a:rPr lang="en" sz="1700" b="1" i="0" u="none" strike="noStrike" cap="none">
                <a:solidFill>
                  <a:srgbClr val="FF0000"/>
                </a:solidFill>
                <a:latin typeface="Calibri"/>
                <a:ea typeface="Calibri"/>
                <a:cs typeface="Calibri"/>
                <a:sym typeface="Calibri"/>
              </a:rPr>
              <a:t>bug</a:t>
            </a:r>
            <a:r>
              <a:rPr lang="en" sz="1700" b="1">
                <a:solidFill>
                  <a:srgbClr val="FF0000"/>
                </a:solidFill>
                <a:latin typeface="Calibri"/>
                <a:ea typeface="Calibri"/>
                <a:cs typeface="Calibri"/>
                <a:sym typeface="Calibri"/>
              </a:rPr>
              <a:t>"</a:t>
            </a:r>
            <a:endParaRPr sz="1700" b="1" i="0" u="none" strike="noStrike" cap="none">
              <a:solidFill>
                <a:srgbClr val="FF0000"/>
              </a:solidFill>
              <a:latin typeface="Calibri"/>
              <a:ea typeface="Calibri"/>
              <a:cs typeface="Calibri"/>
              <a:sym typeface="Calibri"/>
            </a:endParaRPr>
          </a:p>
          <a:p>
            <a:pPr marL="457200" marR="0" lvl="0" indent="-336550" algn="l" rtl="0">
              <a:lnSpc>
                <a:spcPct val="100000"/>
              </a:lnSpc>
              <a:spcBef>
                <a:spcPts val="0"/>
              </a:spcBef>
              <a:spcAft>
                <a:spcPts val="0"/>
              </a:spcAft>
              <a:buClr>
                <a:srgbClr val="FF0000"/>
              </a:buClr>
              <a:buSzPts val="1700"/>
              <a:buFont typeface="Calibri"/>
              <a:buChar char="●"/>
            </a:pPr>
            <a:r>
              <a:rPr lang="en" sz="1700" b="1" i="0" u="none" strike="noStrike" cap="none">
                <a:solidFill>
                  <a:srgbClr val="FF0000"/>
                </a:solidFill>
                <a:latin typeface="Calibri"/>
                <a:ea typeface="Calibri"/>
                <a:cs typeface="Calibri"/>
                <a:sym typeface="Calibri"/>
              </a:rPr>
              <a:t>Mother of COBOL</a:t>
            </a:r>
            <a:endParaRPr sz="1700" b="1" i="0" u="none" strike="noStrike" cap="none">
              <a:solidFill>
                <a:srgbClr val="FF0000"/>
              </a:solidFill>
              <a:latin typeface="Calibri"/>
              <a:ea typeface="Calibri"/>
              <a:cs typeface="Calibri"/>
              <a:sym typeface="Calibri"/>
            </a:endParaRPr>
          </a:p>
        </p:txBody>
      </p:sp>
      <p:pic>
        <p:nvPicPr>
          <p:cNvPr id="286" name="Google Shape;286;p43"/>
          <p:cNvPicPr preferRelativeResize="0"/>
          <p:nvPr/>
        </p:nvPicPr>
        <p:blipFill rotWithShape="1">
          <a:blip r:embed="rId4">
            <a:alphaModFix/>
          </a:blip>
          <a:srcRect/>
          <a:stretch/>
        </p:blipFill>
        <p:spPr>
          <a:xfrm>
            <a:off x="6684257" y="68913"/>
            <a:ext cx="2405743" cy="1600200"/>
          </a:xfrm>
          <a:prstGeom prst="rect">
            <a:avLst/>
          </a:prstGeom>
          <a:noFill/>
          <a:ln>
            <a:noFill/>
          </a:ln>
        </p:spPr>
      </p:pic>
      <p:pic>
        <p:nvPicPr>
          <p:cNvPr id="287" name="Google Shape;287;p4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65577" y="3769250"/>
            <a:ext cx="1679936" cy="1381124"/>
          </a:xfrm>
          <a:prstGeom prst="rect">
            <a:avLst/>
          </a:prstGeom>
          <a:noFill/>
          <a:ln>
            <a:noFill/>
          </a:ln>
        </p:spPr>
      </p:pic>
      <p:pic>
        <p:nvPicPr>
          <p:cNvPr id="288" name="Google Shape;288;p4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10725" y="3769249"/>
            <a:ext cx="3221271" cy="569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4"/>
          <p:cNvSpPr txBox="1"/>
          <p:nvPr/>
        </p:nvSpPr>
        <p:spPr>
          <a:xfrm>
            <a:off x="-54700" y="-158261"/>
            <a:ext cx="26262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chemeClr val="dk1"/>
                </a:solidFill>
                <a:latin typeface="Calibri"/>
                <a:ea typeface="Calibri"/>
                <a:cs typeface="Calibri"/>
                <a:sym typeface="Calibri"/>
              </a:rPr>
              <a:t>NVIDIA </a:t>
            </a:r>
            <a:r>
              <a:rPr lang="en" sz="2500" b="1">
                <a:solidFill>
                  <a:schemeClr val="dk1"/>
                </a:solidFill>
                <a:latin typeface="Calibri"/>
                <a:ea typeface="Calibri"/>
                <a:cs typeface="Calibri"/>
                <a:sym typeface="Calibri"/>
              </a:rPr>
              <a:t>Progress</a:t>
            </a:r>
            <a:endParaRPr sz="2500" b="1" i="0" u="none" strike="noStrike" cap="none">
              <a:solidFill>
                <a:srgbClr val="000000"/>
              </a:solidFill>
              <a:latin typeface="Calibri"/>
              <a:ea typeface="Calibri"/>
              <a:cs typeface="Calibri"/>
              <a:sym typeface="Calibri"/>
            </a:endParaRPr>
          </a:p>
        </p:txBody>
      </p:sp>
      <p:pic>
        <p:nvPicPr>
          <p:cNvPr id="294" name="Google Shape;294;p4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099325" y="1408855"/>
            <a:ext cx="1239900" cy="916871"/>
          </a:xfrm>
          <a:prstGeom prst="rect">
            <a:avLst/>
          </a:prstGeom>
          <a:noFill/>
          <a:ln>
            <a:noFill/>
          </a:ln>
        </p:spPr>
      </p:pic>
      <p:sp>
        <p:nvSpPr>
          <p:cNvPr id="295" name="Google Shape;295;p44"/>
          <p:cNvSpPr txBox="1"/>
          <p:nvPr/>
        </p:nvSpPr>
        <p:spPr>
          <a:xfrm>
            <a:off x="7783400" y="2156500"/>
            <a:ext cx="1374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Nvidia DGX H100</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Price $500K</a:t>
            </a:r>
            <a:endParaRPr sz="1300">
              <a:latin typeface="Calibri"/>
              <a:ea typeface="Calibri"/>
              <a:cs typeface="Calibri"/>
              <a:sym typeface="Calibri"/>
            </a:endParaRPr>
          </a:p>
        </p:txBody>
      </p:sp>
      <p:pic>
        <p:nvPicPr>
          <p:cNvPr id="296" name="Google Shape;296;p4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483000" y="53825"/>
            <a:ext cx="1239875" cy="1027150"/>
          </a:xfrm>
          <a:prstGeom prst="rect">
            <a:avLst/>
          </a:prstGeom>
          <a:noFill/>
          <a:ln>
            <a:noFill/>
          </a:ln>
        </p:spPr>
      </p:pic>
      <p:sp>
        <p:nvSpPr>
          <p:cNvPr id="297" name="Google Shape;297;p44"/>
          <p:cNvSpPr txBox="1"/>
          <p:nvPr/>
        </p:nvSpPr>
        <p:spPr>
          <a:xfrm>
            <a:off x="8072600" y="751725"/>
            <a:ext cx="10851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Nvidia V100</a:t>
            </a:r>
            <a:endParaRPr sz="1300">
              <a:latin typeface="Calibri"/>
              <a:ea typeface="Calibri"/>
              <a:cs typeface="Calibri"/>
              <a:sym typeface="Calibri"/>
            </a:endParaRPr>
          </a:p>
        </p:txBody>
      </p:sp>
      <p:sp>
        <p:nvSpPr>
          <p:cNvPr id="298" name="Google Shape;298;p44"/>
          <p:cNvSpPr txBox="1"/>
          <p:nvPr/>
        </p:nvSpPr>
        <p:spPr>
          <a:xfrm>
            <a:off x="3537925" y="3900125"/>
            <a:ext cx="23970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Nvidia DGX GH200</a:t>
            </a:r>
            <a:endParaRPr sz="1300">
              <a:latin typeface="Calibri"/>
              <a:ea typeface="Calibri"/>
              <a:cs typeface="Calibri"/>
              <a:sym typeface="Calibri"/>
            </a:endParaRPr>
          </a:p>
        </p:txBody>
      </p:sp>
      <p:pic>
        <p:nvPicPr>
          <p:cNvPr id="299" name="Google Shape;299;p4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3975" y="3472230"/>
            <a:ext cx="2939299" cy="1629824"/>
          </a:xfrm>
          <a:prstGeom prst="rect">
            <a:avLst/>
          </a:prstGeom>
          <a:noFill/>
          <a:ln>
            <a:noFill/>
          </a:ln>
        </p:spPr>
      </p:pic>
      <p:sp>
        <p:nvSpPr>
          <p:cNvPr id="300" name="Google Shape;300;p44"/>
          <p:cNvSpPr txBox="1"/>
          <p:nvPr/>
        </p:nvSpPr>
        <p:spPr>
          <a:xfrm>
            <a:off x="47475" y="363525"/>
            <a:ext cx="6951300" cy="304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500" b="1">
                <a:solidFill>
                  <a:srgbClr val="FF0000"/>
                </a:solidFill>
                <a:latin typeface="Calibri"/>
                <a:ea typeface="Calibri"/>
                <a:cs typeface="Calibri"/>
                <a:sym typeface="Calibri"/>
              </a:rPr>
              <a:t>Tesla</a:t>
            </a:r>
            <a:r>
              <a:rPr lang="en" sz="1500">
                <a:solidFill>
                  <a:schemeClr val="dk1"/>
                </a:solidFill>
                <a:latin typeface="Calibri"/>
                <a:ea typeface="Calibri"/>
                <a:cs typeface="Calibri"/>
                <a:sym typeface="Calibri"/>
              </a:rPr>
              <a:t> = line of Nvidia AI accelerators (GPUs) - starting 2008</a:t>
            </a:r>
            <a:endParaRPr sz="1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500" b="1">
                <a:solidFill>
                  <a:srgbClr val="FF0000"/>
                </a:solidFill>
                <a:latin typeface="Calibri"/>
                <a:ea typeface="Calibri"/>
                <a:cs typeface="Calibri"/>
                <a:sym typeface="Calibri"/>
              </a:rPr>
              <a:t>DGX</a:t>
            </a:r>
            <a:r>
              <a:rPr lang="en" sz="1500">
                <a:solidFill>
                  <a:schemeClr val="dk1"/>
                </a:solidFill>
                <a:latin typeface="Calibri"/>
                <a:ea typeface="Calibri"/>
                <a:cs typeface="Calibri"/>
                <a:sym typeface="Calibri"/>
              </a:rPr>
              <a:t> = Deep Learning GPU Accelerator System (box, rack, ...)</a:t>
            </a:r>
            <a:endParaRPr sz="1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500" b="1" u="sng">
                <a:solidFill>
                  <a:schemeClr val="dk1"/>
                </a:solidFill>
                <a:latin typeface="Calibri"/>
                <a:ea typeface="Calibri"/>
                <a:cs typeface="Calibri"/>
                <a:sym typeface="Calibri"/>
              </a:rPr>
              <a:t>Nvidia DGX platform:</a:t>
            </a:r>
            <a:r>
              <a:rPr lang="en" sz="1500" b="1">
                <a:solidFill>
                  <a:schemeClr val="dk1"/>
                </a:solidFill>
                <a:latin typeface="Calibri"/>
                <a:ea typeface="Calibri"/>
                <a:cs typeface="Calibri"/>
                <a:sym typeface="Calibri"/>
              </a:rPr>
              <a:t>                                                                                   </a:t>
            </a:r>
            <a:r>
              <a:rPr lang="en" sz="1500" u="sng">
                <a:solidFill>
                  <a:schemeClr val="dk1"/>
                </a:solidFill>
                <a:latin typeface="Calibri"/>
                <a:ea typeface="Calibri"/>
                <a:cs typeface="Calibri"/>
                <a:sym typeface="Calibri"/>
              </a:rPr>
              <a:t>gpu price in 2023</a:t>
            </a:r>
            <a:endParaRPr sz="1500" u="sng">
              <a:solidFill>
                <a:schemeClr val="dk1"/>
              </a:solidFill>
              <a:latin typeface="Calibri"/>
              <a:ea typeface="Calibri"/>
              <a:cs typeface="Calibri"/>
              <a:sym typeface="Calibri"/>
            </a:endParaRPr>
          </a:p>
          <a:p>
            <a:pPr marL="228600" lvl="0" indent="-2095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DGX-1 (2016) using 8 </a:t>
            </a:r>
            <a:r>
              <a:rPr lang="en" sz="1500" b="1">
                <a:solidFill>
                  <a:srgbClr val="6AA84F"/>
                </a:solidFill>
                <a:latin typeface="Calibri"/>
                <a:ea typeface="Calibri"/>
                <a:cs typeface="Calibri"/>
                <a:sym typeface="Calibri"/>
              </a:rPr>
              <a:t>Pascal</a:t>
            </a:r>
            <a:r>
              <a:rPr lang="en" sz="1500">
                <a:solidFill>
                  <a:schemeClr val="dk1"/>
                </a:solidFill>
                <a:latin typeface="Calibri"/>
                <a:ea typeface="Calibri"/>
                <a:cs typeface="Calibri"/>
                <a:sym typeface="Calibri"/>
              </a:rPr>
              <a:t> </a:t>
            </a:r>
            <a:r>
              <a:rPr lang="en" sz="1500" b="1">
                <a:solidFill>
                  <a:srgbClr val="FF0000"/>
                </a:solidFill>
                <a:latin typeface="Calibri"/>
                <a:ea typeface="Calibri"/>
                <a:cs typeface="Calibri"/>
                <a:sym typeface="Calibri"/>
              </a:rPr>
              <a:t>P100</a:t>
            </a:r>
            <a:r>
              <a:rPr lang="en" sz="1500">
                <a:solidFill>
                  <a:schemeClr val="dk1"/>
                </a:solidFill>
                <a:latin typeface="Calibri"/>
                <a:ea typeface="Calibri"/>
                <a:cs typeface="Calibri"/>
                <a:sym typeface="Calibri"/>
              </a:rPr>
              <a:t> GPUs </a:t>
            </a:r>
            <a:r>
              <a:rPr lang="en" sz="1500">
                <a:solidFill>
                  <a:srgbClr val="3C78D8"/>
                </a:solidFill>
                <a:latin typeface="Calibri"/>
                <a:ea typeface="Calibri"/>
                <a:cs typeface="Calibri"/>
                <a:sym typeface="Calibri"/>
              </a:rPr>
              <a:t>(16GB each)                      $400</a:t>
            </a:r>
            <a:endParaRPr sz="1500">
              <a:solidFill>
                <a:srgbClr val="3C78D8"/>
              </a:solidFill>
              <a:latin typeface="Calibri"/>
              <a:ea typeface="Calibri"/>
              <a:cs typeface="Calibri"/>
              <a:sym typeface="Calibri"/>
            </a:endParaRPr>
          </a:p>
          <a:p>
            <a:pPr marL="228600" lvl="0" indent="-2095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DGX-2 (2018) using 16 </a:t>
            </a:r>
            <a:r>
              <a:rPr lang="en" sz="1500" b="1">
                <a:solidFill>
                  <a:srgbClr val="6AA84F"/>
                </a:solidFill>
                <a:latin typeface="Calibri"/>
                <a:ea typeface="Calibri"/>
                <a:cs typeface="Calibri"/>
                <a:sym typeface="Calibri"/>
              </a:rPr>
              <a:t>Volta</a:t>
            </a:r>
            <a:r>
              <a:rPr lang="en" sz="1500">
                <a:solidFill>
                  <a:schemeClr val="dk1"/>
                </a:solidFill>
                <a:latin typeface="Calibri"/>
                <a:ea typeface="Calibri"/>
                <a:cs typeface="Calibri"/>
                <a:sym typeface="Calibri"/>
              </a:rPr>
              <a:t> </a:t>
            </a:r>
            <a:r>
              <a:rPr lang="en" sz="1500" b="1">
                <a:solidFill>
                  <a:srgbClr val="FF0000"/>
                </a:solidFill>
                <a:latin typeface="Calibri"/>
                <a:ea typeface="Calibri"/>
                <a:cs typeface="Calibri"/>
                <a:sym typeface="Calibri"/>
              </a:rPr>
              <a:t>V100</a:t>
            </a:r>
            <a:r>
              <a:rPr lang="en" sz="1500">
                <a:solidFill>
                  <a:schemeClr val="dk1"/>
                </a:solidFill>
                <a:latin typeface="Calibri"/>
                <a:ea typeface="Calibri"/>
                <a:cs typeface="Calibri"/>
                <a:sym typeface="Calibri"/>
              </a:rPr>
              <a:t> GPUs </a:t>
            </a:r>
            <a:r>
              <a:rPr lang="en" sz="1500">
                <a:solidFill>
                  <a:srgbClr val="3C78D8"/>
                </a:solidFill>
                <a:latin typeface="Calibri"/>
                <a:ea typeface="Calibri"/>
                <a:cs typeface="Calibri"/>
                <a:sym typeface="Calibri"/>
              </a:rPr>
              <a:t>(32GB each)                     $4.5K</a:t>
            </a:r>
            <a:endParaRPr sz="1500">
              <a:solidFill>
                <a:srgbClr val="3C78D8"/>
              </a:solidFill>
              <a:latin typeface="Calibri"/>
              <a:ea typeface="Calibri"/>
              <a:cs typeface="Calibri"/>
              <a:sym typeface="Calibri"/>
            </a:endParaRPr>
          </a:p>
          <a:p>
            <a:pPr marL="228600" lvl="0" indent="-2095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 </a:t>
            </a:r>
            <a:r>
              <a:rPr lang="en" sz="1500" b="1">
                <a:solidFill>
                  <a:srgbClr val="FF0000"/>
                </a:solidFill>
                <a:latin typeface="Calibri"/>
                <a:ea typeface="Calibri"/>
                <a:cs typeface="Calibri"/>
                <a:sym typeface="Calibri"/>
              </a:rPr>
              <a:t>A100</a:t>
            </a:r>
            <a:r>
              <a:rPr lang="en" sz="1500">
                <a:solidFill>
                  <a:schemeClr val="dk1"/>
                </a:solidFill>
                <a:latin typeface="Calibri"/>
                <a:ea typeface="Calibri"/>
                <a:cs typeface="Calibri"/>
                <a:sym typeface="Calibri"/>
              </a:rPr>
              <a:t> (2020) using 8 </a:t>
            </a:r>
            <a:r>
              <a:rPr lang="en" sz="1500" b="1">
                <a:solidFill>
                  <a:srgbClr val="6AA84F"/>
                </a:solidFill>
                <a:latin typeface="Calibri"/>
                <a:ea typeface="Calibri"/>
                <a:cs typeface="Calibri"/>
                <a:sym typeface="Calibri"/>
              </a:rPr>
              <a:t>Ampere</a:t>
            </a:r>
            <a:r>
              <a:rPr lang="en" sz="1500">
                <a:solidFill>
                  <a:schemeClr val="dk1"/>
                </a:solidFill>
                <a:latin typeface="Calibri"/>
                <a:ea typeface="Calibri"/>
                <a:cs typeface="Calibri"/>
                <a:sym typeface="Calibri"/>
              </a:rPr>
              <a:t> A100 GPUs </a:t>
            </a:r>
            <a:r>
              <a:rPr lang="en" sz="1500">
                <a:solidFill>
                  <a:srgbClr val="3C78D8"/>
                </a:solidFill>
                <a:latin typeface="Calibri"/>
                <a:ea typeface="Calibri"/>
                <a:cs typeface="Calibri"/>
                <a:sym typeface="Calibri"/>
              </a:rPr>
              <a:t>(80GB each)           $17K</a:t>
            </a:r>
            <a:endParaRPr sz="1500">
              <a:solidFill>
                <a:srgbClr val="3C78D8"/>
              </a:solidFill>
              <a:latin typeface="Calibri"/>
              <a:ea typeface="Calibri"/>
              <a:cs typeface="Calibri"/>
              <a:sym typeface="Calibri"/>
            </a:endParaRPr>
          </a:p>
          <a:p>
            <a:pPr marL="228600" lvl="0" indent="-209550" algn="l" rtl="0">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 Station </a:t>
            </a:r>
            <a:r>
              <a:rPr lang="en" sz="1500" b="1">
                <a:solidFill>
                  <a:srgbClr val="FF0000"/>
                </a:solidFill>
                <a:latin typeface="Calibri"/>
                <a:ea typeface="Calibri"/>
                <a:cs typeface="Calibri"/>
                <a:sym typeface="Calibri"/>
              </a:rPr>
              <a:t>A100</a:t>
            </a:r>
            <a:r>
              <a:rPr lang="en" sz="1500">
                <a:solidFill>
                  <a:schemeClr val="dk1"/>
                </a:solidFill>
                <a:latin typeface="Calibri"/>
                <a:ea typeface="Calibri"/>
                <a:cs typeface="Calibri"/>
                <a:sym typeface="Calibri"/>
              </a:rPr>
              <a:t> (2021) using 4 A100 GPUs</a:t>
            </a:r>
            <a:endParaRPr sz="1500">
              <a:solidFill>
                <a:schemeClr val="dk1"/>
              </a:solidFill>
              <a:latin typeface="Calibri"/>
              <a:ea typeface="Calibri"/>
              <a:cs typeface="Calibri"/>
              <a:sym typeface="Calibri"/>
            </a:endParaRPr>
          </a:p>
          <a:p>
            <a:pPr marL="228600" marR="0" lvl="0" indent="-2095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 </a:t>
            </a:r>
            <a:r>
              <a:rPr lang="en" sz="1500" b="1">
                <a:solidFill>
                  <a:srgbClr val="FF0000"/>
                </a:solidFill>
                <a:latin typeface="Calibri"/>
                <a:ea typeface="Calibri"/>
                <a:cs typeface="Calibri"/>
                <a:sym typeface="Calibri"/>
              </a:rPr>
              <a:t>H100</a:t>
            </a:r>
            <a:r>
              <a:rPr lang="en" sz="1500">
                <a:solidFill>
                  <a:schemeClr val="dk1"/>
                </a:solidFill>
                <a:latin typeface="Calibri"/>
                <a:ea typeface="Calibri"/>
                <a:cs typeface="Calibri"/>
                <a:sym typeface="Calibri"/>
              </a:rPr>
              <a:t> (2022) using 8 of </a:t>
            </a:r>
            <a:r>
              <a:rPr lang="en" sz="1500" b="1">
                <a:solidFill>
                  <a:srgbClr val="6AA84F"/>
                </a:solidFill>
                <a:latin typeface="Calibri"/>
                <a:ea typeface="Calibri"/>
                <a:cs typeface="Calibri"/>
                <a:sym typeface="Calibri"/>
              </a:rPr>
              <a:t>Hopper</a:t>
            </a:r>
            <a:r>
              <a:rPr lang="en" sz="1500">
                <a:solidFill>
                  <a:schemeClr val="dk1"/>
                </a:solidFill>
                <a:latin typeface="Calibri"/>
                <a:ea typeface="Calibri"/>
                <a:cs typeface="Calibri"/>
                <a:sym typeface="Calibri"/>
              </a:rPr>
              <a:t> </a:t>
            </a:r>
            <a:r>
              <a:rPr lang="en" sz="1500" b="1">
                <a:solidFill>
                  <a:srgbClr val="FF0000"/>
                </a:solidFill>
                <a:latin typeface="Calibri"/>
                <a:ea typeface="Calibri"/>
                <a:cs typeface="Calibri"/>
                <a:sym typeface="Calibri"/>
              </a:rPr>
              <a:t>H100</a:t>
            </a:r>
            <a:r>
              <a:rPr lang="en" sz="1500">
                <a:solidFill>
                  <a:schemeClr val="dk1"/>
                </a:solidFill>
                <a:latin typeface="Calibri"/>
                <a:ea typeface="Calibri"/>
                <a:cs typeface="Calibri"/>
                <a:sym typeface="Calibri"/>
              </a:rPr>
              <a:t> GPUs </a:t>
            </a:r>
            <a:r>
              <a:rPr lang="en" sz="1500">
                <a:solidFill>
                  <a:srgbClr val="3C78D8"/>
                </a:solidFill>
                <a:latin typeface="Calibri"/>
                <a:ea typeface="Calibri"/>
                <a:cs typeface="Calibri"/>
                <a:sym typeface="Calibri"/>
              </a:rPr>
              <a:t>(80GB each)       $32K</a:t>
            </a:r>
            <a:endParaRPr sz="1500">
              <a:solidFill>
                <a:schemeClr val="dk1"/>
              </a:solidFill>
              <a:latin typeface="Calibri"/>
              <a:ea typeface="Calibri"/>
              <a:cs typeface="Calibri"/>
              <a:sym typeface="Calibri"/>
            </a:endParaRPr>
          </a:p>
          <a:p>
            <a:pPr marL="228600" marR="0" lvl="0" indent="-2095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 </a:t>
            </a:r>
            <a:r>
              <a:rPr lang="en" sz="1500" b="1">
                <a:solidFill>
                  <a:srgbClr val="FF0000"/>
                </a:solidFill>
                <a:latin typeface="Calibri"/>
                <a:ea typeface="Calibri"/>
                <a:cs typeface="Calibri"/>
                <a:sym typeface="Calibri"/>
              </a:rPr>
              <a:t>H100</a:t>
            </a:r>
            <a:r>
              <a:rPr lang="en" sz="1500">
                <a:solidFill>
                  <a:schemeClr val="dk1"/>
                </a:solidFill>
                <a:latin typeface="Calibri"/>
                <a:ea typeface="Calibri"/>
                <a:cs typeface="Calibri"/>
                <a:sym typeface="Calibri"/>
              </a:rPr>
              <a:t> SuperPOD (2022) using 31-127 DGX H100 systems, for a total of 248 to 1,016 GPUs.</a:t>
            </a:r>
            <a:endParaRPr sz="1500">
              <a:solidFill>
                <a:schemeClr val="dk1"/>
              </a:solidFill>
              <a:latin typeface="Calibri"/>
              <a:ea typeface="Calibri"/>
              <a:cs typeface="Calibri"/>
              <a:sym typeface="Calibri"/>
            </a:endParaRPr>
          </a:p>
          <a:p>
            <a:pPr marL="228600" marR="0" lvl="0" indent="-209550" algn="l" rtl="0">
              <a:lnSpc>
                <a:spcPct val="100000"/>
              </a:lnSpc>
              <a:spcBef>
                <a:spcPts val="0"/>
              </a:spcBef>
              <a:spcAft>
                <a:spcPts val="0"/>
              </a:spcAft>
              <a:buClr>
                <a:schemeClr val="dk1"/>
              </a:buClr>
              <a:buSzPts val="1500"/>
              <a:buFont typeface="Calibri"/>
              <a:buChar char="●"/>
            </a:pPr>
            <a:r>
              <a:rPr lang="en" sz="1500">
                <a:solidFill>
                  <a:schemeClr val="dk1"/>
                </a:solidFill>
                <a:latin typeface="Calibri"/>
                <a:ea typeface="Calibri"/>
                <a:cs typeface="Calibri"/>
                <a:sym typeface="Calibri"/>
              </a:rPr>
              <a:t>Nvidia DGX </a:t>
            </a:r>
            <a:r>
              <a:rPr lang="en" sz="1500" b="1">
                <a:solidFill>
                  <a:srgbClr val="FF0000"/>
                </a:solidFill>
                <a:latin typeface="Calibri"/>
                <a:ea typeface="Calibri"/>
                <a:cs typeface="Calibri"/>
                <a:sym typeface="Calibri"/>
              </a:rPr>
              <a:t>GH200</a:t>
            </a:r>
            <a:r>
              <a:rPr lang="en" sz="1500">
                <a:solidFill>
                  <a:schemeClr val="dk1"/>
                </a:solidFill>
                <a:latin typeface="Calibri"/>
                <a:ea typeface="Calibri"/>
                <a:cs typeface="Calibri"/>
                <a:sym typeface="Calibri"/>
              </a:rPr>
              <a:t> (2023) using up to 256 GH200 chips (</a:t>
            </a:r>
            <a:r>
              <a:rPr lang="en" sz="1500">
                <a:solidFill>
                  <a:srgbClr val="3C78D8"/>
                </a:solidFill>
                <a:latin typeface="Calibri"/>
                <a:ea typeface="Calibri"/>
                <a:cs typeface="Calibri"/>
                <a:sym typeface="Calibri"/>
              </a:rPr>
              <a:t>96GB each)</a:t>
            </a:r>
            <a:r>
              <a:rPr lang="en" sz="1500">
                <a:solidFill>
                  <a:schemeClr val="dk1"/>
                </a:solidFill>
                <a:latin typeface="Calibri"/>
                <a:ea typeface="Calibri"/>
                <a:cs typeface="Calibri"/>
                <a:sym typeface="Calibri"/>
              </a:rPr>
              <a:t> for a total of </a:t>
            </a:r>
            <a:r>
              <a:rPr lang="en" sz="1500" b="1">
                <a:solidFill>
                  <a:srgbClr val="FF0000"/>
                </a:solidFill>
                <a:latin typeface="Calibri"/>
                <a:ea typeface="Calibri"/>
                <a:cs typeface="Calibri"/>
                <a:sym typeface="Calibri"/>
              </a:rPr>
              <a:t>24TB shared GPU memory</a:t>
            </a:r>
            <a:endParaRPr sz="1500" b="1">
              <a:solidFill>
                <a:srgbClr val="FF0000"/>
              </a:solidFill>
              <a:latin typeface="Calibri"/>
              <a:ea typeface="Calibri"/>
              <a:cs typeface="Calibri"/>
              <a:sym typeface="Calibri"/>
            </a:endParaRPr>
          </a:p>
        </p:txBody>
      </p:sp>
      <p:pic>
        <p:nvPicPr>
          <p:cNvPr id="301" name="Google Shape;301;p4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13725" y="2958425"/>
            <a:ext cx="1778424" cy="1663799"/>
          </a:xfrm>
          <a:prstGeom prst="rect">
            <a:avLst/>
          </a:prstGeom>
          <a:noFill/>
          <a:ln>
            <a:noFill/>
          </a:ln>
        </p:spPr>
      </p:pic>
      <p:sp>
        <p:nvSpPr>
          <p:cNvPr id="302" name="Google Shape;302;p44"/>
          <p:cNvSpPr txBox="1"/>
          <p:nvPr/>
        </p:nvSpPr>
        <p:spPr>
          <a:xfrm>
            <a:off x="7133100" y="4544950"/>
            <a:ext cx="2010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latin typeface="Calibri"/>
                <a:ea typeface="Calibri"/>
                <a:cs typeface="Calibri"/>
                <a:sym typeface="Calibri"/>
              </a:rPr>
              <a:t>Nvidia DGX Station A100 </a:t>
            </a:r>
            <a:endParaRPr sz="1300" dirty="0">
              <a:latin typeface="Calibri"/>
              <a:ea typeface="Calibri"/>
              <a:cs typeface="Calibri"/>
              <a:sym typeface="Calibri"/>
            </a:endParaRPr>
          </a:p>
          <a:p>
            <a:pPr marL="0" lvl="0" indent="0" algn="l" rtl="0">
              <a:spcBef>
                <a:spcPts val="0"/>
              </a:spcBef>
              <a:spcAft>
                <a:spcPts val="0"/>
              </a:spcAft>
              <a:buNone/>
            </a:pPr>
            <a:r>
              <a:rPr lang="en" sz="1300" dirty="0">
                <a:latin typeface="Calibri"/>
                <a:ea typeface="Calibri"/>
                <a:cs typeface="Calibri"/>
                <a:sym typeface="Calibri"/>
              </a:rPr>
              <a:t>Unboxing,  MSRP $128K</a:t>
            </a:r>
            <a:endParaRPr sz="1300" dirty="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p:nvPr/>
        </p:nvSpPr>
        <p:spPr>
          <a:xfrm>
            <a:off x="815250" y="2014225"/>
            <a:ext cx="75135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Miscellaneous</a:t>
            </a:r>
            <a:endParaRPr sz="3000" b="1">
              <a:solidFill>
                <a:srgbClr val="3C78D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p:nvPr/>
        </p:nvSpPr>
        <p:spPr>
          <a:xfrm>
            <a:off x="0" y="0"/>
            <a:ext cx="5915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Misc</a:t>
            </a:r>
            <a:endParaRPr sz="2500" b="1">
              <a:latin typeface="Calibri"/>
              <a:ea typeface="Calibri"/>
              <a:cs typeface="Calibri"/>
              <a:sym typeface="Calibri"/>
            </a:endParaRPr>
          </a:p>
        </p:txBody>
      </p:sp>
      <p:sp>
        <p:nvSpPr>
          <p:cNvPr id="313" name="Google Shape;313;p46"/>
          <p:cNvSpPr txBox="1"/>
          <p:nvPr/>
        </p:nvSpPr>
        <p:spPr>
          <a:xfrm>
            <a:off x="86850" y="1287516"/>
            <a:ext cx="33615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BloombergGPT</a:t>
            </a:r>
            <a:r>
              <a:rPr lang="en" sz="1300">
                <a:latin typeface="Calibri"/>
                <a:ea typeface="Calibri"/>
                <a:cs typeface="Calibri"/>
                <a:sym typeface="Calibri"/>
              </a:rPr>
              <a:t>: The first LLM for Finance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https://medium.com/codex/bloomberggpt-the-first-large-language-model-for-finance-61cc92075075</a:t>
            </a:r>
            <a:r>
              <a:rPr lang="en" sz="1300">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314" name="Google Shape;314;p46"/>
          <p:cNvSpPr txBox="1"/>
          <p:nvPr/>
        </p:nvSpPr>
        <p:spPr>
          <a:xfrm>
            <a:off x="86850" y="2100191"/>
            <a:ext cx="33615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Mistral-7B    Fine-Tuning</a:t>
            </a:r>
            <a:r>
              <a:rPr lang="en" sz="1300">
                <a:latin typeface="Calibri"/>
                <a:ea typeface="Calibri"/>
                <a:cs typeface="Calibri"/>
                <a:sym typeface="Calibri"/>
              </a:rPr>
              <a:t>: Step-by-Step</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https://gathnex.medium.com/mistral-7b-fine-tuning-a-step-by-step-guide-52122cdbeca8</a:t>
            </a:r>
            <a:endParaRPr sz="1000">
              <a:solidFill>
                <a:schemeClr val="dk1"/>
              </a:solidFill>
              <a:latin typeface="Calibri"/>
              <a:ea typeface="Calibri"/>
              <a:cs typeface="Calibri"/>
              <a:sym typeface="Calibri"/>
            </a:endParaRPr>
          </a:p>
        </p:txBody>
      </p:sp>
      <p:sp>
        <p:nvSpPr>
          <p:cNvPr id="315" name="Google Shape;315;p46"/>
          <p:cNvSpPr txBox="1"/>
          <p:nvPr/>
        </p:nvSpPr>
        <p:spPr>
          <a:xfrm>
            <a:off x="848850" y="249050"/>
            <a:ext cx="64899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ElevenLabs      AI Dubbing</a:t>
            </a: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5"/>
              </a:rPr>
              <a:t>https://elevenlabs.io/dubbing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Automated Dubbing (Voice Translation) = translating and replacing the original audio of a video with a new language (</a:t>
            </a:r>
            <a:r>
              <a:rPr lang="en" sz="1300">
                <a:solidFill>
                  <a:schemeClr val="dk1"/>
                </a:solidFill>
                <a:latin typeface="Calibri"/>
                <a:ea typeface="Calibri"/>
                <a:cs typeface="Calibri"/>
                <a:sym typeface="Calibri"/>
              </a:rPr>
              <a:t>29 languages)</a:t>
            </a:r>
            <a:r>
              <a:rPr lang="en" sz="1300">
                <a:latin typeface="Calibri"/>
                <a:ea typeface="Calibri"/>
                <a:cs typeface="Calibri"/>
                <a:sym typeface="Calibri"/>
              </a:rPr>
              <a:t>, while preserving the unique characteristics of the original speakers’ voices.</a:t>
            </a:r>
            <a:endParaRPr sz="1300">
              <a:latin typeface="Calibri"/>
              <a:ea typeface="Calibri"/>
              <a:cs typeface="Calibri"/>
              <a:sym typeface="Calibri"/>
            </a:endParaRPr>
          </a:p>
        </p:txBody>
      </p:sp>
      <p:pic>
        <p:nvPicPr>
          <p:cNvPr id="316" name="Google Shape;316;p4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82000" y="37900"/>
            <a:ext cx="1733550" cy="428175"/>
          </a:xfrm>
          <a:prstGeom prst="rect">
            <a:avLst/>
          </a:prstGeom>
          <a:noFill/>
          <a:ln w="9525" cap="flat" cmpd="sng">
            <a:solidFill>
              <a:srgbClr val="FF0000"/>
            </a:solidFill>
            <a:prstDash val="solid"/>
            <a:round/>
            <a:headEnd type="none" w="sm" len="sm"/>
            <a:tailEnd type="none" w="sm" len="sm"/>
          </a:ln>
        </p:spPr>
      </p:pic>
      <p:sp>
        <p:nvSpPr>
          <p:cNvPr id="317" name="Google Shape;317;p46"/>
          <p:cNvSpPr txBox="1"/>
          <p:nvPr/>
        </p:nvSpPr>
        <p:spPr>
          <a:xfrm>
            <a:off x="86850" y="2866666"/>
            <a:ext cx="33615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RoG = Reasoning on Graphs</a:t>
            </a:r>
            <a:r>
              <a:rPr lang="en" sz="1300">
                <a:latin typeface="Calibri"/>
                <a:ea typeface="Calibri"/>
                <a:cs typeface="Calibri"/>
                <a:sym typeface="Calibri"/>
              </a:rPr>
              <a:t> with LLMs</a:t>
            </a:r>
            <a:endParaRPr sz="13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7"/>
              </a:rPr>
              <a:t>https://ai.plainenglish.io/reasoning-on-graphs-with-llms-a-new-era-of-knowledge-integration-60b1facd1257</a:t>
            </a:r>
            <a:endParaRPr sz="1100">
              <a:latin typeface="Calibri"/>
              <a:ea typeface="Calibri"/>
              <a:cs typeface="Calibri"/>
              <a:sym typeface="Calibri"/>
            </a:endParaRPr>
          </a:p>
        </p:txBody>
      </p:sp>
      <p:sp>
        <p:nvSpPr>
          <p:cNvPr id="318" name="Google Shape;318;p46"/>
          <p:cNvSpPr txBox="1"/>
          <p:nvPr/>
        </p:nvSpPr>
        <p:spPr>
          <a:xfrm>
            <a:off x="3578725" y="1287516"/>
            <a:ext cx="38916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Chinese tech giant </a:t>
            </a:r>
            <a:r>
              <a:rPr lang="en" sz="1300" b="1">
                <a:solidFill>
                  <a:srgbClr val="FF0000"/>
                </a:solidFill>
                <a:latin typeface="Calibri"/>
                <a:ea typeface="Calibri"/>
                <a:cs typeface="Calibri"/>
                <a:sym typeface="Calibri"/>
              </a:rPr>
              <a:t>Baidu</a:t>
            </a:r>
            <a:r>
              <a:rPr lang="en" sz="1300">
                <a:latin typeface="Calibri"/>
                <a:ea typeface="Calibri"/>
                <a:cs typeface="Calibri"/>
                <a:sym typeface="Calibri"/>
              </a:rPr>
              <a:t> unveiled </a:t>
            </a:r>
            <a:r>
              <a:rPr lang="en" sz="1300" b="1">
                <a:solidFill>
                  <a:srgbClr val="FF0000"/>
                </a:solidFill>
                <a:latin typeface="Calibri"/>
                <a:ea typeface="Calibri"/>
                <a:cs typeface="Calibri"/>
                <a:sym typeface="Calibri"/>
              </a:rPr>
              <a:t>ERNIE 4.0</a:t>
            </a:r>
            <a:r>
              <a:rPr lang="en" sz="1300">
                <a:latin typeface="Calibri"/>
                <a:ea typeface="Calibri"/>
                <a:cs typeface="Calibri"/>
                <a:sym typeface="Calibri"/>
              </a:rPr>
              <a:t> bot which is directly compared to OpenAI’s ChatGPT. </a:t>
            </a:r>
            <a:endParaRPr sz="1300">
              <a:latin typeface="Calibri"/>
              <a:ea typeface="Calibri"/>
              <a:cs typeface="Calibri"/>
              <a:sym typeface="Calibri"/>
            </a:endParaRPr>
          </a:p>
        </p:txBody>
      </p:sp>
      <p:sp>
        <p:nvSpPr>
          <p:cNvPr id="319" name="Google Shape;319;p46"/>
          <p:cNvSpPr txBox="1"/>
          <p:nvPr/>
        </p:nvSpPr>
        <p:spPr>
          <a:xfrm>
            <a:off x="86850" y="3680841"/>
            <a:ext cx="33615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 </a:t>
            </a:r>
            <a:r>
              <a:rPr lang="en" sz="1300" b="1">
                <a:solidFill>
                  <a:srgbClr val="FF0000"/>
                </a:solidFill>
                <a:latin typeface="Calibri"/>
                <a:ea typeface="Calibri"/>
                <a:cs typeface="Calibri"/>
                <a:sym typeface="Calibri"/>
              </a:rPr>
              <a:t>Character-LLM</a:t>
            </a:r>
            <a:r>
              <a:rPr lang="en" sz="1300">
                <a:latin typeface="Calibri"/>
                <a:ea typeface="Calibri"/>
                <a:cs typeface="Calibri"/>
                <a:sym typeface="Calibri"/>
              </a:rPr>
              <a:t> - a trainable agent for role-playing (pretend to be </a:t>
            </a:r>
            <a:r>
              <a:rPr lang="en" sz="1300">
                <a:solidFill>
                  <a:schemeClr val="dk1"/>
                </a:solidFill>
                <a:latin typeface="Calibri"/>
                <a:ea typeface="Calibri"/>
                <a:cs typeface="Calibri"/>
                <a:sym typeface="Calibri"/>
              </a:rPr>
              <a:t>Beethoven, Queen Cleopatra, Julius Caesar, etc) </a:t>
            </a:r>
            <a:endParaRPr sz="13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8"/>
              </a:rPr>
              <a:t>https://github.com/choosewhatulike/trainable-agents</a:t>
            </a:r>
            <a:endParaRPr sz="1100">
              <a:latin typeface="Calibri"/>
              <a:ea typeface="Calibri"/>
              <a:cs typeface="Calibri"/>
              <a:sym typeface="Calibri"/>
            </a:endParaRPr>
          </a:p>
        </p:txBody>
      </p:sp>
      <p:pic>
        <p:nvPicPr>
          <p:cNvPr id="320" name="Google Shape;320;p4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552375" y="1210360"/>
            <a:ext cx="1411700" cy="939425"/>
          </a:xfrm>
          <a:prstGeom prst="rect">
            <a:avLst/>
          </a:prstGeom>
          <a:noFill/>
          <a:ln w="9525" cap="flat" cmpd="sng">
            <a:solidFill>
              <a:srgbClr val="FF0000"/>
            </a:solidFill>
            <a:prstDash val="solid"/>
            <a:round/>
            <a:headEnd type="none" w="sm" len="sm"/>
            <a:tailEnd type="none" w="sm" len="sm"/>
          </a:ln>
        </p:spPr>
      </p:pic>
      <p:sp>
        <p:nvSpPr>
          <p:cNvPr id="321" name="Google Shape;321;p46"/>
          <p:cNvSpPr txBox="1"/>
          <p:nvPr/>
        </p:nvSpPr>
        <p:spPr>
          <a:xfrm>
            <a:off x="3578725" y="1952684"/>
            <a:ext cx="3891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LaMDA (Language Model for Dialogue Applications)</a:t>
            </a:r>
            <a:r>
              <a:rPr lang="en" sz="1300">
                <a:latin typeface="Calibri"/>
                <a:ea typeface="Calibri"/>
                <a:cs typeface="Calibri"/>
                <a:sym typeface="Calibri"/>
              </a:rPr>
              <a:t> - announced in 2021. In February 2023, Google announced </a:t>
            </a:r>
            <a:r>
              <a:rPr lang="en" sz="1300" b="1">
                <a:solidFill>
                  <a:srgbClr val="FF0000"/>
                </a:solidFill>
                <a:latin typeface="Calibri"/>
                <a:ea typeface="Calibri"/>
                <a:cs typeface="Calibri"/>
                <a:sym typeface="Calibri"/>
              </a:rPr>
              <a:t>Bard</a:t>
            </a:r>
            <a:r>
              <a:rPr lang="en" sz="1300">
                <a:latin typeface="Calibri"/>
                <a:ea typeface="Calibri"/>
                <a:cs typeface="Calibri"/>
                <a:sym typeface="Calibri"/>
              </a:rPr>
              <a:t>. </a:t>
            </a:r>
            <a:r>
              <a:rPr lang="en" sz="1300" b="1">
                <a:solidFill>
                  <a:srgbClr val="FF0000"/>
                </a:solidFill>
                <a:latin typeface="Calibri"/>
                <a:ea typeface="Calibri"/>
                <a:cs typeface="Calibri"/>
                <a:sym typeface="Calibri"/>
              </a:rPr>
              <a:t>Bard</a:t>
            </a:r>
            <a:r>
              <a:rPr lang="en" sz="1300">
                <a:latin typeface="Calibri"/>
                <a:ea typeface="Calibri"/>
                <a:cs typeface="Calibri"/>
                <a:sym typeface="Calibri"/>
              </a:rPr>
              <a:t> originally used </a:t>
            </a:r>
            <a:r>
              <a:rPr lang="en" sz="1300">
                <a:solidFill>
                  <a:schemeClr val="dk1"/>
                </a:solidFill>
                <a:latin typeface="Calibri"/>
                <a:ea typeface="Calibri"/>
                <a:cs typeface="Calibri"/>
                <a:sym typeface="Calibri"/>
              </a:rPr>
              <a:t>LaMDA</a:t>
            </a:r>
            <a:r>
              <a:rPr lang="en" sz="1300">
                <a:latin typeface="Calibri"/>
                <a:ea typeface="Calibri"/>
                <a:cs typeface="Calibri"/>
                <a:sym typeface="Calibri"/>
              </a:rPr>
              <a:t>, but upgraded to Google's next-generation language model </a:t>
            </a:r>
            <a:r>
              <a:rPr lang="en" sz="1300" b="1">
                <a:solidFill>
                  <a:srgbClr val="FF0000"/>
                </a:solidFill>
                <a:latin typeface="Calibri"/>
                <a:ea typeface="Calibri"/>
                <a:cs typeface="Calibri"/>
                <a:sym typeface="Calibri"/>
              </a:rPr>
              <a:t>Palm 2 (Pathways Language Model)</a:t>
            </a:r>
            <a:r>
              <a:rPr lang="en" sz="1300">
                <a:latin typeface="Calibri"/>
                <a:ea typeface="Calibri"/>
                <a:cs typeface="Calibri"/>
                <a:sym typeface="Calibri"/>
              </a:rPr>
              <a:t>.</a:t>
            </a:r>
            <a:endParaRPr sz="1300">
              <a:latin typeface="Calibri"/>
              <a:ea typeface="Calibri"/>
              <a:cs typeface="Calibri"/>
              <a:sym typeface="Calibri"/>
            </a:endParaRPr>
          </a:p>
        </p:txBody>
      </p:sp>
      <p:sp>
        <p:nvSpPr>
          <p:cNvPr id="322" name="Google Shape;322;p46"/>
          <p:cNvSpPr txBox="1"/>
          <p:nvPr/>
        </p:nvSpPr>
        <p:spPr>
          <a:xfrm>
            <a:off x="3578725" y="3212966"/>
            <a:ext cx="48534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5 Generative AI Use Cases Companies Can Implement Today</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0"/>
              </a:rPr>
              <a:t>https://towardsdatascience.com/5-generative-ai-use-cases-companies-can-implement-today-f458707bfbbe</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build more efficient workflows for knowledge workers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automate engineering and data processes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democratize data with the rest of your company</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scale customer support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support translation and language services</a:t>
            </a:r>
            <a:endParaRPr sz="13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7"/>
          <p:cNvSpPr txBox="1"/>
          <p:nvPr/>
        </p:nvSpPr>
        <p:spPr>
          <a:xfrm>
            <a:off x="0" y="0"/>
            <a:ext cx="5915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Misc2</a:t>
            </a:r>
            <a:endParaRPr sz="2500" b="1">
              <a:latin typeface="Calibri"/>
              <a:ea typeface="Calibri"/>
              <a:cs typeface="Calibri"/>
              <a:sym typeface="Calibri"/>
            </a:endParaRPr>
          </a:p>
        </p:txBody>
      </p:sp>
      <p:sp>
        <p:nvSpPr>
          <p:cNvPr id="328" name="Google Shape;328;p47"/>
          <p:cNvSpPr txBox="1"/>
          <p:nvPr/>
        </p:nvSpPr>
        <p:spPr>
          <a:xfrm>
            <a:off x="130950" y="569400"/>
            <a:ext cx="56310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AutoGen</a:t>
            </a:r>
            <a:r>
              <a:rPr lang="en" sz="1300">
                <a:latin typeface="Calibri"/>
                <a:ea typeface="Calibri"/>
                <a:cs typeface="Calibri"/>
                <a:sym typeface="Calibri"/>
              </a:rPr>
              <a:t> - clear example: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https://levelup.gitconnected.com/setting-up-a-fully-ai-powered-studio-with-autogen-5b9f3a1493a8</a:t>
            </a:r>
            <a:r>
              <a:rPr lang="en" sz="1000">
                <a:latin typeface="Calibri"/>
                <a:ea typeface="Calibri"/>
                <a:cs typeface="Calibri"/>
                <a:sym typeface="Calibri"/>
              </a:rPr>
              <a:t> </a:t>
            </a:r>
            <a:endParaRPr sz="1000">
              <a:latin typeface="Calibri"/>
              <a:ea typeface="Calibri"/>
              <a:cs typeface="Calibri"/>
              <a:sym typeface="Calibri"/>
            </a:endParaRPr>
          </a:p>
        </p:txBody>
      </p:sp>
      <p:sp>
        <p:nvSpPr>
          <p:cNvPr id="329" name="Google Shape;329;p47"/>
          <p:cNvSpPr txBox="1"/>
          <p:nvPr/>
        </p:nvSpPr>
        <p:spPr>
          <a:xfrm>
            <a:off x="130950" y="1215625"/>
            <a:ext cx="56310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Fine-tuning using </a:t>
            </a:r>
            <a:r>
              <a:rPr lang="en" sz="1300" b="1">
                <a:solidFill>
                  <a:srgbClr val="FF0000"/>
                </a:solidFill>
                <a:latin typeface="Calibri"/>
                <a:ea typeface="Calibri"/>
                <a:cs typeface="Calibri"/>
                <a:sym typeface="Calibri"/>
              </a:rPr>
              <a:t>SFT (Supervised Fine-tuning)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and </a:t>
            </a:r>
            <a:r>
              <a:rPr lang="en" sz="1300" b="1">
                <a:solidFill>
                  <a:srgbClr val="FF0000"/>
                </a:solidFill>
                <a:latin typeface="Calibri"/>
                <a:ea typeface="Calibri"/>
                <a:cs typeface="Calibri"/>
                <a:sym typeface="Calibri"/>
              </a:rPr>
              <a:t>DPO (Direct Preference Optimization)</a:t>
            </a:r>
            <a:endParaRPr sz="1300" b="1">
              <a:solidFill>
                <a:srgbClr val="FF0000"/>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https://medium.com/@anchen.li/fine-tune-llama-2-with-sft-and-dpo-8b57cf3ec69</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https://github.com/huggingface/trl</a:t>
            </a:r>
            <a:r>
              <a:rPr lang="en" sz="1000">
                <a:latin typeface="Calibri"/>
                <a:ea typeface="Calibri"/>
                <a:cs typeface="Calibri"/>
                <a:sym typeface="Calibri"/>
              </a:rPr>
              <a:t> </a:t>
            </a:r>
            <a:endParaRPr sz="1000">
              <a:latin typeface="Calibri"/>
              <a:ea typeface="Calibri"/>
              <a:cs typeface="Calibri"/>
              <a:sym typeface="Calibri"/>
            </a:endParaRPr>
          </a:p>
        </p:txBody>
      </p:sp>
      <p:sp>
        <p:nvSpPr>
          <p:cNvPr id="330" name="Google Shape;330;p47"/>
          <p:cNvSpPr txBox="1"/>
          <p:nvPr/>
        </p:nvSpPr>
        <p:spPr>
          <a:xfrm>
            <a:off x="130950" y="3015975"/>
            <a:ext cx="56310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Fuyu-8B</a:t>
            </a:r>
            <a:r>
              <a:rPr lang="en" sz="1300">
                <a:latin typeface="Calibri"/>
                <a:ea typeface="Calibri"/>
                <a:cs typeface="Calibri"/>
                <a:sym typeface="Calibri"/>
              </a:rPr>
              <a:t>: A Multimodal Architecture for AI Agents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https://www.adept.ai/blog/fuyu-8b</a:t>
            </a:r>
            <a:r>
              <a:rPr lang="en" sz="1000">
                <a:latin typeface="Calibri"/>
                <a:ea typeface="Calibri"/>
                <a:cs typeface="Calibri"/>
                <a:sym typeface="Calibri"/>
              </a:rPr>
              <a:t> </a:t>
            </a:r>
            <a:endParaRPr sz="1300">
              <a:latin typeface="Calibri"/>
              <a:ea typeface="Calibri"/>
              <a:cs typeface="Calibri"/>
              <a:sym typeface="Calibri"/>
            </a:endParaRPr>
          </a:p>
        </p:txBody>
      </p:sp>
      <p:sp>
        <p:nvSpPr>
          <p:cNvPr id="331" name="Google Shape;331;p47"/>
          <p:cNvSpPr txBox="1"/>
          <p:nvPr/>
        </p:nvSpPr>
        <p:spPr>
          <a:xfrm>
            <a:off x="130950" y="2215850"/>
            <a:ext cx="5631000" cy="69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Objective (Kailua Labs)</a:t>
            </a:r>
            <a:r>
              <a:rPr lang="en" sz="1300">
                <a:latin typeface="Calibri"/>
                <a:ea typeface="Calibri"/>
                <a:cs typeface="Calibri"/>
                <a:sym typeface="Calibri"/>
              </a:rPr>
              <a:t> - $13 Mln seed for multimodal search</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https://techcrunch.com/2023/10/18/objective-emerges-from-stealth-to-deliver-multimodal-search-to-developers-as-an-api-platform/</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641475" y="1642425"/>
            <a:ext cx="61254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5000" b="1">
                <a:solidFill>
                  <a:srgbClr val="3C78D8"/>
                </a:solidFill>
                <a:latin typeface="Calibri"/>
                <a:ea typeface="Calibri"/>
                <a:cs typeface="Calibri"/>
                <a:sym typeface="Calibri"/>
              </a:rPr>
              <a:t>Fine-tuning of LLMs</a:t>
            </a:r>
            <a:endParaRPr sz="5000" b="1">
              <a:solidFill>
                <a:srgbClr val="3C78D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23947" y="-100225"/>
            <a:ext cx="793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Costs of fine-tuning is Going Down</a:t>
            </a:r>
            <a:endParaRPr sz="2500" b="1">
              <a:latin typeface="Calibri"/>
              <a:ea typeface="Calibri"/>
              <a:cs typeface="Calibri"/>
              <a:sym typeface="Calibri"/>
            </a:endParaRPr>
          </a:p>
        </p:txBody>
      </p:sp>
      <p:sp>
        <p:nvSpPr>
          <p:cNvPr id="83" name="Google Shape;83;p17"/>
          <p:cNvSpPr txBox="1"/>
          <p:nvPr/>
        </p:nvSpPr>
        <p:spPr>
          <a:xfrm>
            <a:off x="110325" y="498625"/>
            <a:ext cx="44349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The costs of fine-tuning the models going down.</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This is similar to how the cost of H</a:t>
            </a:r>
            <a:r>
              <a:rPr lang="en" sz="1300">
                <a:solidFill>
                  <a:schemeClr val="dk1"/>
                </a:solidFill>
                <a:latin typeface="Calibri"/>
                <a:ea typeface="Calibri"/>
                <a:cs typeface="Calibri"/>
                <a:sym typeface="Calibri"/>
              </a:rPr>
              <a:t>uman Genome sequencing was dropping. Initial cost was $13 Bln over 13 years. Then: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2000: $100 Mln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2007: $1 Mln</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2010: $20K</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2017: $1K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2023: $400 </a:t>
            </a:r>
            <a:endParaRPr sz="1300">
              <a:latin typeface="Calibri"/>
              <a:ea typeface="Calibri"/>
              <a:cs typeface="Calibri"/>
              <a:sym typeface="Calibri"/>
            </a:endParaRPr>
          </a:p>
        </p:txBody>
      </p:sp>
      <p:sp>
        <p:nvSpPr>
          <p:cNvPr id="84" name="Google Shape;84;p17"/>
          <p:cNvSpPr txBox="1"/>
          <p:nvPr/>
        </p:nvSpPr>
        <p:spPr>
          <a:xfrm>
            <a:off x="4784900" y="498625"/>
            <a:ext cx="4233600" cy="298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Training of original big models is still in millions of $.</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But fine-tuning is in 10s of thousands.</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And fine-tuning of small 4bit models is in hundreds of $.</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And for small tuning it is already in single $.</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Huggingface provides all tools. There are already thousands of open-source fine-tuned models on Huggingface website.</a:t>
            </a:r>
            <a:endParaRPr sz="1300">
              <a:solidFill>
                <a:schemeClr val="dk1"/>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You soon will be able to custom-train multiple models for your personal or business use on a daily basis without even noticing the costs.</a:t>
            </a: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Actually, it will be probably a constant never ending adaptive fine-tuning.</a:t>
            </a:r>
            <a:endParaRPr sz="1300">
              <a:latin typeface="Calibri"/>
              <a:ea typeface="Calibri"/>
              <a:cs typeface="Calibri"/>
              <a:sym typeface="Calibri"/>
            </a:endParaRPr>
          </a:p>
        </p:txBody>
      </p:sp>
      <p:pic>
        <p:nvPicPr>
          <p:cNvPr id="85" name="Google Shape;85;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03175" y="2361600"/>
            <a:ext cx="4434899" cy="2562145"/>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262275" y="3643375"/>
            <a:ext cx="1506600" cy="46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F0000"/>
                </a:solidFill>
              </a:rPr>
              <a:t>Millions $$</a:t>
            </a:r>
            <a:endParaRPr sz="1800" b="1">
              <a:solidFill>
                <a:srgbClr val="FF0000"/>
              </a:solidFill>
            </a:endParaRPr>
          </a:p>
        </p:txBody>
      </p:sp>
      <p:sp>
        <p:nvSpPr>
          <p:cNvPr id="87" name="Google Shape;87;p17"/>
          <p:cNvSpPr txBox="1"/>
          <p:nvPr/>
        </p:nvSpPr>
        <p:spPr>
          <a:xfrm>
            <a:off x="7456125" y="4591700"/>
            <a:ext cx="1148100" cy="46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rgbClr val="FF0000"/>
                </a:solidFill>
              </a:rPr>
              <a:t>cents</a:t>
            </a:r>
            <a:endParaRPr sz="1800" b="1">
              <a:solidFill>
                <a:srgbClr val="FF0000"/>
              </a:solidFill>
            </a:endParaRPr>
          </a:p>
        </p:txBody>
      </p:sp>
      <p:sp>
        <p:nvSpPr>
          <p:cNvPr id="88" name="Google Shape;88;p17"/>
          <p:cNvSpPr/>
          <p:nvPr/>
        </p:nvSpPr>
        <p:spPr>
          <a:xfrm rot="2565853">
            <a:off x="6901442" y="4250317"/>
            <a:ext cx="478510" cy="20869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HuggingFace LLM Leaderboard</a:t>
            </a:r>
            <a:endParaRPr sz="2000" b="1">
              <a:latin typeface="Calibri"/>
              <a:ea typeface="Calibri"/>
              <a:cs typeface="Calibri"/>
              <a:sym typeface="Calibri"/>
            </a:endParaRPr>
          </a:p>
        </p:txBody>
      </p:sp>
      <p:sp>
        <p:nvSpPr>
          <p:cNvPr id="94" name="Google Shape;94;p18"/>
          <p:cNvSpPr txBox="1"/>
          <p:nvPr/>
        </p:nvSpPr>
        <p:spPr>
          <a:xfrm>
            <a:off x="5001427" y="56150"/>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5" name="Google Shape;95;p18"/>
          <p:cNvSpPr txBox="1"/>
          <p:nvPr/>
        </p:nvSpPr>
        <p:spPr>
          <a:xfrm>
            <a:off x="102185" y="645000"/>
            <a:ext cx="45657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Look at Mistral 7b and 11b - better than original LLaMa2</a:t>
            </a:r>
            <a:endParaRPr sz="1300">
              <a:solidFill>
                <a:schemeClr val="dk1"/>
              </a:solidFill>
              <a:latin typeface="Calibri"/>
              <a:ea typeface="Calibri"/>
              <a:cs typeface="Calibri"/>
              <a:sym typeface="Calibri"/>
            </a:endParaRPr>
          </a:p>
        </p:txBody>
      </p:sp>
      <p:graphicFrame>
        <p:nvGraphicFramePr>
          <p:cNvPr id="96" name="Google Shape;96;p18"/>
          <p:cNvGraphicFramePr/>
          <p:nvPr/>
        </p:nvGraphicFramePr>
        <p:xfrm>
          <a:off x="90895" y="1118750"/>
          <a:ext cx="4853575" cy="3594501"/>
        </p:xfrm>
        <a:graphic>
          <a:graphicData uri="http://schemas.openxmlformats.org/drawingml/2006/table">
            <a:tbl>
              <a:tblPr>
                <a:noFill/>
                <a:tableStyleId>{5C611CAF-DAE0-4A62-8E25-820ED5008939}</a:tableStyleId>
              </a:tblPr>
              <a:tblGrid>
                <a:gridCol w="418075">
                  <a:extLst>
                    <a:ext uri="{9D8B030D-6E8A-4147-A177-3AD203B41FA5}">
                      <a16:colId xmlns:a16="http://schemas.microsoft.com/office/drawing/2014/main" val="20000"/>
                    </a:ext>
                  </a:extLst>
                </a:gridCol>
                <a:gridCol w="2661275">
                  <a:extLst>
                    <a:ext uri="{9D8B030D-6E8A-4147-A177-3AD203B41FA5}">
                      <a16:colId xmlns:a16="http://schemas.microsoft.com/office/drawing/2014/main" val="20001"/>
                    </a:ext>
                  </a:extLst>
                </a:gridCol>
                <a:gridCol w="469050">
                  <a:extLst>
                    <a:ext uri="{9D8B030D-6E8A-4147-A177-3AD203B41FA5}">
                      <a16:colId xmlns:a16="http://schemas.microsoft.com/office/drawing/2014/main" val="20002"/>
                    </a:ext>
                  </a:extLst>
                </a:gridCol>
                <a:gridCol w="703575">
                  <a:extLst>
                    <a:ext uri="{9D8B030D-6E8A-4147-A177-3AD203B41FA5}">
                      <a16:colId xmlns:a16="http://schemas.microsoft.com/office/drawing/2014/main" val="20003"/>
                    </a:ext>
                  </a:extLst>
                </a:gridCol>
                <a:gridCol w="601600">
                  <a:extLst>
                    <a:ext uri="{9D8B030D-6E8A-4147-A177-3AD203B41FA5}">
                      <a16:colId xmlns:a16="http://schemas.microsoft.com/office/drawing/2014/main" val="20004"/>
                    </a:ext>
                  </a:extLst>
                </a:gridCol>
              </a:tblGrid>
              <a:tr h="190500">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27425" marR="27425" marT="91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000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GPT-4</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84.30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1800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ValiantLabs/ShiningValiant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ICBU-NPU/FashionGPT-70B-V1.2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74.11</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0500">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41</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GPT-3.5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71.90</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6AA84F"/>
                          </a:solidFill>
                          <a:latin typeface="Calibri"/>
                          <a:ea typeface="Calibri"/>
                          <a:cs typeface="Calibri"/>
                          <a:sym typeface="Calibri"/>
                        </a:rPr>
                        <a:t>16bit</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6AA84F"/>
                          </a:solidFill>
                          <a:latin typeface="Calibri"/>
                          <a:ea typeface="Calibri"/>
                          <a:cs typeface="Calibri"/>
                          <a:sym typeface="Calibri"/>
                        </a:rPr>
                        <a:t>175</a:t>
                      </a:r>
                      <a:endParaRPr sz="1100" b="1">
                        <a:solidFill>
                          <a:srgbClr val="6AA84F"/>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garage-bAInd/Camel-Platypus2-70B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71.36</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lloorree/jfdslijsijdgis</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70.99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107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tiiuae/falcon-180B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68.74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Undi95/Mistral-11B-TestBench11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67.21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147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ehartford/dolphin-2.1-mistral-7b</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67.06</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0500">
                <a:tc>
                  <a:txBody>
                    <a:bodyPr/>
                    <a:lstStyle/>
                    <a:p>
                      <a:pPr marL="0" lvl="0" indent="0" algn="r" rtl="0">
                        <a:lnSpc>
                          <a:spcPct val="115000"/>
                        </a:lnSpc>
                        <a:spcBef>
                          <a:spcPts val="0"/>
                        </a:spcBef>
                        <a:spcAft>
                          <a:spcPts val="0"/>
                        </a:spcAft>
                        <a:buNone/>
                      </a:pPr>
                      <a:r>
                        <a:rPr lang="en" sz="1100">
                          <a:solidFill>
                            <a:srgbClr val="3C78D8"/>
                          </a:solidFill>
                          <a:latin typeface="Calibri"/>
                          <a:ea typeface="Calibri"/>
                          <a:cs typeface="Calibri"/>
                          <a:sym typeface="Calibri"/>
                        </a:rPr>
                        <a:t>155</a:t>
                      </a:r>
                      <a:endParaRPr sz="1100">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meta-llama/Llama-2-70b-chat-hf</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66.80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3C78D8"/>
                          </a:solidFill>
                          <a:latin typeface="Calibri"/>
                          <a:ea typeface="Calibri"/>
                          <a:cs typeface="Calibri"/>
                          <a:sym typeface="Calibri"/>
                        </a:rPr>
                        <a:t>16bit</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3C78D8"/>
                          </a:solidFill>
                          <a:latin typeface="Calibri"/>
                          <a:ea typeface="Calibri"/>
                          <a:cs typeface="Calibri"/>
                          <a:sym typeface="Calibri"/>
                        </a:rPr>
                        <a:t>70</a:t>
                      </a:r>
                      <a:endParaRPr sz="1100" b="1">
                        <a:solidFill>
                          <a:srgbClr val="3C78D8"/>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165</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Weyaxi/SlimOpenOrca-Mistral-7B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66.54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177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Aspik101/trurl-2-13b-pl-instruct_unload</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66.03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65.84</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357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Open-Orca/OpenOrca-Platypus2-13B</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63.19</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90500">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422</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mistralai/Mistral-7B-v0.1</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62.40</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16bit</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b="1">
                          <a:solidFill>
                            <a:srgbClr val="FF0000"/>
                          </a:solidFill>
                          <a:latin typeface="Calibri"/>
                          <a:ea typeface="Calibri"/>
                          <a:cs typeface="Calibri"/>
                          <a:sym typeface="Calibri"/>
                        </a:rPr>
                        <a:t>7</a:t>
                      </a:r>
                      <a:endParaRPr sz="1100" b="1">
                        <a:solidFill>
                          <a:srgbClr val="FF0000"/>
                        </a:solidFill>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988</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joehuangx/spatial-vicuna-7b-v1.5-LoRA</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55.72</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90500">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1870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baseline</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25.00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100">
                          <a:latin typeface="Calibri"/>
                          <a:ea typeface="Calibri"/>
                          <a:cs typeface="Calibri"/>
                          <a:sym typeface="Calibri"/>
                        </a:rPr>
                        <a:t>nan</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27425" marR="274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bl>
          </a:graphicData>
        </a:graphic>
      </p:graphicFrame>
      <p:sp>
        <p:nvSpPr>
          <p:cNvPr id="97" name="Google Shape;97;p18"/>
          <p:cNvSpPr txBox="1"/>
          <p:nvPr/>
        </p:nvSpPr>
        <p:spPr>
          <a:xfrm>
            <a:off x="5001425" y="1118750"/>
            <a:ext cx="40896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 there are close to 2,000 in the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But there are much more models which are available on HuggingFace - but not included in the leaderboard.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use LMStudio app to search for </a:t>
            </a:r>
            <a:r>
              <a:rPr lang="en" sz="1300" b="1">
                <a:solidFill>
                  <a:srgbClr val="FF0000"/>
                </a:solidFill>
                <a:latin typeface="Calibri"/>
                <a:ea typeface="Calibri"/>
                <a:cs typeface="Calibri"/>
                <a:sym typeface="Calibri"/>
              </a:rPr>
              <a:t>thblock mistral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 found 31 entries, each with ~ 12 models, total more than 300 models - none of them in the leaderboard.</a:t>
            </a:r>
            <a:endParaRPr sz="1300">
              <a:solidFill>
                <a:schemeClr val="dk1"/>
              </a:solidFill>
              <a:latin typeface="Calibri"/>
              <a:ea typeface="Calibri"/>
              <a:cs typeface="Calibri"/>
              <a:sym typeface="Calibri"/>
            </a:endParaRPr>
          </a:p>
        </p:txBody>
      </p:sp>
      <p:pic>
        <p:nvPicPr>
          <p:cNvPr id="98" name="Google Shape;9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70973" y="2788750"/>
            <a:ext cx="3015873" cy="225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2" y="16050"/>
            <a:ext cx="7562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ehartford/dolphin-2.1-mistral-7b</a:t>
            </a:r>
            <a:endParaRPr sz="2500" b="1">
              <a:solidFill>
                <a:schemeClr val="dk1"/>
              </a:solidFill>
              <a:latin typeface="Calibri"/>
              <a:ea typeface="Calibri"/>
              <a:cs typeface="Calibri"/>
              <a:sym typeface="Calibri"/>
            </a:endParaRPr>
          </a:p>
        </p:txBody>
      </p:sp>
      <p:sp>
        <p:nvSpPr>
          <p:cNvPr id="104" name="Google Shape;104;p19"/>
          <p:cNvSpPr txBox="1"/>
          <p:nvPr/>
        </p:nvSpPr>
        <p:spPr>
          <a:xfrm>
            <a:off x="5057925" y="2632025"/>
            <a:ext cx="38883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To train dolphin-2.1-mistral-7b, Eric used his Dolphin dataset (4.5 Mln rows), and also used </a:t>
            </a:r>
            <a:r>
              <a:rPr lang="en" sz="1300" b="1">
                <a:solidFill>
                  <a:srgbClr val="FF0000"/>
                </a:solidFill>
                <a:latin typeface="Calibri"/>
                <a:ea typeface="Calibri"/>
                <a:cs typeface="Calibri"/>
                <a:sym typeface="Calibri"/>
              </a:rPr>
              <a:t>Jon Durbin</a:t>
            </a:r>
            <a:r>
              <a:rPr lang="en" sz="1300">
                <a:latin typeface="Calibri"/>
                <a:ea typeface="Calibri"/>
                <a:cs typeface="Calibri"/>
                <a:sym typeface="Calibri"/>
              </a:rPr>
              <a:t>'s excellent Airoboros dataset (60K rows) to increase creativity.</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https://github.com/jondurbin/airoboros</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https://huggingface.co/jondurbin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Training took 48 hours (4 epochs on 4x A100s).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Price estimate: </a:t>
            </a:r>
            <a:r>
              <a:rPr lang="en" sz="1300" b="1">
                <a:solidFill>
                  <a:srgbClr val="6AA84F"/>
                </a:solidFill>
                <a:latin typeface="Calibri"/>
                <a:ea typeface="Calibri"/>
                <a:cs typeface="Calibri"/>
                <a:sym typeface="Calibri"/>
              </a:rPr>
              <a:t>48 * 4 * $1.5</a:t>
            </a: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$288</a:t>
            </a:r>
            <a:endParaRPr sz="1300" b="1">
              <a:solidFill>
                <a:srgbClr val="FF0000"/>
              </a:solidFill>
              <a:latin typeface="Calibri"/>
              <a:ea typeface="Calibri"/>
              <a:cs typeface="Calibri"/>
              <a:sym typeface="Calibri"/>
            </a:endParaRPr>
          </a:p>
        </p:txBody>
      </p:sp>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62100" y="200750"/>
            <a:ext cx="1451126" cy="1448146"/>
          </a:xfrm>
          <a:prstGeom prst="rect">
            <a:avLst/>
          </a:prstGeom>
          <a:noFill/>
          <a:ln>
            <a:noFill/>
          </a:ln>
        </p:spPr>
      </p:pic>
      <p:sp>
        <p:nvSpPr>
          <p:cNvPr id="106" name="Google Shape;106;p19"/>
          <p:cNvSpPr txBox="1"/>
          <p:nvPr/>
        </p:nvSpPr>
        <p:spPr>
          <a:xfrm>
            <a:off x="5008075" y="200750"/>
            <a:ext cx="2490600" cy="183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Eric Hartford</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ehartford@gmail.com</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+1-206-427-2963</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6"/>
              </a:rPr>
              <a:t>https://twitter.com/erhartford</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7"/>
              </a:rPr>
              <a:t>https://erichartford.com</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8"/>
              </a:rPr>
              <a:t>https://huggingface.com/ehartford</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u="sng">
                <a:solidFill>
                  <a:schemeClr val="hlink"/>
                </a:solidFill>
                <a:latin typeface="Calibri"/>
                <a:ea typeface="Calibri"/>
                <a:cs typeface="Calibri"/>
                <a:sym typeface="Calibri"/>
                <a:hlinkClick r:id="rId9"/>
              </a:rPr>
              <a:t>https://github.com/ehartford</a:t>
            </a:r>
            <a:r>
              <a:rPr lang="en" sz="1100">
                <a:latin typeface="Calibri"/>
                <a:ea typeface="Calibri"/>
                <a:cs typeface="Calibri"/>
                <a:sym typeface="Calibri"/>
              </a:rPr>
              <a:t> </a:t>
            </a:r>
            <a:endParaRPr sz="11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10"/>
              </a:rPr>
              <a:t>https://www.linkedin.com/in/ehartford/</a:t>
            </a:r>
            <a:endParaRPr sz="11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Montgomery, Alabama </a:t>
            </a:r>
            <a:endParaRPr sz="1300">
              <a:latin typeface="Calibri"/>
              <a:ea typeface="Calibri"/>
              <a:cs typeface="Calibri"/>
              <a:sym typeface="Calibri"/>
            </a:endParaRPr>
          </a:p>
        </p:txBody>
      </p:sp>
      <p:sp>
        <p:nvSpPr>
          <p:cNvPr id="107" name="Google Shape;107;p19"/>
          <p:cNvSpPr txBox="1"/>
          <p:nvPr/>
        </p:nvSpPr>
        <p:spPr>
          <a:xfrm>
            <a:off x="123450" y="570750"/>
            <a:ext cx="45699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Eric Hartford has made an excellent open-source uncensored and "creative" version of </a:t>
            </a:r>
            <a:r>
              <a:rPr lang="en" sz="1300" b="1">
                <a:solidFill>
                  <a:srgbClr val="FF0000"/>
                </a:solidFill>
                <a:latin typeface="Calibri"/>
                <a:ea typeface="Calibri"/>
                <a:cs typeface="Calibri"/>
                <a:sym typeface="Calibri"/>
              </a:rPr>
              <a:t>mistral-7b</a:t>
            </a:r>
            <a:r>
              <a:rPr lang="en" sz="1300">
                <a:solidFill>
                  <a:schemeClr val="dk1"/>
                </a:solidFill>
                <a:latin typeface="Calibri"/>
                <a:ea typeface="Calibri"/>
                <a:cs typeface="Calibri"/>
                <a:sym typeface="Calibri"/>
              </a:rPr>
              <a:t> model</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1"/>
              </a:rPr>
              <a:t>https://huggingface.co/ehartford/dolphin-2.1-mistral-7b</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2"/>
              </a:rPr>
              <a:t>https://erichartford.com/dolphin</a:t>
            </a:r>
            <a:r>
              <a:rPr lang="en" sz="1300">
                <a:latin typeface="Calibri"/>
                <a:ea typeface="Calibri"/>
                <a:cs typeface="Calibri"/>
                <a:sym typeface="Calibri"/>
              </a:rPr>
              <a:t> - Dolphin dataset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3"/>
              </a:rPr>
              <a:t>https://huggingface.co/datasets/ehartford/dolphin</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https://erichartford.com/uncensored-models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Dolphin project was sponsored by</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5"/>
              </a:rPr>
              <a:t>https://a16z.com/supporting-the-open-source-ai-community/</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July 2023 - Dolphin, an open-source and uncensored, and commercially licensed dataset and series of instruct-tuned language models based on Microsoft's Orca paper (June 2023).</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6"/>
              </a:rPr>
              <a:t>https://www.microsoft.com/en-us/research/publication/orca-progressive-learning-from-complex-explanation-traces-of-gpt-4/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Dolphin dataset consists of:</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~1 million of FLANv2 augmented with GPT-4 completions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~3.5 million of FLANv2 augmented with GPT-3.5 completions</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Good video demo (Colab):</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7"/>
              </a:rPr>
              <a:t>https://www.youtube.com/watch?v=YPOpzJ4N25w</a:t>
            </a:r>
            <a:r>
              <a:rPr lang="en" sz="1300">
                <a:latin typeface="Calibri"/>
                <a:ea typeface="Calibri"/>
                <a:cs typeface="Calibri"/>
                <a:sym typeface="Calibri"/>
              </a:rPr>
              <a:t> </a:t>
            </a:r>
            <a:endParaRPr sz="1300">
              <a:latin typeface="Calibri"/>
              <a:ea typeface="Calibri"/>
              <a:cs typeface="Calibri"/>
              <a:sym typeface="Calibri"/>
            </a:endParaRPr>
          </a:p>
        </p:txBody>
      </p:sp>
      <p:sp>
        <p:nvSpPr>
          <p:cNvPr id="108" name="Google Shape;108;p19"/>
          <p:cNvSpPr txBox="1"/>
          <p:nvPr/>
        </p:nvSpPr>
        <p:spPr>
          <a:xfrm>
            <a:off x="5057925" y="2109800"/>
            <a:ext cx="38883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Average score on Open LLM Leaderboard - 67.06</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2" y="0"/>
            <a:ext cx="7562100" cy="53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300" b="1">
                <a:solidFill>
                  <a:srgbClr val="0F0F0F"/>
                </a:solidFill>
                <a:highlight>
                  <a:srgbClr val="FFFFFF"/>
                </a:highlight>
                <a:latin typeface="Roboto"/>
                <a:ea typeface="Roboto"/>
                <a:cs typeface="Roboto"/>
                <a:sym typeface="Roboto"/>
              </a:rPr>
              <a:t>Zephyr 7b Alpha - A new Recipe for Fine Tuning</a:t>
            </a:r>
            <a:endParaRPr sz="2500" b="1">
              <a:solidFill>
                <a:schemeClr val="dk1"/>
              </a:solidFill>
              <a:latin typeface="Calibri"/>
              <a:ea typeface="Calibri"/>
              <a:cs typeface="Calibri"/>
              <a:sym typeface="Calibri"/>
            </a:endParaRPr>
          </a:p>
        </p:txBody>
      </p:sp>
      <p:sp>
        <p:nvSpPr>
          <p:cNvPr id="114" name="Google Shape;114;p20"/>
          <p:cNvSpPr txBox="1"/>
          <p:nvPr/>
        </p:nvSpPr>
        <p:spPr>
          <a:xfrm>
            <a:off x="159400" y="585450"/>
            <a:ext cx="43218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Zephyr - helpful assistant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https://www.youtube.com/watch?v=6YDeiknPWkg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demo:</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4"/>
              </a:rPr>
              <a:t>https://huggingface.co/spaces/HuggingFaceH4/zephyr-chat</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model page:</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https://huggingface.co/HuggingFaceH4/zephyr-7b-alpha</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chat UI code (open-source):</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https://github.com/huggingface/chat-ui</a:t>
            </a:r>
            <a:r>
              <a:rPr lang="en" sz="1300">
                <a:latin typeface="Calibri"/>
                <a:ea typeface="Calibri"/>
                <a:cs typeface="Calibri"/>
                <a:sym typeface="Calibri"/>
              </a:rPr>
              <a:t> </a:t>
            </a:r>
            <a:endParaRPr sz="1300">
              <a:latin typeface="Calibri"/>
              <a:ea typeface="Calibri"/>
              <a:cs typeface="Calibri"/>
              <a:sym typeface="Calibri"/>
            </a:endParaRPr>
          </a:p>
        </p:txBody>
      </p:sp>
      <p:sp>
        <p:nvSpPr>
          <p:cNvPr id="115" name="Google Shape;115;p20"/>
          <p:cNvSpPr txBox="1"/>
          <p:nvPr/>
        </p:nvSpPr>
        <p:spPr>
          <a:xfrm>
            <a:off x="159400" y="2454476"/>
            <a:ext cx="43218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a:latin typeface="Calibri"/>
                <a:ea typeface="Calibri"/>
                <a:cs typeface="Calibri"/>
                <a:sym typeface="Calibri"/>
              </a:rPr>
              <a:t>Zephyr is a series of language models that are trained to act as helpful assistants.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Zephyr-7B-α is the first model in the series, and is a fine-tuned version of </a:t>
            </a:r>
            <a:r>
              <a:rPr lang="en" sz="1300" b="1">
                <a:solidFill>
                  <a:srgbClr val="FF0000"/>
                </a:solidFill>
                <a:latin typeface="Calibri"/>
                <a:ea typeface="Calibri"/>
                <a:cs typeface="Calibri"/>
                <a:sym typeface="Calibri"/>
              </a:rPr>
              <a:t>mistralai/Mistral-7B-v0.1</a:t>
            </a:r>
            <a:r>
              <a:rPr lang="en" sz="1300">
                <a:latin typeface="Calibri"/>
                <a:ea typeface="Calibri"/>
                <a:cs typeface="Calibri"/>
                <a:sym typeface="Calibri"/>
              </a:rPr>
              <a:t> that was trained on on a mix of publicly available, synthetic datasets using </a:t>
            </a:r>
            <a:r>
              <a:rPr lang="en" sz="1300" b="1">
                <a:solidFill>
                  <a:srgbClr val="FF0000"/>
                </a:solidFill>
                <a:latin typeface="Calibri"/>
                <a:ea typeface="Calibri"/>
                <a:cs typeface="Calibri"/>
                <a:sym typeface="Calibri"/>
              </a:rPr>
              <a:t>Direct Preference Optimization (DPO)</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We found that removing the in-built alignment of these datasets boosted performance on MT Bench and made the model more helpful.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However, this means that model is likely to generate problematic text when prompted to do so and should only be used for educational and research purposes.</a:t>
            </a:r>
            <a:endParaRPr sz="1300">
              <a:latin typeface="Calibri"/>
              <a:ea typeface="Calibri"/>
              <a:cs typeface="Calibri"/>
              <a:sym typeface="Calibri"/>
            </a:endParaRPr>
          </a:p>
        </p:txBody>
      </p:sp>
      <p:pic>
        <p:nvPicPr>
          <p:cNvPr id="116" name="Google Shape;116;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6500" y="2040900"/>
            <a:ext cx="4030674" cy="678764"/>
          </a:xfrm>
          <a:prstGeom prst="rect">
            <a:avLst/>
          </a:prstGeom>
          <a:noFill/>
          <a:ln>
            <a:noFill/>
          </a:ln>
        </p:spPr>
      </p:pic>
      <p:pic>
        <p:nvPicPr>
          <p:cNvPr id="117" name="Google Shape;117;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16508" y="667925"/>
            <a:ext cx="4030665" cy="1246699"/>
          </a:xfrm>
          <a:prstGeom prst="rect">
            <a:avLst/>
          </a:prstGeom>
          <a:noFill/>
          <a:ln>
            <a:noFill/>
          </a:ln>
        </p:spPr>
      </p:pic>
      <p:sp>
        <p:nvSpPr>
          <p:cNvPr id="118" name="Google Shape;118;p20"/>
          <p:cNvSpPr txBox="1"/>
          <p:nvPr/>
        </p:nvSpPr>
        <p:spPr>
          <a:xfrm>
            <a:off x="4816500" y="2847051"/>
            <a:ext cx="40308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Average score on Open LLM Leaderboard - 66.08</a:t>
            </a:r>
            <a:endParaRPr sz="13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23947" y="-100225"/>
            <a:ext cx="7932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Calibri"/>
                <a:ea typeface="Calibri"/>
                <a:cs typeface="Calibri"/>
                <a:sym typeface="Calibri"/>
              </a:rPr>
              <a:t>VeRA: Vector-based Random Matrix Adaptation</a:t>
            </a:r>
            <a:endParaRPr sz="2500" b="1">
              <a:latin typeface="Calibri"/>
              <a:ea typeface="Calibri"/>
              <a:cs typeface="Calibri"/>
              <a:sym typeface="Calibri"/>
            </a:endParaRPr>
          </a:p>
        </p:txBody>
      </p:sp>
      <p:sp>
        <p:nvSpPr>
          <p:cNvPr id="124" name="Google Shape;124;p21"/>
          <p:cNvSpPr txBox="1"/>
          <p:nvPr/>
        </p:nvSpPr>
        <p:spPr>
          <a:xfrm>
            <a:off x="176350" y="704075"/>
            <a:ext cx="4391100" cy="438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1100"/>
              <a:buFont typeface="Arial"/>
              <a:buNone/>
            </a:pPr>
            <a:r>
              <a:rPr lang="en" sz="1300">
                <a:latin typeface="Calibri"/>
                <a:ea typeface="Calibri"/>
                <a:cs typeface="Calibri"/>
                <a:sym typeface="Calibri"/>
              </a:rPr>
              <a:t>VeRA: Vector-based Random Matrix Adaptation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https://huggingface.co/papers/2310.11454</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https://arxiv.org/abs/2310.11454</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University of Amsterdam</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Low-rank adaptation (LoRA) is a popular method that reduces the number of trainable parameters when fine-tuning large language models, but still faces acute storage challenges when scaling to even larger models or deploying numerous per-user or per-task adapted models.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 this work, we present </a:t>
            </a:r>
            <a:r>
              <a:rPr lang="en" sz="1300" b="1">
                <a:solidFill>
                  <a:srgbClr val="FF0000"/>
                </a:solidFill>
                <a:latin typeface="Calibri"/>
                <a:ea typeface="Calibri"/>
                <a:cs typeface="Calibri"/>
                <a:sym typeface="Calibri"/>
              </a:rPr>
              <a:t>Vector-based Random Matrix Adaptation (VeRA)</a:t>
            </a:r>
            <a:r>
              <a:rPr lang="en" sz="1300">
                <a:latin typeface="Calibri"/>
                <a:ea typeface="Calibri"/>
                <a:cs typeface="Calibri"/>
                <a:sym typeface="Calibri"/>
              </a:rPr>
              <a:t>, which </a:t>
            </a:r>
            <a:r>
              <a:rPr lang="en" sz="1300" b="1">
                <a:solidFill>
                  <a:srgbClr val="3C78D8"/>
                </a:solidFill>
                <a:latin typeface="Calibri"/>
                <a:ea typeface="Calibri"/>
                <a:cs typeface="Calibri"/>
                <a:sym typeface="Calibri"/>
              </a:rPr>
              <a:t>reduces the number of trainable parameters by 10x compared to LoRA</a:t>
            </a:r>
            <a:r>
              <a:rPr lang="en" sz="1300">
                <a:latin typeface="Calibri"/>
                <a:ea typeface="Calibri"/>
                <a:cs typeface="Calibri"/>
                <a:sym typeface="Calibri"/>
              </a:rPr>
              <a:t>, yet maintains the same performance.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It achieves this by </a:t>
            </a:r>
            <a:r>
              <a:rPr lang="en" sz="1300" b="1">
                <a:solidFill>
                  <a:srgbClr val="3C78D8"/>
                </a:solidFill>
                <a:latin typeface="Calibri"/>
                <a:ea typeface="Calibri"/>
                <a:cs typeface="Calibri"/>
                <a:sym typeface="Calibri"/>
              </a:rPr>
              <a:t>using a single pair of low-rank matrices shared across all layers and learning small scaling vectors instead</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We demonstrate its effectiveness on the </a:t>
            </a:r>
            <a:r>
              <a:rPr lang="en" sz="1300" b="1">
                <a:solidFill>
                  <a:srgbClr val="6AA84F"/>
                </a:solidFill>
                <a:latin typeface="Calibri"/>
                <a:ea typeface="Calibri"/>
                <a:cs typeface="Calibri"/>
                <a:sym typeface="Calibri"/>
              </a:rPr>
              <a:t>GLUE and E2E benchmarks</a:t>
            </a:r>
            <a:r>
              <a:rPr lang="en" sz="1300">
                <a:latin typeface="Calibri"/>
                <a:ea typeface="Calibri"/>
                <a:cs typeface="Calibri"/>
                <a:sym typeface="Calibri"/>
              </a:rPr>
              <a:t>, and show its application in instruction-following with just 1.4M parameters using the Llama2 7B model.</a:t>
            </a:r>
            <a:endParaRPr sz="1300">
              <a:latin typeface="Calibri"/>
              <a:ea typeface="Calibri"/>
              <a:cs typeface="Calibri"/>
              <a:sym typeface="Calibri"/>
            </a:endParaRPr>
          </a:p>
        </p:txBody>
      </p:sp>
      <p:pic>
        <p:nvPicPr>
          <p:cNvPr id="125" name="Google Shape;12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16875" y="916275"/>
            <a:ext cx="4391101" cy="24653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4392</Words>
  <Application>Microsoft Macintosh PowerPoint</Application>
  <PresentationFormat>On-screen Show (16:9)</PresentationFormat>
  <Paragraphs>554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Roboto Mono</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2023-10-20T19:56:27Z</dcterms:modified>
</cp:coreProperties>
</file>