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
      <p:font typeface="Roboto Mono"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B07B71-0D7E-4B81-AF54-D9633809CA11}">
  <a:tblStyle styleId="{0DB07B71-0D7E-4B81-AF54-D9633809CA1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949c87c8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949c87c8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6631468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6631468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6222392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6222392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66e4e65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66e4e65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95a57919a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95a57919a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947aa383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947aa383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5a57919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5a57919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5a57919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5a57919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49c87c83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49c87c83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95ee0f377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95ee0f377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6737b68f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6737b68f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cb1708e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cb1708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5ee0f37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5ee0f37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6c2c85197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6c2c85197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96e2ff59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96e2ff59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6c2c851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6c2c851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47aa383a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47aa383a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947aa383a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947aa383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505.04597"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huggingface.co/stabilityai/stable-diffusion-xl-base-1.0" TargetMode="Externa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108.01073" TargetMode="External"/><Relationship Id="rId5" Type="http://schemas.openxmlformats.org/officeDocument/2006/relationships/hyperlink" Target="https://huggingface.co/stabilityai/stable-diffusion-xl-refiner-1.0" TargetMode="External"/><Relationship Id="rId4" Type="http://schemas.openxmlformats.org/officeDocument/2006/relationships/hyperlink" Target="https://arxiv.org/abs/2211.01324" TargetMode="Externa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30Z86i65UW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colab.research.google.com/drive/1MYz-hpaq7ywLa7Q7-tMy4hRcPB1-CQrN" TargetMode="External"/><Relationship Id="rId4" Type="http://schemas.openxmlformats.org/officeDocument/2006/relationships/hyperlink" Target="https://huggingface.co/segmind/SSD-1B"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iffusionbee.com/download" TargetMode="External"/><Relationship Id="rId3" Type="http://schemas.openxmlformats.org/officeDocument/2006/relationships/hyperlink" Target="https://stable-diffusion-art.com/sdxl-model/" TargetMode="External"/><Relationship Id="rId7" Type="http://schemas.openxmlformats.org/officeDocument/2006/relationships/hyperlink" Target="https://apps.apple.com/us/app/diffusers/id1666309574"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apps.apple.com/us/app/draw-things-ai-generation/id6444050820" TargetMode="External"/><Relationship Id="rId11" Type="http://schemas.openxmlformats.org/officeDocument/2006/relationships/image" Target="../media/image22.png"/><Relationship Id="rId5" Type="http://schemas.openxmlformats.org/officeDocument/2006/relationships/hyperlink" Target="https://stable-diffusion-art.com/install-mac/" TargetMode="External"/><Relationship Id="rId10" Type="http://schemas.openxmlformats.org/officeDocument/2006/relationships/image" Target="../media/image21.png"/><Relationship Id="rId4" Type="http://schemas.openxmlformats.org/officeDocument/2006/relationships/hyperlink" Target="https://stable-diffusion-art.com/install-windows/" TargetMode="Externa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310.1768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openai/whisper-large-v2" TargetMode="External"/><Relationship Id="rId7" Type="http://schemas.openxmlformats.org/officeDocument/2006/relationships/hyperlink" Target="https://pub.towardsai.net/practical-considerations-in-rag-application-design-b5d5f0b2d19b#04a3"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cnet.com/tech/services-and-software/microsoft-365-copilot-ai-tool-will-cost-30-per-month-launching-nov-1/" TargetMode="External"/><Relationship Id="rId5" Type="http://schemas.openxmlformats.org/officeDocument/2006/relationships/hyperlink" Target="https://www.thirdai.com/pocketllm/" TargetMode="External"/><Relationship Id="rId4" Type="http://schemas.openxmlformats.org/officeDocument/2006/relationships/hyperlink" Target="https://github.com/Vaibhavs10/insanely-fast-whispe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2310.11511"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arxiv.org/pdf/2310.11511.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huggingface/accelerate" TargetMode="External"/><Relationship Id="rId3" Type="http://schemas.openxmlformats.org/officeDocument/2006/relationships/hyperlink" Target="https://github.com/facebookresearch/bitsandbytes" TargetMode="External"/><Relationship Id="rId7" Type="http://schemas.openxmlformats.org/officeDocument/2006/relationships/hyperlink" Target="https://github.com/huggingface/pef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github.com/huggingface/transformers" TargetMode="External"/><Relationship Id="rId5" Type="http://schemas.openxmlformats.org/officeDocument/2006/relationships/hyperlink" Target="https://pypi.org/project/bitsandbytes/" TargetMode="External"/><Relationship Id="rId4" Type="http://schemas.openxmlformats.org/officeDocument/2006/relationships/hyperlink" Target="https://github.com/TimDettmers/bitsandbytes" TargetMode="External"/><Relationship Id="rId9" Type="http://schemas.openxmlformats.org/officeDocument/2006/relationships/hyperlink" Target="https://github.com/huggingface/dataset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jquesnelle/yarn" TargetMode="External"/><Relationship Id="rId3" Type="http://schemas.openxmlformats.org/officeDocument/2006/relationships/hyperlink" Target="https://huggingface.co/NousResearch/Yarn-Mistral-7b-128k" TargetMode="External"/><Relationship Id="rId7" Type="http://schemas.openxmlformats.org/officeDocument/2006/relationships/hyperlink" Target="https://arxiv.org/abs/2309.00071"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youtube.com/watch?v=MQD1n4FqZmU" TargetMode="External"/><Relationship Id="rId5" Type="http://schemas.openxmlformats.org/officeDocument/2006/relationships/hyperlink" Target="https://huggingface.co/TheBloke/Yarn-Mistral-7B-128k-GGUF" TargetMode="External"/><Relationship Id="rId10" Type="http://schemas.openxmlformats.org/officeDocument/2006/relationships/image" Target="../media/image4.png"/><Relationship Id="rId4" Type="http://schemas.openxmlformats.org/officeDocument/2006/relationships/hyperlink" Target="https://huggingface.co/NousResearch"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maginative.com/article/baichuan-intelligent-unveils-baichuan2-192k-claiming-new-breakthrough-with-longest-context-mode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huggingface.co/baichuan-inc" TargetMode="External"/><Relationship Id="rId4" Type="http://schemas.openxmlformats.org/officeDocument/2006/relationships/hyperlink" Target="https://medium.com/@piyushlamsoge20/baichuan-intelligent-launches-large-model-baichuan2-192k-which-can-input-350-000-words-at-a-time-eed70c51d9f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amazon/MistralLit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huggingface.co/emrgnt-cmplxty" TargetMode="External"/><Relationship Id="rId13" Type="http://schemas.openxmlformats.org/officeDocument/2006/relationships/hyperlink" Target="https://twitter.com/owencolegrove" TargetMode="External"/><Relationship Id="rId3" Type="http://schemas.openxmlformats.org/officeDocument/2006/relationships/hyperlink" Target="https://huggingface.co/SciPhi/SciPhi-Self-RAG-Mistral-7B-32k" TargetMode="External"/><Relationship Id="rId7" Type="http://schemas.openxmlformats.org/officeDocument/2006/relationships/hyperlink" Target="https://www.linkedin.com/in/owencolegrove/" TargetMode="External"/><Relationship Id="rId12" Type="http://schemas.openxmlformats.org/officeDocument/2006/relationships/hyperlink" Target="https://www.sciphi.ai" TargetMode="External"/><Relationship Id="rId17" Type="http://schemas.openxmlformats.org/officeDocument/2006/relationships/image" Target="../media/image10.png"/><Relationship Id="rId2" Type="http://schemas.openxmlformats.org/officeDocument/2006/relationships/notesSlide" Target="../notesSlides/notesSlide7.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huggingface.co/TheBloke/Mistral-7B-SciPhi-32k-GGUF" TargetMode="External"/><Relationship Id="rId11" Type="http://schemas.openxmlformats.org/officeDocument/2006/relationships/hyperlink" Target="https://owencolegrove.substack.com/p/ai-can-write-near-human-level-college" TargetMode="External"/><Relationship Id="rId5" Type="http://schemas.openxmlformats.org/officeDocument/2006/relationships/hyperlink" Target="https://sciphi.readthedocs.io/en/latest/setup/quickstart.html" TargetMode="External"/><Relationship Id="rId15" Type="http://schemas.openxmlformats.org/officeDocument/2006/relationships/hyperlink" Target="https://arxiv.org/abs/2310.11511" TargetMode="External"/><Relationship Id="rId10" Type="http://schemas.openxmlformats.org/officeDocument/2006/relationships/hyperlink" Target="https://sciphi.readthedocs.io/en/latest/" TargetMode="External"/><Relationship Id="rId4" Type="http://schemas.openxmlformats.org/officeDocument/2006/relationships/hyperlink" Target="https://huggingface.co/SciPhi/SciPhi-Mistral-7B-32k" TargetMode="External"/><Relationship Id="rId9" Type="http://schemas.openxmlformats.org/officeDocument/2006/relationships/hyperlink" Target="https://github.com/SciPhi-AI/sciphi" TargetMode="Externa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AICoffeeBreak" TargetMode="External"/><Relationship Id="rId3" Type="http://schemas.openxmlformats.org/officeDocument/2006/relationships/hyperlink" Target="https://www.youtube.com/watch?v=J87hffSMB60" TargetMode="External"/><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jalammar.github.io/illustrated-stable-diffusion/"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Stable_Diffusion" TargetMode="External"/><Relationship Id="rId3" Type="http://schemas.openxmlformats.org/officeDocument/2006/relationships/image" Target="../media/image14.png"/><Relationship Id="rId7" Type="http://schemas.openxmlformats.org/officeDocument/2006/relationships/hyperlink" Target="https://github.com/CompVis/stable-diffus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huggingface.co/blog/annotated-diffusion" TargetMode="External"/><Relationship Id="rId5" Type="http://schemas.openxmlformats.org/officeDocument/2006/relationships/hyperlink" Target="https://arxiv.org/abs/2112.10752" TargetMode="External"/><Relationship Id="rId4" Type="http://schemas.openxmlformats.org/officeDocument/2006/relationships/hyperlink" Target="https://stability.ai/blog/stable-diffusion-announc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315825" y="22817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November 03, 2023</a:t>
            </a:r>
            <a:endParaRPr sz="2800" b="1">
              <a:solidFill>
                <a:srgbClr val="3C78D8"/>
              </a:solidFill>
            </a:endParaRPr>
          </a:p>
        </p:txBody>
      </p:sp>
      <p:sp>
        <p:nvSpPr>
          <p:cNvPr id="55" name="Google Shape;55;p13"/>
          <p:cNvSpPr txBox="1"/>
          <p:nvPr/>
        </p:nvSpPr>
        <p:spPr>
          <a:xfrm>
            <a:off x="1216575" y="1406725"/>
            <a:ext cx="74475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Char char="●"/>
            </a:pPr>
            <a:r>
              <a:rPr lang="en" sz="1800" b="1">
                <a:solidFill>
                  <a:srgbClr val="3C78D8"/>
                </a:solidFill>
              </a:rPr>
              <a:t>Long Context Models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Diffusion Models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Diffusion Model for Code Generation</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Ollama Updates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Talmudic Reasoning</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Self-RAG</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Typical Python modules used for model fine-tuning</a:t>
            </a:r>
            <a:endParaRPr sz="1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50996" y="-130544"/>
            <a:ext cx="241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U-Net</a:t>
            </a:r>
            <a:endParaRPr sz="2000" b="1">
              <a:latin typeface="Calibri"/>
              <a:ea typeface="Calibri"/>
              <a:cs typeface="Calibri"/>
              <a:sym typeface="Calibri"/>
            </a:endParaRPr>
          </a:p>
        </p:txBody>
      </p:sp>
      <p:sp>
        <p:nvSpPr>
          <p:cNvPr id="135" name="Google Shape;135;p22"/>
          <p:cNvSpPr txBox="1"/>
          <p:nvPr/>
        </p:nvSpPr>
        <p:spPr>
          <a:xfrm>
            <a:off x="739200" y="0"/>
            <a:ext cx="3996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U-Net: Convolutional Networks for Biomedical Image Segmentation </a:t>
            </a:r>
            <a:r>
              <a:rPr lang="en" sz="1300" u="sng">
                <a:solidFill>
                  <a:schemeClr val="hlink"/>
                </a:solidFill>
                <a:latin typeface="Calibri"/>
                <a:ea typeface="Calibri"/>
                <a:cs typeface="Calibri"/>
                <a:sym typeface="Calibri"/>
                <a:hlinkClick r:id="rId3"/>
              </a:rPr>
              <a:t>https://arxiv.org/abs/1505.04597</a:t>
            </a:r>
            <a:endParaRPr sz="1300">
              <a:solidFill>
                <a:schemeClr val="dk1"/>
              </a:solidFill>
              <a:latin typeface="Calibri"/>
              <a:ea typeface="Calibri"/>
              <a:cs typeface="Calibri"/>
              <a:sym typeface="Calibri"/>
            </a:endParaRPr>
          </a:p>
        </p:txBody>
      </p:sp>
      <p:pic>
        <p:nvPicPr>
          <p:cNvPr id="136" name="Google Shape;136;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072500" y="41475"/>
            <a:ext cx="3790025" cy="1940150"/>
          </a:xfrm>
          <a:prstGeom prst="rect">
            <a:avLst/>
          </a:prstGeom>
          <a:noFill/>
          <a:ln>
            <a:noFill/>
          </a:ln>
        </p:spPr>
      </p:pic>
      <p:pic>
        <p:nvPicPr>
          <p:cNvPr id="137" name="Google Shape;13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9025" y="2186550"/>
            <a:ext cx="4316225" cy="2875625"/>
          </a:xfrm>
          <a:prstGeom prst="rect">
            <a:avLst/>
          </a:prstGeom>
          <a:noFill/>
          <a:ln w="9525" cap="flat" cmpd="sng">
            <a:solidFill>
              <a:srgbClr val="FF0000"/>
            </a:solidFill>
            <a:prstDash val="solid"/>
            <a:round/>
            <a:headEnd type="none" w="sm" len="sm"/>
            <a:tailEnd type="none" w="sm" len="sm"/>
          </a:ln>
        </p:spPr>
      </p:pic>
      <p:sp>
        <p:nvSpPr>
          <p:cNvPr id="138" name="Google Shape;138;p22"/>
          <p:cNvSpPr txBox="1"/>
          <p:nvPr/>
        </p:nvSpPr>
        <p:spPr>
          <a:xfrm>
            <a:off x="54350" y="670175"/>
            <a:ext cx="46812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U-Net consists of a </a:t>
            </a:r>
            <a:r>
              <a:rPr lang="en" sz="1300" b="1">
                <a:solidFill>
                  <a:srgbClr val="FF0000"/>
                </a:solidFill>
                <a:latin typeface="Calibri"/>
                <a:ea typeface="Calibri"/>
                <a:cs typeface="Calibri"/>
                <a:sym typeface="Calibri"/>
              </a:rPr>
              <a:t>contracting</a:t>
            </a:r>
            <a:r>
              <a:rPr lang="en" sz="1300">
                <a:latin typeface="Calibri"/>
                <a:ea typeface="Calibri"/>
                <a:cs typeface="Calibri"/>
                <a:sym typeface="Calibri"/>
              </a:rPr>
              <a:t> (left) and </a:t>
            </a:r>
            <a:r>
              <a:rPr lang="en" sz="1300" b="1">
                <a:solidFill>
                  <a:srgbClr val="FF0000"/>
                </a:solidFill>
                <a:latin typeface="Calibri"/>
                <a:ea typeface="Calibri"/>
                <a:cs typeface="Calibri"/>
                <a:sym typeface="Calibri"/>
              </a:rPr>
              <a:t>expanding</a:t>
            </a:r>
            <a:r>
              <a:rPr lang="en" sz="1300">
                <a:latin typeface="Calibri"/>
                <a:ea typeface="Calibri"/>
                <a:cs typeface="Calibri"/>
                <a:sym typeface="Calibri"/>
              </a:rPr>
              <a:t> (right) paths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contracting path is a </a:t>
            </a:r>
            <a:r>
              <a:rPr lang="en" sz="1300" b="1">
                <a:solidFill>
                  <a:srgbClr val="6AA84F"/>
                </a:solidFill>
                <a:latin typeface="Calibri"/>
                <a:ea typeface="Calibri"/>
                <a:cs typeface="Calibri"/>
                <a:sym typeface="Calibri"/>
              </a:rPr>
              <a:t>typical convolutional network</a:t>
            </a:r>
            <a:r>
              <a:rPr lang="en" sz="1300">
                <a:latin typeface="Calibri"/>
                <a:ea typeface="Calibri"/>
                <a:cs typeface="Calibri"/>
                <a:sym typeface="Calibri"/>
              </a:rPr>
              <a:t> that consists of repeated application of convolutions, activations, and max pooling operations to downsample the input image and extract features.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expanding path consists of </a:t>
            </a:r>
            <a:r>
              <a:rPr lang="en" sz="1300" b="1">
                <a:solidFill>
                  <a:srgbClr val="FF0000"/>
                </a:solidFill>
                <a:latin typeface="Calibri"/>
                <a:ea typeface="Calibri"/>
                <a:cs typeface="Calibri"/>
                <a:sym typeface="Calibri"/>
              </a:rPr>
              <a:t>upsampling the features and concatenating them</a:t>
            </a:r>
            <a:r>
              <a:rPr lang="en" sz="1300">
                <a:latin typeface="Calibri"/>
                <a:ea typeface="Calibri"/>
                <a:cs typeface="Calibri"/>
                <a:sym typeface="Calibri"/>
              </a:rPr>
              <a:t> with high-resolution features from the contracting path. This allows the network to propagate context information to higher resolution layers.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There are </a:t>
            </a:r>
            <a:r>
              <a:rPr lang="en" sz="1300" b="1">
                <a:solidFill>
                  <a:srgbClr val="FF0000"/>
                </a:solidFill>
                <a:latin typeface="Calibri"/>
                <a:ea typeface="Calibri"/>
                <a:cs typeface="Calibri"/>
                <a:sym typeface="Calibri"/>
              </a:rPr>
              <a:t>skip connections</a:t>
            </a:r>
            <a:r>
              <a:rPr lang="en" sz="1300">
                <a:latin typeface="Calibri"/>
                <a:ea typeface="Calibri"/>
                <a:cs typeface="Calibri"/>
                <a:sym typeface="Calibri"/>
              </a:rPr>
              <a:t> between the left and right paths that concatenate feature maps of equal resolution allowing to retain fine-grained information from the left path.</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network has a large number of feature channels in the upsampling part, </a:t>
            </a:r>
            <a:r>
              <a:rPr lang="en" sz="1300" b="1">
                <a:solidFill>
                  <a:srgbClr val="FF0000"/>
                </a:solidFill>
                <a:latin typeface="Calibri"/>
                <a:ea typeface="Calibri"/>
                <a:cs typeface="Calibri"/>
                <a:sym typeface="Calibri"/>
              </a:rPr>
              <a:t>the last layer is a 1x1 convolution</a:t>
            </a:r>
            <a:r>
              <a:rPr lang="en" sz="1300">
                <a:latin typeface="Calibri"/>
                <a:ea typeface="Calibri"/>
                <a:cs typeface="Calibri"/>
                <a:sym typeface="Calibri"/>
              </a:rPr>
              <a:t> that maps each component feature vector to the desired number of classes (segmentation).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U-Net is trained end-to-end, pixel-to-pixel, by providing an input image and corresponding segmentation mask. The loss function (e.g. binary cross-entropy) is calculated by comparing the predicted and true segmentation masks.</a:t>
            </a:r>
            <a:endParaRPr sz="13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p:nvPr/>
        </p:nvSpPr>
        <p:spPr>
          <a:xfrm>
            <a:off x="0" y="0"/>
            <a:ext cx="566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Stable Diffusion XL (SDXL-1.0 released July 2023)</a:t>
            </a:r>
            <a:endParaRPr sz="2000" b="1">
              <a:latin typeface="Calibri"/>
              <a:ea typeface="Calibri"/>
              <a:cs typeface="Calibri"/>
              <a:sym typeface="Calibri"/>
            </a:endParaRPr>
          </a:p>
        </p:txBody>
      </p:sp>
      <p:sp>
        <p:nvSpPr>
          <p:cNvPr id="144" name="Google Shape;144;p23"/>
          <p:cNvSpPr txBox="1"/>
          <p:nvPr/>
        </p:nvSpPr>
        <p:spPr>
          <a:xfrm>
            <a:off x="66250" y="553150"/>
            <a:ext cx="55944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https://huggingface.co/stabilityai/stable-diffusion-xl-base-1.0</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https://arxiv.org/abs/2211.01324</a:t>
            </a:r>
            <a:r>
              <a:rPr lang="en" sz="1300">
                <a:solidFill>
                  <a:schemeClr val="dk1"/>
                </a:solidFill>
                <a:latin typeface="Calibri"/>
                <a:ea typeface="Calibri"/>
                <a:cs typeface="Calibri"/>
                <a:sym typeface="Calibri"/>
              </a:rPr>
              <a:t>  - ensemble of experts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https://huggingface.co/stabilityai/stable-diffusion-xl-refiner-1.0</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https://arxiv.org/abs/2108.01073</a:t>
            </a:r>
            <a:r>
              <a:rPr lang="en" sz="1300">
                <a:solidFill>
                  <a:schemeClr val="dk1"/>
                </a:solidFill>
                <a:latin typeface="Calibri"/>
                <a:ea typeface="Calibri"/>
                <a:cs typeface="Calibri"/>
                <a:sym typeface="Calibri"/>
              </a:rPr>
              <a:t> - SDEdit (guided image synthesis)</a:t>
            </a:r>
            <a:endParaRPr sz="1300">
              <a:solidFill>
                <a:schemeClr val="dk1"/>
              </a:solidFill>
              <a:latin typeface="Calibri"/>
              <a:ea typeface="Calibri"/>
              <a:cs typeface="Calibri"/>
              <a:sym typeface="Calibri"/>
            </a:endParaRPr>
          </a:p>
        </p:txBody>
      </p:sp>
      <p:pic>
        <p:nvPicPr>
          <p:cNvPr id="145" name="Google Shape;145;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6250" y="1613825"/>
            <a:ext cx="4515475" cy="1590368"/>
          </a:xfrm>
          <a:prstGeom prst="rect">
            <a:avLst/>
          </a:prstGeom>
          <a:noFill/>
          <a:ln w="9525" cap="flat" cmpd="sng">
            <a:solidFill>
              <a:srgbClr val="FF0000"/>
            </a:solidFill>
            <a:prstDash val="solid"/>
            <a:round/>
            <a:headEnd type="none" w="sm" len="sm"/>
            <a:tailEnd type="none" w="sm" len="sm"/>
          </a:ln>
        </p:spPr>
      </p:pic>
      <p:pic>
        <p:nvPicPr>
          <p:cNvPr id="146" name="Google Shape;146;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364725" y="107750"/>
            <a:ext cx="2684351" cy="2205300"/>
          </a:xfrm>
          <a:prstGeom prst="rect">
            <a:avLst/>
          </a:prstGeom>
          <a:noFill/>
          <a:ln w="9525" cap="flat" cmpd="sng">
            <a:solidFill>
              <a:srgbClr val="FF0000"/>
            </a:solidFill>
            <a:prstDash val="solid"/>
            <a:round/>
            <a:headEnd type="none" w="sm" len="sm"/>
            <a:tailEnd type="none" w="sm" len="sm"/>
          </a:ln>
        </p:spPr>
      </p:pic>
      <p:pic>
        <p:nvPicPr>
          <p:cNvPr id="147" name="Google Shape;147;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682350" y="2508393"/>
            <a:ext cx="2109601" cy="2116330"/>
          </a:xfrm>
          <a:prstGeom prst="rect">
            <a:avLst/>
          </a:prstGeom>
          <a:noFill/>
          <a:ln w="9525" cap="flat" cmpd="sng">
            <a:solidFill>
              <a:srgbClr val="FF0000"/>
            </a:solidFill>
            <a:prstDash val="solid"/>
            <a:round/>
            <a:headEnd type="none" w="sm" len="sm"/>
            <a:tailEnd type="none" w="sm" len="sm"/>
          </a:ln>
        </p:spPr>
      </p:pic>
      <p:sp>
        <p:nvSpPr>
          <p:cNvPr id="148" name="Google Shape;148;p23"/>
          <p:cNvSpPr txBox="1"/>
          <p:nvPr/>
        </p:nvSpPr>
        <p:spPr>
          <a:xfrm>
            <a:off x="66250" y="3279675"/>
            <a:ext cx="55944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SDXL</a:t>
            </a:r>
            <a:r>
              <a:rPr lang="en" sz="1300">
                <a:solidFill>
                  <a:schemeClr val="dk1"/>
                </a:solidFill>
                <a:latin typeface="Calibri"/>
                <a:ea typeface="Calibri"/>
                <a:cs typeface="Calibri"/>
                <a:sym typeface="Calibri"/>
              </a:rPr>
              <a:t> consists of an </a:t>
            </a:r>
            <a:r>
              <a:rPr lang="en" sz="1300" b="1">
                <a:solidFill>
                  <a:srgbClr val="FF0000"/>
                </a:solidFill>
                <a:latin typeface="Calibri"/>
                <a:ea typeface="Calibri"/>
                <a:cs typeface="Calibri"/>
                <a:sym typeface="Calibri"/>
              </a:rPr>
              <a:t>ensemble of experts pipeline</a:t>
            </a:r>
            <a:r>
              <a:rPr lang="en" sz="1300">
                <a:solidFill>
                  <a:schemeClr val="dk1"/>
                </a:solidFill>
                <a:latin typeface="Calibri"/>
                <a:ea typeface="Calibri"/>
                <a:cs typeface="Calibri"/>
                <a:sym typeface="Calibri"/>
              </a:rPr>
              <a:t> for latent diffusion: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 a first step, the base model is used to generate (noisy) latents, which are then further processed with a refinement model for the final denoising steps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Alternatively, we can use a specialized high-resolution model on the 2nd step and apply a technique called SDEdit (img2img) to the latents generated in the first step, using the same prompt</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p:nvPr/>
        </p:nvSpPr>
        <p:spPr>
          <a:xfrm>
            <a:off x="1" y="0"/>
            <a:ext cx="115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VQGAN</a:t>
            </a:r>
            <a:endParaRPr sz="2000" b="1">
              <a:latin typeface="Calibri"/>
              <a:ea typeface="Calibri"/>
              <a:cs typeface="Calibri"/>
              <a:sym typeface="Calibri"/>
            </a:endParaRPr>
          </a:p>
        </p:txBody>
      </p:sp>
      <p:sp>
        <p:nvSpPr>
          <p:cNvPr id="154" name="Google Shape;154;p24"/>
          <p:cNvSpPr txBox="1"/>
          <p:nvPr/>
        </p:nvSpPr>
        <p:spPr>
          <a:xfrm>
            <a:off x="53550" y="442300"/>
            <a:ext cx="44076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Some Stable Diffusion models can accept image as an input. They can use both VQGAN and U-Net.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VQGAN (Vector Quantized Variational Autoencoder GAN) </a:t>
            </a:r>
            <a:r>
              <a:rPr lang="en" sz="1300">
                <a:solidFill>
                  <a:schemeClr val="dk1"/>
                </a:solidFill>
                <a:latin typeface="Calibri"/>
                <a:ea typeface="Calibri"/>
                <a:cs typeface="Calibri"/>
                <a:sym typeface="Calibri"/>
              </a:rPr>
              <a:t>is used to encode the input image into a discrete latent space.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encoded latent vector is then passed to the </a:t>
            </a:r>
            <a:r>
              <a:rPr lang="en" sz="1300" b="1">
                <a:solidFill>
                  <a:srgbClr val="FF0000"/>
                </a:solidFill>
                <a:latin typeface="Calibri"/>
                <a:ea typeface="Calibri"/>
                <a:cs typeface="Calibri"/>
                <a:sym typeface="Calibri"/>
              </a:rPr>
              <a:t>U-Net</a:t>
            </a:r>
            <a:r>
              <a:rPr lang="en" sz="1300">
                <a:solidFill>
                  <a:schemeClr val="dk1"/>
                </a:solidFill>
                <a:latin typeface="Calibri"/>
                <a:ea typeface="Calibri"/>
                <a:cs typeface="Calibri"/>
                <a:sym typeface="Calibri"/>
              </a:rPr>
              <a:t> decoder which up-samples it and generates the output image.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in summary: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VQGAN</a:t>
            </a:r>
            <a:r>
              <a:rPr lang="en" sz="1300">
                <a:solidFill>
                  <a:schemeClr val="dk1"/>
                </a:solidFill>
                <a:latin typeface="Calibri"/>
                <a:ea typeface="Calibri"/>
                <a:cs typeface="Calibri"/>
                <a:sym typeface="Calibri"/>
              </a:rPr>
              <a:t> compresses the image into a small latent vector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U-Net</a:t>
            </a:r>
            <a:r>
              <a:rPr lang="en" sz="1300">
                <a:solidFill>
                  <a:schemeClr val="dk1"/>
                </a:solidFill>
                <a:latin typeface="Calibri"/>
                <a:ea typeface="Calibri"/>
                <a:cs typeface="Calibri"/>
                <a:sym typeface="Calibri"/>
              </a:rPr>
              <a:t> uses that vector to generate the output image</a:t>
            </a:r>
            <a:endParaRPr sz="1300">
              <a:solidFill>
                <a:schemeClr val="dk1"/>
              </a:solidFill>
              <a:latin typeface="Calibri"/>
              <a:ea typeface="Calibri"/>
              <a:cs typeface="Calibri"/>
              <a:sym typeface="Calibri"/>
            </a:endParaRPr>
          </a:p>
        </p:txBody>
      </p:sp>
      <p:sp>
        <p:nvSpPr>
          <p:cNvPr id="155" name="Google Shape;155;p24"/>
          <p:cNvSpPr txBox="1"/>
          <p:nvPr/>
        </p:nvSpPr>
        <p:spPr>
          <a:xfrm>
            <a:off x="4604700" y="442300"/>
            <a:ext cx="44565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Adding Gaussian noise to images in Stable Diffusion: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create a tensor with the same dimension as the input image - and populate it by sampling from a Gaussian noise with mean=0 and standard deviation 1</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scale the values by a noise magnitude hyperparameter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add noise tensor to input image tensor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training time use noise scheduler to steadily reduce the noise magnitude over time - thus forcing the model to learn to generate clearer images in the presence of noise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inference time, the noise magnitude can be controlled to trade-off between image quality and diversity. More noise leads to more diverse outputs.</a:t>
            </a:r>
            <a:endParaRPr sz="1300">
              <a:solidFill>
                <a:schemeClr val="dk1"/>
              </a:solidFill>
              <a:latin typeface="Calibri"/>
              <a:ea typeface="Calibri"/>
              <a:cs typeface="Calibri"/>
              <a:sym typeface="Calibri"/>
            </a:endParaRPr>
          </a:p>
        </p:txBody>
      </p:sp>
      <p:sp>
        <p:nvSpPr>
          <p:cNvPr id="156" name="Google Shape;156;p24"/>
          <p:cNvSpPr txBox="1"/>
          <p:nvPr/>
        </p:nvSpPr>
        <p:spPr>
          <a:xfrm>
            <a:off x="4604699" y="0"/>
            <a:ext cx="2262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Adding Noise</a:t>
            </a:r>
            <a:endParaRPr sz="2000" b="1">
              <a:latin typeface="Calibri"/>
              <a:ea typeface="Calibri"/>
              <a:cs typeface="Calibri"/>
              <a:sym typeface="Calibri"/>
            </a:endParaRPr>
          </a:p>
        </p:txBody>
      </p:sp>
      <p:sp>
        <p:nvSpPr>
          <p:cNvPr id="157" name="Google Shape;157;p24"/>
          <p:cNvSpPr txBox="1"/>
          <p:nvPr/>
        </p:nvSpPr>
        <p:spPr>
          <a:xfrm>
            <a:off x="-11925" y="2819400"/>
            <a:ext cx="382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Segmind Stable Diffusion (SSD-1B)</a:t>
            </a:r>
            <a:endParaRPr sz="1600" b="1">
              <a:solidFill>
                <a:schemeClr val="dk1"/>
              </a:solidFill>
              <a:latin typeface="Calibri"/>
              <a:ea typeface="Calibri"/>
              <a:cs typeface="Calibri"/>
              <a:sym typeface="Calibri"/>
            </a:endParaRPr>
          </a:p>
        </p:txBody>
      </p:sp>
      <p:sp>
        <p:nvSpPr>
          <p:cNvPr id="158" name="Google Shape;158;p24"/>
          <p:cNvSpPr txBox="1"/>
          <p:nvPr/>
        </p:nvSpPr>
        <p:spPr>
          <a:xfrm>
            <a:off x="53550" y="3228400"/>
            <a:ext cx="68931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https://www.youtube.com/watch?v=30Z86i65UWg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SSD-1B is a distilled 50% smaller version of the Stable Diffusion XL (SDXL),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offering a 60% speedup while maintaining high-quality text-to-image generation capabilities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has been trained on diverse datasets using </a:t>
            </a:r>
            <a:r>
              <a:rPr lang="en" sz="1300" b="1">
                <a:solidFill>
                  <a:srgbClr val="FF0000"/>
                </a:solidFill>
                <a:latin typeface="Calibri"/>
                <a:ea typeface="Calibri"/>
                <a:cs typeface="Calibri"/>
                <a:sym typeface="Calibri"/>
              </a:rPr>
              <a:t>knowledge distillation strategy</a:t>
            </a:r>
            <a:r>
              <a:rPr lang="en" sz="1300">
                <a:solidFill>
                  <a:schemeClr val="dk1"/>
                </a:solidFill>
                <a:latin typeface="Calibri"/>
                <a:ea typeface="Calibri"/>
                <a:cs typeface="Calibri"/>
                <a:sym typeface="Calibri"/>
              </a:rPr>
              <a:t>, teaching several expert models in succession, including SDXL, ZavyChromaXL, and JuggernautXL,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 combine their strengths and produce impressive visual outputs.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Model - </a:t>
            </a:r>
            <a:r>
              <a:rPr lang="en" sz="1300" u="sng">
                <a:solidFill>
                  <a:schemeClr val="hlink"/>
                </a:solidFill>
                <a:latin typeface="Calibri"/>
                <a:ea typeface="Calibri"/>
                <a:cs typeface="Calibri"/>
                <a:sym typeface="Calibri"/>
                <a:hlinkClick r:id="rId4"/>
              </a:rPr>
              <a:t>https://huggingface.co/segmind/SSD-1B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Code - </a:t>
            </a:r>
            <a:r>
              <a:rPr lang="en" sz="1300" u="sng">
                <a:solidFill>
                  <a:schemeClr val="hlink"/>
                </a:solidFill>
                <a:latin typeface="Calibri"/>
                <a:ea typeface="Calibri"/>
                <a:cs typeface="Calibri"/>
                <a:sym typeface="Calibri"/>
                <a:hlinkClick r:id="rId5"/>
              </a:rPr>
              <a:t>https://colab.research.google.com/drive/1MYz-hpaq7ywLa7Q7-tMy4hRcPB1-CQrN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0" y="-76200"/>
            <a:ext cx="328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Install &amp; run Stable Diffusion</a:t>
            </a:r>
            <a:endParaRPr sz="2000" b="1">
              <a:latin typeface="Calibri"/>
              <a:ea typeface="Calibri"/>
              <a:cs typeface="Calibri"/>
              <a:sym typeface="Calibri"/>
            </a:endParaRPr>
          </a:p>
        </p:txBody>
      </p:sp>
      <p:sp>
        <p:nvSpPr>
          <p:cNvPr id="164" name="Google Shape;164;p25"/>
          <p:cNvSpPr txBox="1"/>
          <p:nvPr/>
        </p:nvSpPr>
        <p:spPr>
          <a:xfrm>
            <a:off x="74200" y="430600"/>
            <a:ext cx="5723400" cy="230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https://stable-diffusion-art.com/sdxl-model/</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 Windows, (app, 3.5B params base model + 6.6B refiner model), requires 16GB RAM, 8GB VRAM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https://stable-diffusion-art.com/install-windows/</a:t>
            </a:r>
            <a:r>
              <a:rPr lang="en" sz="1000">
                <a:solidFill>
                  <a:schemeClr val="dk1"/>
                </a:solidFill>
                <a:latin typeface="Calibri"/>
                <a:ea typeface="Calibri"/>
                <a:cs typeface="Calibri"/>
                <a:sym typeface="Calibri"/>
              </a:rPr>
              <a:t>  -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https://stable-diffusion-art.com/install-mac/</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Draw Things - a Mac app </a:t>
            </a:r>
            <a:r>
              <a:rPr lang="en" sz="900" u="sng">
                <a:solidFill>
                  <a:schemeClr val="hlink"/>
                </a:solidFill>
                <a:latin typeface="Calibri"/>
                <a:ea typeface="Calibri"/>
                <a:cs typeface="Calibri"/>
                <a:sym typeface="Calibri"/>
                <a:hlinkClick r:id="rId6"/>
              </a:rPr>
              <a:t>https://apps.apple.com/us/app/draw-things-ai-generation/id6444050820</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Diffusers - a Mac app by HuggingFace </a:t>
            </a:r>
            <a:r>
              <a:rPr lang="en" sz="900" u="sng">
                <a:solidFill>
                  <a:schemeClr val="hlink"/>
                </a:solidFill>
                <a:latin typeface="Calibri"/>
                <a:ea typeface="Calibri"/>
                <a:cs typeface="Calibri"/>
                <a:sym typeface="Calibri"/>
                <a:hlinkClick r:id="rId7"/>
              </a:rPr>
              <a:t>https://apps.apple.com/us/app/diffusers/id1666309574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DiffusionBee - a Mac app </a:t>
            </a:r>
            <a:r>
              <a:rPr lang="en" sz="900" u="sng">
                <a:solidFill>
                  <a:schemeClr val="hlink"/>
                </a:solidFill>
                <a:latin typeface="Calibri"/>
                <a:ea typeface="Calibri"/>
                <a:cs typeface="Calibri"/>
                <a:sym typeface="Calibri"/>
                <a:hlinkClick r:id="rId8"/>
              </a:rPr>
              <a:t>https://diffusionbee.com/download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AUTOMATIC1111 - python, rust, browser:</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brew install cmake protobuf rust python@3.10 git wget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git clone https://github.com/AUTOMATIC1111/stable-diffusion-webui.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follow install instructions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use UI at http://127.0.0.1:7860/</a:t>
            </a:r>
            <a:endParaRPr sz="1000">
              <a:solidFill>
                <a:srgbClr val="3C78D8"/>
              </a:solidFill>
              <a:latin typeface="Roboto Mono"/>
              <a:ea typeface="Roboto Mono"/>
              <a:cs typeface="Roboto Mono"/>
              <a:sym typeface="Roboto Mono"/>
            </a:endParaRPr>
          </a:p>
        </p:txBody>
      </p:sp>
      <p:pic>
        <p:nvPicPr>
          <p:cNvPr id="165" name="Google Shape;165;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903225" y="272175"/>
            <a:ext cx="3088375" cy="2319099"/>
          </a:xfrm>
          <a:prstGeom prst="rect">
            <a:avLst/>
          </a:prstGeom>
          <a:noFill/>
          <a:ln w="9525" cap="flat" cmpd="sng">
            <a:solidFill>
              <a:srgbClr val="FF0000"/>
            </a:solidFill>
            <a:prstDash val="solid"/>
            <a:round/>
            <a:headEnd type="none" w="sm" len="sm"/>
            <a:tailEnd type="none" w="sm" len="sm"/>
          </a:ln>
        </p:spPr>
      </p:pic>
      <p:pic>
        <p:nvPicPr>
          <p:cNvPr id="166" name="Google Shape;166;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903225" y="2659800"/>
            <a:ext cx="3088376" cy="2126742"/>
          </a:xfrm>
          <a:prstGeom prst="rect">
            <a:avLst/>
          </a:prstGeom>
          <a:noFill/>
          <a:ln w="9525" cap="flat" cmpd="sng">
            <a:solidFill>
              <a:srgbClr val="FF0000"/>
            </a:solidFill>
            <a:prstDash val="solid"/>
            <a:round/>
            <a:headEnd type="none" w="sm" len="sm"/>
            <a:tailEnd type="none" w="sm" len="sm"/>
          </a:ln>
        </p:spPr>
      </p:pic>
      <p:pic>
        <p:nvPicPr>
          <p:cNvPr id="167" name="Google Shape;167;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4402" y="2807221"/>
            <a:ext cx="5052196" cy="2247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1" y="0"/>
            <a:ext cx="7114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CodeFusion: A Pre-trained Diffusion Model for Code Generation</a:t>
            </a:r>
            <a:endParaRPr sz="2000" b="1">
              <a:latin typeface="Calibri"/>
              <a:ea typeface="Calibri"/>
              <a:cs typeface="Calibri"/>
              <a:sym typeface="Calibri"/>
            </a:endParaRPr>
          </a:p>
        </p:txBody>
      </p:sp>
      <p:sp>
        <p:nvSpPr>
          <p:cNvPr id="173" name="Google Shape;173;p26"/>
          <p:cNvSpPr txBox="1"/>
          <p:nvPr/>
        </p:nvSpPr>
        <p:spPr>
          <a:xfrm>
            <a:off x="102166" y="645000"/>
            <a:ext cx="87741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https://arxiv.org/abs/2310.17680</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Imagine a developer who can only change their last line of code? Auto-regressive LLM models have a similar limitation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introduce </a:t>
            </a:r>
            <a:r>
              <a:rPr lang="en" sz="1300" b="1">
                <a:solidFill>
                  <a:srgbClr val="FF0000"/>
                </a:solidFill>
                <a:latin typeface="Calibri"/>
                <a:ea typeface="Calibri"/>
                <a:cs typeface="Calibri"/>
                <a:sym typeface="Calibri"/>
              </a:rPr>
              <a:t>CodeFusion</a:t>
            </a:r>
            <a:r>
              <a:rPr lang="en" sz="1300">
                <a:solidFill>
                  <a:schemeClr val="dk1"/>
                </a:solidFill>
                <a:latin typeface="Calibri"/>
                <a:ea typeface="Calibri"/>
                <a:cs typeface="Calibri"/>
                <a:sym typeface="Calibri"/>
              </a:rPr>
              <a:t>, a </a:t>
            </a:r>
            <a:r>
              <a:rPr lang="en" sz="1300" b="1">
                <a:solidFill>
                  <a:srgbClr val="FF0000"/>
                </a:solidFill>
                <a:latin typeface="Calibri"/>
                <a:ea typeface="Calibri"/>
                <a:cs typeface="Calibri"/>
                <a:sym typeface="Calibri"/>
              </a:rPr>
              <a:t>pre-trained diffusion code generation model</a:t>
            </a:r>
            <a:r>
              <a:rPr lang="en" sz="1300">
                <a:solidFill>
                  <a:schemeClr val="dk1"/>
                </a:solidFill>
                <a:latin typeface="Calibri"/>
                <a:ea typeface="Calibri"/>
                <a:cs typeface="Calibri"/>
                <a:sym typeface="Calibri"/>
              </a:rPr>
              <a:t> that addresses this limitation by iteratively denoising a complete program conditioned on the encoded natural language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CodeFusion was evaluating for Bash, Python, and Microsoft Excel conditional formatting (CF) rules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Experiments show that CodeFusion (75M parameters) performs on par with state-of-the-art auto-regressive systems (350M-175B parameters) in top-1 accuracy; and outperforms them in top-3 and top-5 accuracy due to its better balance in diversity versus quality.</a:t>
            </a:r>
            <a:endParaRPr sz="1300">
              <a:solidFill>
                <a:schemeClr val="dk1"/>
              </a:solidFill>
              <a:latin typeface="Calibri"/>
              <a:ea typeface="Calibri"/>
              <a:cs typeface="Calibri"/>
              <a:sym typeface="Calibri"/>
            </a:endParaRPr>
          </a:p>
        </p:txBody>
      </p:sp>
      <p:pic>
        <p:nvPicPr>
          <p:cNvPr id="174" name="Google Shape;174;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33975" y="2635775"/>
            <a:ext cx="8476052" cy="24293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Ollama Updates</a:t>
            </a:r>
            <a:endParaRPr sz="2000" b="1">
              <a:latin typeface="Calibri"/>
              <a:ea typeface="Calibri"/>
              <a:cs typeface="Calibri"/>
              <a:sym typeface="Calibri"/>
            </a:endParaRPr>
          </a:p>
        </p:txBody>
      </p:sp>
      <p:sp>
        <p:nvSpPr>
          <p:cNvPr id="180" name="Google Shape;180;p27"/>
          <p:cNvSpPr txBox="1"/>
          <p:nvPr/>
        </p:nvSpPr>
        <p:spPr>
          <a:xfrm>
            <a:off x="102173" y="645000"/>
            <a:ext cx="55692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Dolphin 2.1 Mistral</a:t>
            </a:r>
            <a:r>
              <a:rPr lang="en" sz="1300">
                <a:solidFill>
                  <a:schemeClr val="dk1"/>
                </a:solidFill>
                <a:latin typeface="Calibri"/>
                <a:ea typeface="Calibri"/>
                <a:cs typeface="Calibri"/>
                <a:sym typeface="Calibri"/>
              </a:rPr>
              <a:t> is an instruct-tuned model based on Mistral by Eric Hartford that is uncensored and licensed for both commercial and non-commercial use.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OpenHermes 2 Mistral</a:t>
            </a:r>
            <a:r>
              <a:rPr lang="en" sz="1300">
                <a:solidFill>
                  <a:schemeClr val="dk1"/>
                </a:solidFill>
                <a:latin typeface="Calibri"/>
                <a:ea typeface="Calibri"/>
                <a:cs typeface="Calibri"/>
                <a:sym typeface="Calibri"/>
              </a:rPr>
              <a:t> is a new fine-tuned model based on Mistral, trained on open datasets totalling over 900,000 instructions. This model has strong multi-turn chat skills, surpassing previous Hermes 13B models and even matching 70B models on some benchmarks.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Zephyr</a:t>
            </a:r>
            <a:r>
              <a:rPr lang="en" sz="1300">
                <a:solidFill>
                  <a:schemeClr val="dk1"/>
                </a:solidFill>
                <a:latin typeface="Calibri"/>
                <a:ea typeface="Calibri"/>
                <a:cs typeface="Calibri"/>
                <a:sym typeface="Calibri"/>
              </a:rPr>
              <a:t> is a fine-tuned 7B version of </a:t>
            </a:r>
            <a:r>
              <a:rPr lang="en" sz="1300" b="1">
                <a:solidFill>
                  <a:srgbClr val="FF0000"/>
                </a:solidFill>
                <a:latin typeface="Calibri"/>
                <a:ea typeface="Calibri"/>
                <a:cs typeface="Calibri"/>
                <a:sym typeface="Calibri"/>
              </a:rPr>
              <a:t>mistral</a:t>
            </a:r>
            <a:r>
              <a:rPr lang="en" sz="1300">
                <a:solidFill>
                  <a:schemeClr val="dk1"/>
                </a:solidFill>
                <a:latin typeface="Calibri"/>
                <a:ea typeface="Calibri"/>
                <a:cs typeface="Calibri"/>
                <a:sym typeface="Calibri"/>
              </a:rPr>
              <a:t> that was trained on a mix of publicly available, synthetic datasets and performs as well as Llama 2 70B in many benchmarks.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Mistral OpenOrca</a:t>
            </a:r>
            <a:r>
              <a:rPr lang="en" sz="1300">
                <a:solidFill>
                  <a:schemeClr val="dk1"/>
                </a:solidFill>
                <a:latin typeface="Calibri"/>
                <a:ea typeface="Calibri"/>
                <a:cs typeface="Calibri"/>
                <a:sym typeface="Calibri"/>
              </a:rPr>
              <a:t> is a 7 billion parameter model fine-tuned on top of the Mistral 7B model using the OpenOrca dataset.</a:t>
            </a:r>
            <a:endParaRPr sz="1300">
              <a:solidFill>
                <a:schemeClr val="dk1"/>
              </a:solidFill>
              <a:latin typeface="Calibri"/>
              <a:ea typeface="Calibri"/>
              <a:cs typeface="Calibri"/>
              <a:sym typeface="Calibri"/>
            </a:endParaRPr>
          </a:p>
        </p:txBody>
      </p:sp>
      <p:pic>
        <p:nvPicPr>
          <p:cNvPr id="181" name="Google Shape;181;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834449" y="719550"/>
            <a:ext cx="1048925" cy="1483575"/>
          </a:xfrm>
          <a:prstGeom prst="rect">
            <a:avLst/>
          </a:prstGeom>
          <a:noFill/>
          <a:ln>
            <a:noFill/>
          </a:ln>
        </p:spPr>
      </p:pic>
      <p:pic>
        <p:nvPicPr>
          <p:cNvPr id="182" name="Google Shape;182;p27"/>
          <p:cNvPicPr preferRelativeResize="0"/>
          <p:nvPr/>
        </p:nvPicPr>
        <p:blipFill>
          <a:blip r:embed="rId4">
            <a:alphaModFix/>
          </a:blip>
          <a:stretch>
            <a:fillRect/>
          </a:stretch>
        </p:blipFill>
        <p:spPr>
          <a:xfrm>
            <a:off x="6187325" y="2910775"/>
            <a:ext cx="2438400" cy="781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3" y="-76200"/>
            <a:ext cx="865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88" name="Google Shape;188;p28"/>
          <p:cNvSpPr txBox="1"/>
          <p:nvPr/>
        </p:nvSpPr>
        <p:spPr>
          <a:xfrm>
            <a:off x="155251" y="416400"/>
            <a:ext cx="4310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Transcribe 5 hours of audio in 10 minutes</a:t>
            </a:r>
            <a:r>
              <a:rPr lang="en" sz="1300">
                <a:solidFill>
                  <a:schemeClr val="dk1"/>
                </a:solidFill>
                <a:latin typeface="Calibri"/>
                <a:ea typeface="Calibri"/>
                <a:cs typeface="Calibri"/>
                <a:sym typeface="Calibri"/>
              </a:rPr>
              <a:t> with OpenAI’s Whisper Large v2</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https://huggingface.co/openai/whisper-large-v2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https://github.com/Vaibhavs10/insanely-fast-whisper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89" name="Google Shape;189;p28"/>
          <p:cNvSpPr txBox="1"/>
          <p:nvPr/>
        </p:nvSpPr>
        <p:spPr>
          <a:xfrm>
            <a:off x="155250" y="1453950"/>
            <a:ext cx="4302658" cy="258529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dirty="0">
                <a:solidFill>
                  <a:srgbClr val="FF0000"/>
                </a:solidFill>
                <a:latin typeface="Calibri"/>
                <a:ea typeface="Calibri"/>
                <a:cs typeface="Calibri"/>
                <a:sym typeface="Calibri"/>
              </a:rPr>
              <a:t>President Biden has issued a first US government regulation on AI, specifically on AI safety</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Developers of higher-risk AI must share the results of safety testing and risk assessments with the government before public release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Federal agencies must create standards for responsible AI development, including labeling AI-generated content</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Specific anti-discrimination measures in areas like housing and benefits programs potentially using biased algorithms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Criticism: no strong enforcement mechanisms, no tools to address immediate disinformation threats</a:t>
            </a:r>
            <a:endParaRPr sz="1300" dirty="0">
              <a:solidFill>
                <a:schemeClr val="dk1"/>
              </a:solidFill>
              <a:latin typeface="Calibri"/>
              <a:ea typeface="Calibri"/>
              <a:cs typeface="Calibri"/>
              <a:sym typeface="Calibri"/>
            </a:endParaRPr>
          </a:p>
        </p:txBody>
      </p:sp>
      <p:sp>
        <p:nvSpPr>
          <p:cNvPr id="190" name="Google Shape;190;p28"/>
          <p:cNvSpPr txBox="1"/>
          <p:nvPr/>
        </p:nvSpPr>
        <p:spPr>
          <a:xfrm>
            <a:off x="4650751" y="416400"/>
            <a:ext cx="43101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Optimists have a life span 11-15% longer than pessimists</a:t>
            </a:r>
            <a:endParaRPr sz="1300">
              <a:solidFill>
                <a:schemeClr val="dk1"/>
              </a:solidFill>
              <a:latin typeface="Calibri"/>
              <a:ea typeface="Calibri"/>
              <a:cs typeface="Calibri"/>
              <a:sym typeface="Calibri"/>
            </a:endParaRPr>
          </a:p>
        </p:txBody>
      </p:sp>
      <p:sp>
        <p:nvSpPr>
          <p:cNvPr id="191" name="Google Shape;191;p28"/>
          <p:cNvSpPr txBox="1"/>
          <p:nvPr/>
        </p:nvSpPr>
        <p:spPr>
          <a:xfrm>
            <a:off x="4650751" y="846450"/>
            <a:ext cx="4310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PocketLLM</a:t>
            </a:r>
            <a:r>
              <a:rPr lang="en" sz="1300">
                <a:latin typeface="Calibri"/>
                <a:ea typeface="Calibri"/>
                <a:cs typeface="Calibri"/>
                <a:sym typeface="Calibri"/>
              </a:rPr>
              <a:t> - local app for RAG semantic search</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https://www.thirdai.com/pocketllm/</a:t>
            </a:r>
            <a:endParaRPr sz="1300">
              <a:solidFill>
                <a:schemeClr val="dk1"/>
              </a:solidFill>
              <a:latin typeface="Calibri"/>
              <a:ea typeface="Calibri"/>
              <a:cs typeface="Calibri"/>
              <a:sym typeface="Calibri"/>
            </a:endParaRPr>
          </a:p>
        </p:txBody>
      </p:sp>
      <p:sp>
        <p:nvSpPr>
          <p:cNvPr id="192" name="Google Shape;192;p28"/>
          <p:cNvSpPr txBox="1"/>
          <p:nvPr/>
        </p:nvSpPr>
        <p:spPr>
          <a:xfrm>
            <a:off x="4650750" y="1476600"/>
            <a:ext cx="43101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How many LLM startups have you founded this week so far?</a:t>
            </a:r>
            <a:endParaRPr sz="1300">
              <a:solidFill>
                <a:schemeClr val="dk1"/>
              </a:solidFill>
              <a:latin typeface="Calibri"/>
              <a:ea typeface="Calibri"/>
              <a:cs typeface="Calibri"/>
              <a:sym typeface="Calibri"/>
            </a:endParaRPr>
          </a:p>
        </p:txBody>
      </p:sp>
      <p:sp>
        <p:nvSpPr>
          <p:cNvPr id="193" name="Google Shape;193;p28"/>
          <p:cNvSpPr txBox="1"/>
          <p:nvPr/>
        </p:nvSpPr>
        <p:spPr>
          <a:xfrm>
            <a:off x="4650750" y="1920150"/>
            <a:ext cx="43101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Google agreed to invest up to $2 Bln in Anthropic</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($500 Mln upfront). Anthropic, the creator of the Claude 2 chatbot, was valued earlier this year at $4.1 Bln</a:t>
            </a:r>
            <a:endParaRPr sz="1300">
              <a:latin typeface="Calibri"/>
              <a:ea typeface="Calibri"/>
              <a:cs typeface="Calibri"/>
              <a:sym typeface="Calibri"/>
            </a:endParaRPr>
          </a:p>
        </p:txBody>
      </p:sp>
      <p:sp>
        <p:nvSpPr>
          <p:cNvPr id="194" name="Google Shape;194;p28"/>
          <p:cNvSpPr txBox="1"/>
          <p:nvPr/>
        </p:nvSpPr>
        <p:spPr>
          <a:xfrm>
            <a:off x="147808" y="4053841"/>
            <a:ext cx="4317543" cy="861744"/>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latin typeface="Calibri"/>
                <a:ea typeface="Calibri"/>
                <a:cs typeface="Calibri"/>
                <a:sym typeface="Calibri"/>
              </a:rPr>
              <a:t>Microsoft - Enterprise Co-pilot for Office 365 (300+ users at $30/</a:t>
            </a:r>
            <a:r>
              <a:rPr lang="en" sz="1300" dirty="0" err="1">
                <a:latin typeface="Calibri"/>
                <a:ea typeface="Calibri"/>
                <a:cs typeface="Calibri"/>
                <a:sym typeface="Calibri"/>
              </a:rPr>
              <a:t>mo</a:t>
            </a:r>
            <a:r>
              <a:rPr lang="en" sz="1300" dirty="0">
                <a:latin typeface="Calibri"/>
                <a:ea typeface="Calibri"/>
                <a:cs typeface="Calibri"/>
                <a:sym typeface="Calibri"/>
              </a:rPr>
              <a:t> per user) - dedicated AI servers in Azure cloud</a:t>
            </a: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dirty="0">
                <a:solidFill>
                  <a:schemeClr val="hlink"/>
                </a:solidFill>
                <a:latin typeface="Calibri"/>
                <a:ea typeface="Calibri"/>
                <a:cs typeface="Calibri"/>
                <a:sym typeface="Calibri"/>
                <a:hlinkClick r:id="rId6"/>
              </a:rPr>
              <a:t>https://www.cnet.com/tech/services-and-software/microsoft-365-copilot-ai-tool-will-cost-30-per-month-launching-nov-1/</a:t>
            </a:r>
            <a:r>
              <a:rPr lang="en" sz="900" dirty="0">
                <a:latin typeface="Calibri"/>
                <a:ea typeface="Calibri"/>
                <a:cs typeface="Calibri"/>
                <a:sym typeface="Calibri"/>
              </a:rPr>
              <a:t> </a:t>
            </a:r>
            <a:endParaRPr sz="900" dirty="0">
              <a:latin typeface="Calibri"/>
              <a:ea typeface="Calibri"/>
              <a:cs typeface="Calibri"/>
              <a:sym typeface="Calibri"/>
            </a:endParaRPr>
          </a:p>
        </p:txBody>
      </p:sp>
      <p:sp>
        <p:nvSpPr>
          <p:cNvPr id="195" name="Google Shape;195;p28"/>
          <p:cNvSpPr txBox="1"/>
          <p:nvPr/>
        </p:nvSpPr>
        <p:spPr>
          <a:xfrm>
            <a:off x="4650750" y="2763900"/>
            <a:ext cx="43101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Practical RAG Application Design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https://pub.towardsai.net/practical-considerations-in-rag-application-design-b5d5f0b2d19b#04a3</a:t>
            </a:r>
            <a:endParaRPr sz="13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1" y="0"/>
            <a:ext cx="5926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Improving AI Accuracy - The Talmudic Reasoning</a:t>
            </a:r>
            <a:endParaRPr sz="2000" b="1">
              <a:latin typeface="Calibri"/>
              <a:ea typeface="Calibri"/>
              <a:cs typeface="Calibri"/>
              <a:sym typeface="Calibri"/>
            </a:endParaRPr>
          </a:p>
        </p:txBody>
      </p:sp>
      <p:sp>
        <p:nvSpPr>
          <p:cNvPr id="201" name="Google Shape;201;p29"/>
          <p:cNvSpPr txBox="1"/>
          <p:nvPr/>
        </p:nvSpPr>
        <p:spPr>
          <a:xfrm>
            <a:off x="75175" y="478200"/>
            <a:ext cx="6249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Word "Talmud" = "Study", "Instruction", "Learning"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Talmud is a compendium of Jewish law, stories, ethics, and debates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Talmudic way of learning is asking questions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method of study reflects a deep emphasis on analytical thinking, critical questioning, and dialogue</a:t>
            </a:r>
            <a:endParaRPr sz="1300">
              <a:solidFill>
                <a:schemeClr val="dk1"/>
              </a:solidFill>
              <a:latin typeface="Calibri"/>
              <a:ea typeface="Calibri"/>
              <a:cs typeface="Calibri"/>
              <a:sym typeface="Calibri"/>
            </a:endParaRPr>
          </a:p>
        </p:txBody>
      </p:sp>
      <p:sp>
        <p:nvSpPr>
          <p:cNvPr id="202" name="Google Shape;202;p29"/>
          <p:cNvSpPr txBox="1"/>
          <p:nvPr/>
        </p:nvSpPr>
        <p:spPr>
          <a:xfrm>
            <a:off x="75175" y="1759575"/>
            <a:ext cx="6249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Layered Questions - diving deeper into nuances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Challenging Assumptions (ask "why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Dialogical Approach ("chevruta" = partnership), students debate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Hypothetical scenarios (ask "what if ?") to explore different angles of a topic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Comparing Cases: "How is this case different from that one?" or "If in this situation we rule this way, then what about in that situation?"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Seeking Sources ("What is the source for this?" or "Where do we learn this from?"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Practical Implications ("How does this apply in practice?" or "What should one do in such a situation?")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Clarifying Terminology (clarify definitions or the meaning of specific words)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Analyzing Logic and Reasoning - ask about the logical progression or reasoning behind a particular statement or ruling, delving into the underpinnings of a given argument.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Emphasizing Context - understanding the broader context, probe the broader setting or background</a:t>
            </a:r>
            <a:endParaRPr sz="1300">
              <a:solidFill>
                <a:schemeClr val="dk1"/>
              </a:solidFill>
              <a:latin typeface="Calibri"/>
              <a:ea typeface="Calibri"/>
              <a:cs typeface="Calibri"/>
              <a:sym typeface="Calibri"/>
            </a:endParaRPr>
          </a:p>
        </p:txBody>
      </p:sp>
      <p:pic>
        <p:nvPicPr>
          <p:cNvPr id="203" name="Google Shape;203;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533448" y="456000"/>
            <a:ext cx="2502550" cy="1303575"/>
          </a:xfrm>
          <a:prstGeom prst="rect">
            <a:avLst/>
          </a:prstGeom>
          <a:noFill/>
          <a:ln>
            <a:noFill/>
          </a:ln>
        </p:spPr>
      </p:pic>
      <p:pic>
        <p:nvPicPr>
          <p:cNvPr id="204" name="Google Shape;204;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533448" y="1910240"/>
            <a:ext cx="2502550" cy="1388458"/>
          </a:xfrm>
          <a:prstGeom prst="rect">
            <a:avLst/>
          </a:prstGeom>
          <a:noFill/>
          <a:ln>
            <a:noFill/>
          </a:ln>
        </p:spPr>
      </p:pic>
      <p:sp>
        <p:nvSpPr>
          <p:cNvPr id="205" name="Google Shape;205;p29"/>
          <p:cNvSpPr txBox="1"/>
          <p:nvPr/>
        </p:nvSpPr>
        <p:spPr>
          <a:xfrm>
            <a:off x="6533425" y="3443125"/>
            <a:ext cx="25026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Idea - use Talmud texts as training data for an LLM. For example, fine-tune Mistral model</a:t>
            </a:r>
            <a:endParaRPr sz="13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50996" y="-130544"/>
            <a:ext cx="2418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weekly ML terms</a:t>
            </a:r>
            <a:endParaRPr sz="2000" b="1">
              <a:latin typeface="Calibri"/>
              <a:ea typeface="Calibri"/>
              <a:cs typeface="Calibri"/>
              <a:sym typeface="Calibri"/>
            </a:endParaRPr>
          </a:p>
        </p:txBody>
      </p:sp>
      <p:sp>
        <p:nvSpPr>
          <p:cNvPr id="211" name="Google Shape;211;p30"/>
          <p:cNvSpPr txBox="1"/>
          <p:nvPr/>
        </p:nvSpPr>
        <p:spPr>
          <a:xfrm>
            <a:off x="76200" y="291350"/>
            <a:ext cx="43170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Active learning</a:t>
            </a:r>
            <a:r>
              <a:rPr lang="en" sz="1300">
                <a:solidFill>
                  <a:schemeClr val="dk1"/>
                </a:solidFill>
                <a:latin typeface="Calibri"/>
                <a:ea typeface="Calibri"/>
                <a:cs typeface="Calibri"/>
                <a:sym typeface="Calibri"/>
              </a:rPr>
              <a:t> - the algorithm asks for user labeling.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First, the algorithm is trained on a small labeled dataset.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Then algorithm tries to automatically label a bigger  dataset calculating a confidence score for each row. The human is then manually labels the rows with low scores. Then the algorithm is re-trained, re-calculates scores, etc.</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Active learning aims to minimize the number of labels needed to achieve high accuracy.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Use cases: classification (text, image), information retrieval, stream-based selective sampling (selecting which example to label from an incoming unlabeled dataset)</a:t>
            </a:r>
            <a:endParaRPr sz="1300">
              <a:solidFill>
                <a:schemeClr val="dk1"/>
              </a:solidFill>
              <a:latin typeface="Calibri"/>
              <a:ea typeface="Calibri"/>
              <a:cs typeface="Calibri"/>
              <a:sym typeface="Calibri"/>
            </a:endParaRPr>
          </a:p>
        </p:txBody>
      </p:sp>
      <p:sp>
        <p:nvSpPr>
          <p:cNvPr id="212" name="Google Shape;212;p30"/>
          <p:cNvSpPr txBox="1"/>
          <p:nvPr/>
        </p:nvSpPr>
        <p:spPr>
          <a:xfrm>
            <a:off x="4502610" y="55475"/>
            <a:ext cx="4565700" cy="478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Bandit frameworks</a:t>
            </a:r>
            <a:r>
              <a:rPr lang="en" sz="1300">
                <a:solidFill>
                  <a:schemeClr val="dk1"/>
                </a:solidFill>
                <a:latin typeface="Calibri"/>
                <a:ea typeface="Calibri"/>
                <a:cs typeface="Calibri"/>
                <a:sym typeface="Calibri"/>
              </a:rPr>
              <a:t> - named after casino slot machines called "one-armed bandits". Pulling an arm of the machine may give a reward. The learner repeatedly selects from a set of options (arms of a bandit) to learn the probabilities (distributions). The learner must balance exploiting options with higher observed rewards so far vs. exploring less tested options to get better estimates (exploration-exploitation tradeoff in sequential decision making).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Multi-armed bandits</a:t>
            </a:r>
            <a:r>
              <a:rPr lang="en" sz="1300">
                <a:solidFill>
                  <a:schemeClr val="dk1"/>
                </a:solidFill>
                <a:latin typeface="Calibri"/>
                <a:ea typeface="Calibri"/>
                <a:cs typeface="Calibri"/>
                <a:sym typeface="Calibri"/>
              </a:rPr>
              <a:t> - having unknown reward distributions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Contextual bandits</a:t>
            </a:r>
            <a:r>
              <a:rPr lang="en" sz="1300">
                <a:solidFill>
                  <a:schemeClr val="dk1"/>
                </a:solidFill>
                <a:latin typeface="Calibri"/>
                <a:ea typeface="Calibri"/>
                <a:cs typeface="Calibri"/>
                <a:sym typeface="Calibri"/>
              </a:rPr>
              <a:t> - receive extra context info).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Bayesian bandits</a:t>
            </a:r>
            <a:r>
              <a:rPr lang="en" sz="1300">
                <a:solidFill>
                  <a:schemeClr val="dk1"/>
                </a:solidFill>
                <a:latin typeface="Calibri"/>
                <a:ea typeface="Calibri"/>
                <a:cs typeface="Calibri"/>
                <a:sym typeface="Calibri"/>
              </a:rPr>
              <a:t> - treat unknown reward distributions as priors and update beliefs about them as rewards are observed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Adversarial bandits</a:t>
            </a:r>
            <a:r>
              <a:rPr lang="en" sz="1300">
                <a:solidFill>
                  <a:schemeClr val="dk1"/>
                </a:solidFill>
                <a:latin typeface="Calibri"/>
                <a:ea typeface="Calibri"/>
                <a:cs typeface="Calibri"/>
                <a:sym typeface="Calibri"/>
              </a:rPr>
              <a:t> - environment provides rewards in an adversarial manner rather than stochastic. Exploitation is risky so more exploration is needed.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Algorithms: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6AA84F"/>
                </a:solidFill>
                <a:latin typeface="Calibri"/>
                <a:ea typeface="Calibri"/>
                <a:cs typeface="Calibri"/>
                <a:sym typeface="Calibri"/>
              </a:rPr>
              <a:t>epsilon-greedy</a:t>
            </a:r>
            <a:r>
              <a:rPr lang="en" sz="1300">
                <a:solidFill>
                  <a:schemeClr val="dk1"/>
                </a:solidFill>
                <a:latin typeface="Calibri"/>
                <a:ea typeface="Calibri"/>
                <a:cs typeface="Calibri"/>
                <a:sym typeface="Calibri"/>
              </a:rPr>
              <a:t> (epsilon is the probability of choosing exploration, it decreases with time)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6AA84F"/>
                </a:solidFill>
                <a:latin typeface="Calibri"/>
                <a:ea typeface="Calibri"/>
                <a:cs typeface="Calibri"/>
                <a:sym typeface="Calibri"/>
              </a:rPr>
              <a:t>UCB1</a:t>
            </a:r>
            <a:r>
              <a:rPr lang="en" sz="1300">
                <a:solidFill>
                  <a:schemeClr val="dk1"/>
                </a:solidFill>
                <a:latin typeface="Calibri"/>
                <a:ea typeface="Calibri"/>
                <a:cs typeface="Calibri"/>
                <a:sym typeface="Calibri"/>
              </a:rPr>
              <a:t> (Upper Confidence Bound 1) - simple algorithm for balancing exploration and exploitation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6AA84F"/>
                </a:solidFill>
                <a:latin typeface="Calibri"/>
                <a:ea typeface="Calibri"/>
                <a:cs typeface="Calibri"/>
                <a:sym typeface="Calibri"/>
              </a:rPr>
              <a:t>Thompson sampling</a:t>
            </a:r>
            <a:r>
              <a:rPr lang="en" sz="1300">
                <a:solidFill>
                  <a:schemeClr val="dk1"/>
                </a:solidFill>
                <a:latin typeface="Calibri"/>
                <a:ea typeface="Calibri"/>
                <a:cs typeface="Calibri"/>
                <a:sym typeface="Calibri"/>
              </a:rPr>
              <a:t> - handles </a:t>
            </a:r>
            <a:r>
              <a:rPr lang="en" sz="1300" b="1">
                <a:solidFill>
                  <a:srgbClr val="FF0000"/>
                </a:solidFill>
                <a:latin typeface="Calibri"/>
                <a:ea typeface="Calibri"/>
                <a:cs typeface="Calibri"/>
                <a:sym typeface="Calibri"/>
              </a:rPr>
              <a:t>exploration/exploitation trade-off</a:t>
            </a:r>
            <a:r>
              <a:rPr lang="en" sz="1300">
                <a:solidFill>
                  <a:schemeClr val="dk1"/>
                </a:solidFill>
                <a:latin typeface="Calibri"/>
                <a:ea typeface="Calibri"/>
                <a:cs typeface="Calibri"/>
                <a:sym typeface="Calibri"/>
              </a:rPr>
              <a:t> automatically through random sampling</a:t>
            </a:r>
            <a:endParaRPr sz="1300">
              <a:solidFill>
                <a:schemeClr val="dk1"/>
              </a:solidFill>
              <a:latin typeface="Calibri"/>
              <a:ea typeface="Calibri"/>
              <a:cs typeface="Calibri"/>
              <a:sym typeface="Calibri"/>
            </a:endParaRPr>
          </a:p>
        </p:txBody>
      </p:sp>
      <p:sp>
        <p:nvSpPr>
          <p:cNvPr id="213" name="Google Shape;213;p30"/>
          <p:cNvSpPr txBox="1"/>
          <p:nvPr/>
        </p:nvSpPr>
        <p:spPr>
          <a:xfrm>
            <a:off x="76200" y="2714450"/>
            <a:ext cx="43170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Causal inference</a:t>
            </a:r>
            <a:r>
              <a:rPr lang="en" sz="1300">
                <a:solidFill>
                  <a:schemeClr val="dk1"/>
                </a:solidFill>
                <a:latin typeface="Calibri"/>
                <a:ea typeface="Calibri"/>
                <a:cs typeface="Calibri"/>
                <a:sym typeface="Calibri"/>
              </a:rPr>
              <a:t> - drawing conclusions about cause-effect relationships (not just association or correlation). It is done by developing and analyzing a causal model. The model is then tested via randomized controlled trials. Important to control for confounding factors that could influence the relationship between variables. Methods include matching, propensity score analysis, and instrumental variables.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Use cases - medicine, social sciences, economics, public policy. Challenges involve unmeasured confounding factors and the complexity of causal mechanisms in the real world.</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2" y="0"/>
            <a:ext cx="1829400" cy="461700"/>
          </a:xfrm>
          <a:prstGeom prst="rect">
            <a:avLst/>
          </a:prstGeom>
          <a:noFill/>
          <a:ln>
            <a:noFill/>
          </a:ln>
        </p:spPr>
        <p:txBody>
          <a:bodyPr spcFirstLastPara="1" wrap="square" lIns="91425" tIns="91425" rIns="91425" bIns="91425" anchor="t" anchorCtr="0">
            <a:spAutoFit/>
          </a:bodyPr>
          <a:lstStyle/>
          <a:p>
            <a:pPr marL="190500" lvl="0" indent="0" algn="l" rtl="0">
              <a:lnSpc>
                <a:spcPct val="120000"/>
              </a:lnSpc>
              <a:spcBef>
                <a:spcPts val="600"/>
              </a:spcBef>
              <a:spcAft>
                <a:spcPts val="1200"/>
              </a:spcAft>
              <a:buNone/>
            </a:pPr>
            <a:r>
              <a:rPr lang="en" sz="1800" b="1">
                <a:solidFill>
                  <a:schemeClr val="dk1"/>
                </a:solidFill>
                <a:highlight>
                  <a:srgbClr val="FFFFFF"/>
                </a:highlight>
              </a:rPr>
              <a:t>Self-RAG</a:t>
            </a:r>
            <a:endParaRPr sz="2000" b="1">
              <a:solidFill>
                <a:schemeClr val="dk1"/>
              </a:solidFill>
              <a:latin typeface="Calibri"/>
              <a:ea typeface="Calibri"/>
              <a:cs typeface="Calibri"/>
              <a:sym typeface="Calibri"/>
            </a:endParaRPr>
          </a:p>
        </p:txBody>
      </p:sp>
      <p:sp>
        <p:nvSpPr>
          <p:cNvPr id="219" name="Google Shape;219;p31"/>
          <p:cNvSpPr txBox="1"/>
          <p:nvPr/>
        </p:nvSpPr>
        <p:spPr>
          <a:xfrm>
            <a:off x="176425" y="563850"/>
            <a:ext cx="53451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Self-RAG: Learning to Retrieve, Generate, and Critique through Self-Reflection</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https://arxiv.org/abs//2310.11511</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https://arxiv.org/pdf/2310.11511.pdf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(Univ. of Washington &amp; IBM)</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Despite their remarkable capabilities, large language models (LLMs) often produce responses containing factual inaccuracies due to their sole reliance on the parametric knowledge they encapsulate.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Retrieval-Augmented Generation (RAG), an ad hoc approach that augments LMs with retrieval of relevant knowledge, decreases such issues.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However, indiscriminately retrieving and incorporating a fixed number of retrieved passages, regardless of whether retrieval is necessary, or passages are relevant, diminishes LM versatility or can lead to unhelpful response generation.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We introduce a new framework called </a:t>
            </a:r>
            <a:r>
              <a:rPr lang="en" sz="1000" b="1">
                <a:solidFill>
                  <a:srgbClr val="FF0000"/>
                </a:solidFill>
                <a:latin typeface="Calibri"/>
                <a:ea typeface="Calibri"/>
                <a:cs typeface="Calibri"/>
                <a:sym typeface="Calibri"/>
              </a:rPr>
              <a:t>Self-Reflective Retrieval-Augmented Generation (Self-RAG)</a:t>
            </a:r>
            <a:r>
              <a:rPr lang="en" sz="1000">
                <a:solidFill>
                  <a:schemeClr val="dk1"/>
                </a:solidFill>
                <a:latin typeface="Calibri"/>
                <a:ea typeface="Calibri"/>
                <a:cs typeface="Calibri"/>
                <a:sym typeface="Calibri"/>
              </a:rPr>
              <a:t> that enhances an LM's quality and factuality through retrieval and self-reflection.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Our framework trains a single arbitrary LM that adaptively retrieves passages on-demand, and generates and reflects on retrieved passages and its own generations using special tokens, called </a:t>
            </a:r>
            <a:r>
              <a:rPr lang="en" sz="1000" b="1">
                <a:solidFill>
                  <a:srgbClr val="FF0000"/>
                </a:solidFill>
                <a:latin typeface="Calibri"/>
                <a:ea typeface="Calibri"/>
                <a:cs typeface="Calibri"/>
                <a:sym typeface="Calibri"/>
              </a:rPr>
              <a:t>reflection tokens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Generating reflection tokens makes the LM controllable during the inference phase, enabling it to tailor its behavior to diverse task requirements.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Experiments show that Self-RAG (7B and 13B parameters) significantly outperforms state-of-the-art LLMs and retrieval-augmented models on a diverse set of tasks.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Specifically, Self-RAG outperforms ChatGPT and retrieval-augmented Llama2-chat on Open-domain QA, reasoning and fact verification tasks, and it shows significant gains in improving factuality and citation accuracy for long-form generations relative to these models.</a:t>
            </a:r>
            <a:endParaRPr sz="1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3" name="Google Shape;63;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4" name="Google Shape;64;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2" y="0"/>
            <a:ext cx="649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Typical modules used for model fine-tuning</a:t>
            </a:r>
            <a:endParaRPr sz="2000" b="1">
              <a:latin typeface="Calibri"/>
              <a:ea typeface="Calibri"/>
              <a:cs typeface="Calibri"/>
              <a:sym typeface="Calibri"/>
            </a:endParaRPr>
          </a:p>
        </p:txBody>
      </p:sp>
      <p:sp>
        <p:nvSpPr>
          <p:cNvPr id="225" name="Google Shape;225;p32"/>
          <p:cNvSpPr txBox="1"/>
          <p:nvPr/>
        </p:nvSpPr>
        <p:spPr>
          <a:xfrm>
            <a:off x="102176" y="492600"/>
            <a:ext cx="6393000" cy="120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Typical requirements for fine-tuning</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!pip install -q -U bitsandbytes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!pip install -q -U git+https://github.com/huggingface/transformers.git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!pip install -q -U git+https://github.com/huggingface/peft.git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!pip install -q -U git+https://github.com/huggingface/accelerate.git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!pip install -q datasets</a:t>
            </a:r>
            <a:endParaRPr sz="1100">
              <a:solidFill>
                <a:srgbClr val="3C78D8"/>
              </a:solidFill>
              <a:latin typeface="Roboto Mono"/>
              <a:ea typeface="Roboto Mono"/>
              <a:cs typeface="Roboto Mono"/>
              <a:sym typeface="Roboto Mono"/>
            </a:endParaRPr>
          </a:p>
        </p:txBody>
      </p:sp>
      <p:sp>
        <p:nvSpPr>
          <p:cNvPr id="226" name="Google Shape;226;p32"/>
          <p:cNvSpPr txBox="1"/>
          <p:nvPr/>
        </p:nvSpPr>
        <p:spPr>
          <a:xfrm>
            <a:off x="102176" y="1810675"/>
            <a:ext cx="6393000" cy="120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Roboto Mono"/>
                <a:ea typeface="Roboto Mono"/>
                <a:cs typeface="Roboto Mono"/>
                <a:sym typeface="Roboto Mono"/>
              </a:rPr>
              <a:t>bitsandbytes</a:t>
            </a:r>
            <a:r>
              <a:rPr lang="en" sz="1100">
                <a:solidFill>
                  <a:srgbClr val="3C78D8"/>
                </a:solidFill>
                <a:latin typeface="Roboto Mono"/>
                <a:ea typeface="Roboto Mono"/>
                <a:cs typeface="Roboto Mono"/>
                <a:sym typeface="Roboto Mono"/>
              </a:rPr>
              <a:t> - a lightweight wrapper around CUDA custom functions, in particular 8-bit optimizers, matrix multiplication (LLM.int8()), and quantization functions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Roboto Mono"/>
                <a:ea typeface="Roboto Mono"/>
                <a:cs typeface="Roboto Mono"/>
                <a:sym typeface="Roboto Mono"/>
                <a:hlinkClick r:id="rId3"/>
              </a:rPr>
              <a:t>https://github.com/facebookresearch/bitsandbytes</a:t>
            </a:r>
            <a:r>
              <a:rPr lang="en" sz="1100">
                <a:solidFill>
                  <a:srgbClr val="3C78D8"/>
                </a:solidFill>
                <a:latin typeface="Roboto Mono"/>
                <a:ea typeface="Roboto Mono"/>
                <a:cs typeface="Roboto Mono"/>
                <a:sym typeface="Roboto Mono"/>
              </a:rPr>
              <a:t> - moved to:</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Roboto Mono"/>
                <a:ea typeface="Roboto Mono"/>
                <a:cs typeface="Roboto Mono"/>
                <a:sym typeface="Roboto Mono"/>
                <a:hlinkClick r:id="rId4"/>
              </a:rPr>
              <a:t>https://github.com/TimDettmers/bitsandbytes</a:t>
            </a: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Roboto Mono"/>
                <a:ea typeface="Roboto Mono"/>
                <a:cs typeface="Roboto Mono"/>
                <a:sym typeface="Roboto Mono"/>
                <a:hlinkClick r:id="rId5"/>
              </a:rPr>
              <a:t>https://pypi.org/project/bitsandbytes/</a:t>
            </a: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p:txBody>
      </p:sp>
      <p:sp>
        <p:nvSpPr>
          <p:cNvPr id="227" name="Google Shape;227;p32"/>
          <p:cNvSpPr txBox="1"/>
          <p:nvPr/>
        </p:nvSpPr>
        <p:spPr>
          <a:xfrm>
            <a:off x="93791" y="3128750"/>
            <a:ext cx="6393000" cy="153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HuggingFace modules:</a:t>
            </a:r>
            <a:endParaRPr sz="1100">
              <a:solidFill>
                <a:srgbClr val="3C78D8"/>
              </a:solidFill>
              <a:latin typeface="Roboto Mono"/>
              <a:ea typeface="Roboto Mono"/>
              <a:cs typeface="Roboto Mono"/>
              <a:sym typeface="Roboto Mono"/>
            </a:endParaRPr>
          </a:p>
          <a:p>
            <a:pPr marL="457200" lvl="0" indent="-298450" algn="l" rtl="0">
              <a:spcBef>
                <a:spcPts val="0"/>
              </a:spcBef>
              <a:spcAft>
                <a:spcPts val="0"/>
              </a:spcAft>
              <a:buSzPts val="1100"/>
              <a:buFont typeface="Roboto Mono"/>
              <a:buChar char="●"/>
            </a:pPr>
            <a:r>
              <a:rPr lang="en" sz="1100" b="1">
                <a:solidFill>
                  <a:srgbClr val="FF0000"/>
                </a:solidFill>
                <a:latin typeface="Roboto Mono"/>
                <a:ea typeface="Roboto Mono"/>
                <a:cs typeface="Roboto Mono"/>
                <a:sym typeface="Roboto Mono"/>
              </a:rPr>
              <a:t>transformers</a:t>
            </a:r>
            <a:r>
              <a:rPr lang="en" sz="1100">
                <a:solidFill>
                  <a:srgbClr val="3C78D8"/>
                </a:solidFill>
                <a:latin typeface="Roboto Mono"/>
                <a:ea typeface="Roboto Mono"/>
                <a:cs typeface="Roboto Mono"/>
                <a:sym typeface="Roboto Mono"/>
              </a:rPr>
              <a:t> - </a:t>
            </a:r>
            <a:r>
              <a:rPr lang="en" sz="1100" u="sng">
                <a:solidFill>
                  <a:schemeClr val="hlink"/>
                </a:solidFill>
                <a:latin typeface="Roboto Mono"/>
                <a:ea typeface="Roboto Mono"/>
                <a:cs typeface="Roboto Mono"/>
                <a:sym typeface="Roboto Mono"/>
                <a:hlinkClick r:id="rId6"/>
              </a:rPr>
              <a:t>https://github.com/huggingface/transformers</a:t>
            </a: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a:p>
            <a:pPr marL="457200" lvl="0" indent="-298450" algn="l" rtl="0">
              <a:spcBef>
                <a:spcPts val="0"/>
              </a:spcBef>
              <a:spcAft>
                <a:spcPts val="0"/>
              </a:spcAft>
              <a:buSzPts val="1100"/>
              <a:buFont typeface="Roboto Mono"/>
              <a:buChar char="●"/>
            </a:pPr>
            <a:r>
              <a:rPr lang="en" sz="1100" b="1">
                <a:solidFill>
                  <a:srgbClr val="FF0000"/>
                </a:solidFill>
                <a:latin typeface="Roboto Mono"/>
                <a:ea typeface="Roboto Mono"/>
                <a:cs typeface="Roboto Mono"/>
                <a:sym typeface="Roboto Mono"/>
              </a:rPr>
              <a:t>peft</a:t>
            </a:r>
            <a:r>
              <a:rPr lang="en" sz="1100">
                <a:solidFill>
                  <a:srgbClr val="3C78D8"/>
                </a:solidFill>
                <a:latin typeface="Roboto Mono"/>
                <a:ea typeface="Roboto Mono"/>
                <a:cs typeface="Roboto Mono"/>
                <a:sym typeface="Roboto Mono"/>
              </a:rPr>
              <a:t> - </a:t>
            </a:r>
            <a:r>
              <a:rPr lang="en" sz="1100" u="sng">
                <a:solidFill>
                  <a:schemeClr val="hlink"/>
                </a:solidFill>
                <a:latin typeface="Roboto Mono"/>
                <a:ea typeface="Roboto Mono"/>
                <a:cs typeface="Roboto Mono"/>
                <a:sym typeface="Roboto Mono"/>
                <a:hlinkClick r:id="rId7"/>
              </a:rPr>
              <a:t>https://github.com/huggingface/peft</a:t>
            </a:r>
            <a:r>
              <a:rPr lang="en" sz="1100">
                <a:solidFill>
                  <a:srgbClr val="3C78D8"/>
                </a:solidFill>
                <a:latin typeface="Roboto Mono"/>
                <a:ea typeface="Roboto Mono"/>
                <a:cs typeface="Roboto Mono"/>
                <a:sym typeface="Roboto Mono"/>
              </a:rPr>
              <a:t> - Parameter-Efficient Fine-Tuning (PEFT) methods</a:t>
            </a:r>
            <a:endParaRPr sz="1100">
              <a:solidFill>
                <a:srgbClr val="3C78D8"/>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b="1">
                <a:solidFill>
                  <a:srgbClr val="FF0000"/>
                </a:solidFill>
                <a:latin typeface="Roboto Mono"/>
                <a:ea typeface="Roboto Mono"/>
                <a:cs typeface="Roboto Mono"/>
                <a:sym typeface="Roboto Mono"/>
              </a:rPr>
              <a:t>accelerate</a:t>
            </a:r>
            <a:r>
              <a:rPr lang="en" sz="1100">
                <a:solidFill>
                  <a:srgbClr val="3C78D8"/>
                </a:solidFill>
                <a:latin typeface="Roboto Mono"/>
                <a:ea typeface="Roboto Mono"/>
                <a:cs typeface="Roboto Mono"/>
                <a:sym typeface="Roboto Mono"/>
              </a:rPr>
              <a:t> - </a:t>
            </a:r>
            <a:r>
              <a:rPr lang="en" sz="1100" u="sng">
                <a:solidFill>
                  <a:schemeClr val="hlink"/>
                </a:solidFill>
                <a:latin typeface="Roboto Mono"/>
                <a:ea typeface="Roboto Mono"/>
                <a:cs typeface="Roboto Mono"/>
                <a:sym typeface="Roboto Mono"/>
                <a:hlinkClick r:id="rId8"/>
              </a:rPr>
              <a:t>https://github.com/huggingface/accelerate</a:t>
            </a:r>
            <a:r>
              <a:rPr lang="en" sz="1100">
                <a:solidFill>
                  <a:srgbClr val="3C78D8"/>
                </a:solidFill>
                <a:latin typeface="Roboto Mono"/>
                <a:ea typeface="Roboto Mono"/>
                <a:cs typeface="Roboto Mono"/>
                <a:sym typeface="Roboto Mono"/>
              </a:rPr>
              <a:t> - run PyTorch training on different GPUs, TPU, fp16</a:t>
            </a:r>
            <a:endParaRPr sz="1100">
              <a:solidFill>
                <a:srgbClr val="3C78D8"/>
              </a:solidFill>
              <a:latin typeface="Roboto Mono"/>
              <a:ea typeface="Roboto Mono"/>
              <a:cs typeface="Roboto Mono"/>
              <a:sym typeface="Roboto Mono"/>
            </a:endParaRPr>
          </a:p>
          <a:p>
            <a:pPr marL="457200" lvl="0" indent="-298450" algn="l" rtl="0">
              <a:spcBef>
                <a:spcPts val="0"/>
              </a:spcBef>
              <a:spcAft>
                <a:spcPts val="0"/>
              </a:spcAft>
              <a:buClr>
                <a:srgbClr val="3C78D8"/>
              </a:buClr>
              <a:buSzPts val="1100"/>
              <a:buFont typeface="Roboto Mono"/>
              <a:buChar char="●"/>
            </a:pPr>
            <a:r>
              <a:rPr lang="en" sz="1100">
                <a:solidFill>
                  <a:srgbClr val="3C78D8"/>
                </a:solidFill>
                <a:latin typeface="Roboto Mono"/>
                <a:ea typeface="Roboto Mono"/>
                <a:cs typeface="Roboto Mono"/>
                <a:sym typeface="Roboto Mono"/>
              </a:rPr>
              <a:t>datasets - </a:t>
            </a:r>
            <a:r>
              <a:rPr lang="en" sz="1100" u="sng">
                <a:solidFill>
                  <a:schemeClr val="hlink"/>
                </a:solidFill>
                <a:latin typeface="Roboto Mono"/>
                <a:ea typeface="Roboto Mono"/>
                <a:cs typeface="Roboto Mono"/>
                <a:sym typeface="Roboto Mono"/>
                <a:hlinkClick r:id="rId9"/>
              </a:rPr>
              <a:t>https://github.com/huggingface/datasets</a:t>
            </a:r>
            <a:r>
              <a:rPr lang="en" sz="1100">
                <a:solidFill>
                  <a:srgbClr val="3C78D8"/>
                </a:solidFill>
                <a:latin typeface="Roboto Mono"/>
                <a:ea typeface="Roboto Mono"/>
                <a:cs typeface="Roboto Mono"/>
                <a:sym typeface="Roboto Mono"/>
              </a:rPr>
              <a:t> - data loading and pre-processing (from HuggingFace and local)</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70" name="Google Shape;70;p15"/>
          <p:cNvSpPr txBox="1"/>
          <p:nvPr/>
        </p:nvSpPr>
        <p:spPr>
          <a:xfrm>
            <a:off x="5001427" y="56150"/>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graphicFrame>
        <p:nvGraphicFramePr>
          <p:cNvPr id="71" name="Google Shape;71;p15"/>
          <p:cNvGraphicFramePr/>
          <p:nvPr/>
        </p:nvGraphicFramePr>
        <p:xfrm>
          <a:off x="90895" y="1118750"/>
          <a:ext cx="4853575" cy="3594501"/>
        </p:xfrm>
        <a:graphic>
          <a:graphicData uri="http://schemas.openxmlformats.org/drawingml/2006/table">
            <a:tbl>
              <a:tblPr>
                <a:noFill/>
                <a:tableStyleId>{0DB07B71-0D7E-4B81-AF54-D9633809CA11}</a:tableStyleId>
              </a:tblPr>
              <a:tblGrid>
                <a:gridCol w="418075">
                  <a:extLst>
                    <a:ext uri="{9D8B030D-6E8A-4147-A177-3AD203B41FA5}">
                      <a16:colId xmlns:a16="http://schemas.microsoft.com/office/drawing/2014/main" val="20000"/>
                    </a:ext>
                  </a:extLst>
                </a:gridCol>
                <a:gridCol w="2661275">
                  <a:extLst>
                    <a:ext uri="{9D8B030D-6E8A-4147-A177-3AD203B41FA5}">
                      <a16:colId xmlns:a16="http://schemas.microsoft.com/office/drawing/2014/main" val="20001"/>
                    </a:ext>
                  </a:extLst>
                </a:gridCol>
                <a:gridCol w="469050">
                  <a:extLst>
                    <a:ext uri="{9D8B030D-6E8A-4147-A177-3AD203B41FA5}">
                      <a16:colId xmlns:a16="http://schemas.microsoft.com/office/drawing/2014/main" val="20002"/>
                    </a:ext>
                  </a:extLst>
                </a:gridCol>
                <a:gridCol w="703575">
                  <a:extLst>
                    <a:ext uri="{9D8B030D-6E8A-4147-A177-3AD203B41FA5}">
                      <a16:colId xmlns:a16="http://schemas.microsoft.com/office/drawing/2014/main" val="20003"/>
                    </a:ext>
                  </a:extLst>
                </a:gridCol>
                <a:gridCol w="601600">
                  <a:extLst>
                    <a:ext uri="{9D8B030D-6E8A-4147-A177-3AD203B41FA5}">
                      <a16:colId xmlns:a16="http://schemas.microsoft.com/office/drawing/2014/main" val="20004"/>
                    </a:ext>
                  </a:extLst>
                </a:gridCol>
              </a:tblGrid>
              <a:tr h="190500">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Rank</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Aver</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Precision</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Nparam</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000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GPT-4</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84.30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1800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ValiantLabs/ShiningValiant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ICBU-NPU/FashionGPT-70B-V1.2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05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41</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GPT-3.5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71.90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175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garage-bAInd/Camel-Platypus2-70B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71.36</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8bit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lloorree/jfdslijsijdgis</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70.99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107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tiiuae/falcon-180B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68.74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Undi95/Mistral-11B-TestBench11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67.21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ehartford/dolphin-2.1-mistral-7b</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67.06</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0500">
                <a:tc>
                  <a:txBody>
                    <a:bodyPr/>
                    <a:lstStyle/>
                    <a:p>
                      <a:pPr marL="0" lvl="0" indent="0" algn="r" rtl="0">
                        <a:lnSpc>
                          <a:spcPct val="115000"/>
                        </a:lnSpc>
                        <a:spcBef>
                          <a:spcPts val="0"/>
                        </a:spcBef>
                        <a:spcAft>
                          <a:spcPts val="0"/>
                        </a:spcAft>
                        <a:buNone/>
                      </a:pPr>
                      <a:r>
                        <a:rPr lang="en" sz="1100">
                          <a:solidFill>
                            <a:srgbClr val="3C78D8"/>
                          </a:solidFill>
                          <a:latin typeface="Calibri"/>
                          <a:ea typeface="Calibri"/>
                          <a:cs typeface="Calibri"/>
                          <a:sym typeface="Calibri"/>
                        </a:rPr>
                        <a:t>155</a:t>
                      </a:r>
                      <a:endParaRPr sz="1100">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meta-llama/Llama-2-70b-chat-hf</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66.80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16bit</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70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165</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Weyaxi/SlimOpenOrca-Mistral-7B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66.54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Aspik101/trurl-2-13b-pl-instruct_unload</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66.03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Open-Orca/Mistral-7B-OpenOrca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65.84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Open-Orca/OpenOrca-Platypus2-13B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63.19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422</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mistralai/Mistral-7B-v0.1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62.40</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988</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joehuangx/spatial-vicuna-7b-v1.5-LoRA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55.72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baseline</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25.00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nan</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1" y="-76200"/>
            <a:ext cx="315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Yarn-Mistral-7b-128k</a:t>
            </a:r>
            <a:endParaRPr sz="2000" b="1">
              <a:latin typeface="Calibri"/>
              <a:ea typeface="Calibri"/>
              <a:cs typeface="Calibri"/>
              <a:sym typeface="Calibri"/>
            </a:endParaRPr>
          </a:p>
        </p:txBody>
      </p:sp>
      <p:sp>
        <p:nvSpPr>
          <p:cNvPr id="77" name="Google Shape;77;p16"/>
          <p:cNvSpPr txBox="1"/>
          <p:nvPr/>
        </p:nvSpPr>
        <p:spPr>
          <a:xfrm>
            <a:off x="87125" y="340125"/>
            <a:ext cx="5164200" cy="227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50">
                <a:solidFill>
                  <a:srgbClr val="0F0F0F"/>
                </a:solidFill>
                <a:latin typeface="Roboto"/>
                <a:ea typeface="Roboto"/>
                <a:cs typeface="Roboto"/>
                <a:sym typeface="Roboto"/>
              </a:rPr>
              <a:t>Nous-Yarn-Mistral-7b-128k is an extension of Mistral-7B-v0.1 and supports a 128k token context window. It is achieved by pre-training it on long context data for 1500 steps using the YaRN extension method. </a:t>
            </a: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https://huggingface.co/NousResearch/Yarn-Mistral-7b-128k</a:t>
            </a:r>
            <a:r>
              <a:rPr lang="en" sz="1300">
                <a:solidFill>
                  <a:schemeClr val="dk1"/>
                </a:solidFill>
                <a:latin typeface="Calibri"/>
                <a:ea typeface="Calibri"/>
                <a:cs typeface="Calibri"/>
                <a:sym typeface="Calibri"/>
              </a:rPr>
              <a:t> (base model)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https://huggingface.co/NousResearch</a:t>
            </a:r>
            <a:r>
              <a:rPr lang="en" sz="1300">
                <a:solidFill>
                  <a:schemeClr val="dk1"/>
                </a:solidFill>
                <a:latin typeface="Calibri"/>
                <a:ea typeface="Calibri"/>
                <a:cs typeface="Calibri"/>
                <a:sym typeface="Calibri"/>
              </a:rPr>
              <a:t>  (28 team members)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https://huggingface.co/TheBloke/Yarn-Mistral-7B-128k-GGUF</a:t>
            </a:r>
            <a:r>
              <a:rPr lang="en" sz="1300">
                <a:solidFill>
                  <a:schemeClr val="dk1"/>
                </a:solidFill>
                <a:latin typeface="Calibri"/>
                <a:ea typeface="Calibri"/>
                <a:cs typeface="Calibri"/>
                <a:sym typeface="Calibri"/>
              </a:rPr>
              <a:t> (4bit)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https://www.youtube.com/watch?v=MQD1n4FqZmU</a:t>
            </a:r>
            <a:r>
              <a:rPr lang="en" sz="1300">
                <a:solidFill>
                  <a:schemeClr val="dk1"/>
                </a:solidFill>
                <a:latin typeface="Calibri"/>
                <a:ea typeface="Calibri"/>
                <a:cs typeface="Calibri"/>
                <a:sym typeface="Calibri"/>
              </a:rPr>
              <a:t> (video)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YaRN: Efficient Context Window Extension of LLMs (Nov 2023)</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https://arxiv.org/abs/2309.00071</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8"/>
              </a:rPr>
              <a:t>https://github.com/jquesnelle/yarn</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78" name="Google Shape;78;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87125" y="2728939"/>
            <a:ext cx="4553400" cy="2345703"/>
          </a:xfrm>
          <a:prstGeom prst="rect">
            <a:avLst/>
          </a:prstGeom>
          <a:noFill/>
          <a:ln>
            <a:noFill/>
          </a:ln>
        </p:spPr>
      </p:pic>
      <p:sp>
        <p:nvSpPr>
          <p:cNvPr id="79" name="Google Shape;79;p16"/>
          <p:cNvSpPr txBox="1"/>
          <p:nvPr/>
        </p:nvSpPr>
        <p:spPr>
          <a:xfrm>
            <a:off x="5300425" y="340113"/>
            <a:ext cx="3753000" cy="309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50">
                <a:solidFill>
                  <a:srgbClr val="0F0F0F"/>
                </a:solidFill>
                <a:latin typeface="Roboto"/>
                <a:ea typeface="Roboto"/>
                <a:cs typeface="Roboto"/>
                <a:sym typeface="Roboto"/>
              </a:rPr>
              <a:t>The graph shows that 64k and 128k models have indeed low perplexity for long texts.</a:t>
            </a: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b="1">
                <a:solidFill>
                  <a:srgbClr val="FF0000"/>
                </a:solidFill>
                <a:latin typeface="Roboto"/>
                <a:ea typeface="Roboto"/>
                <a:cs typeface="Roboto"/>
                <a:sym typeface="Roboto"/>
              </a:rPr>
              <a:t>Perplexity</a:t>
            </a:r>
            <a:r>
              <a:rPr lang="en" sz="1050">
                <a:solidFill>
                  <a:srgbClr val="0F0F0F"/>
                </a:solidFill>
                <a:latin typeface="Roboto"/>
                <a:ea typeface="Roboto"/>
                <a:cs typeface="Roboto"/>
                <a:sym typeface="Roboto"/>
              </a:rPr>
              <a:t> is a common metric measuring how well a model predicts a sample of text. Lower perplexity indicates better generalization performance. </a:t>
            </a: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0F0F0F"/>
                </a:solidFill>
                <a:latin typeface="Roboto"/>
                <a:ea typeface="Roboto"/>
                <a:cs typeface="Roboto"/>
                <a:sym typeface="Roboto"/>
              </a:rPr>
              <a:t>Perplexity is related to the entropy or uncertainty of the language model. A model with lower perplexity is able to assign higher probabilities to the test set words.</a:t>
            </a: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050">
              <a:solidFill>
                <a:srgbClr val="0F0F0F"/>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050">
                <a:solidFill>
                  <a:srgbClr val="0F0F0F"/>
                </a:solidFill>
                <a:latin typeface="Roboto"/>
                <a:ea typeface="Roboto"/>
                <a:cs typeface="Roboto"/>
                <a:sym typeface="Roboto"/>
              </a:rPr>
              <a:t>Lower perplexity indicates an LLM has learned better representations of language. But perplexity alone is not enough. The model needs to be evaluated on actual end applications for exposure bias, calibration, outlier tokens handling and varying test set size. Also coherence (if the output logical?) and repetition (is the output too generic and repetitive?)</a:t>
            </a:r>
            <a:endParaRPr sz="1050">
              <a:solidFill>
                <a:srgbClr val="0F0F0F"/>
              </a:solidFill>
              <a:latin typeface="Roboto"/>
              <a:ea typeface="Roboto"/>
              <a:cs typeface="Roboto"/>
              <a:sym typeface="Roboto"/>
            </a:endParaRPr>
          </a:p>
        </p:txBody>
      </p:sp>
      <p:pic>
        <p:nvPicPr>
          <p:cNvPr id="80" name="Google Shape;80;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92825" y="3588750"/>
            <a:ext cx="4360600" cy="1090150"/>
          </a:xfrm>
          <a:prstGeom prst="rect">
            <a:avLst/>
          </a:prstGeom>
          <a:noFill/>
          <a:ln w="9525" cap="flat" cmpd="sng">
            <a:solidFill>
              <a:srgbClr val="FF0000"/>
            </a:solidFill>
            <a:prstDash val="solid"/>
            <a:round/>
            <a:headEnd type="none" w="sm" len="sm"/>
            <a:tailEnd type="none" w="sm" len="sm"/>
          </a:ln>
        </p:spPr>
      </p:pic>
      <p:sp>
        <p:nvSpPr>
          <p:cNvPr id="81" name="Google Shape;81;p16"/>
          <p:cNvSpPr txBox="1"/>
          <p:nvPr/>
        </p:nvSpPr>
        <p:spPr>
          <a:xfrm>
            <a:off x="5552975" y="4602700"/>
            <a:ext cx="27873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Almost no degradation in accuracy</a:t>
            </a:r>
            <a:endParaRPr sz="1300">
              <a:solidFill>
                <a:srgbClr val="0F0F0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0" y="-76200"/>
            <a:ext cx="45687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2000" b="1">
                <a:solidFill>
                  <a:srgbClr val="292929"/>
                </a:solidFill>
                <a:highlight>
                  <a:srgbClr val="FFFFFF"/>
                </a:highlight>
                <a:latin typeface="Calibri"/>
                <a:ea typeface="Calibri"/>
                <a:cs typeface="Calibri"/>
                <a:sym typeface="Calibri"/>
              </a:rPr>
              <a:t>Baichuan2-192K </a:t>
            </a:r>
            <a:endParaRPr sz="2000" b="1">
              <a:solidFill>
                <a:schemeClr val="dk1"/>
              </a:solidFill>
              <a:latin typeface="Calibri"/>
              <a:ea typeface="Calibri"/>
              <a:cs typeface="Calibri"/>
              <a:sym typeface="Calibri"/>
            </a:endParaRPr>
          </a:p>
        </p:txBody>
      </p:sp>
      <p:sp>
        <p:nvSpPr>
          <p:cNvPr id="87" name="Google Shape;87;p17"/>
          <p:cNvSpPr txBox="1"/>
          <p:nvPr/>
        </p:nvSpPr>
        <p:spPr>
          <a:xfrm>
            <a:off x="56350" y="416400"/>
            <a:ext cx="4972850" cy="418573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dirty="0">
                <a:solidFill>
                  <a:srgbClr val="FF0000"/>
                </a:solidFill>
                <a:latin typeface="Calibri"/>
                <a:ea typeface="Calibri"/>
                <a:cs typeface="Calibri"/>
                <a:sym typeface="Calibri"/>
              </a:rPr>
              <a:t>A Chinese company "</a:t>
            </a:r>
            <a:r>
              <a:rPr lang="en" sz="1300" b="1" dirty="0" err="1">
                <a:solidFill>
                  <a:srgbClr val="FF0000"/>
                </a:solidFill>
                <a:latin typeface="Calibri"/>
                <a:ea typeface="Calibri"/>
                <a:cs typeface="Calibri"/>
                <a:sym typeface="Calibri"/>
              </a:rPr>
              <a:t>Baichuan</a:t>
            </a:r>
            <a:r>
              <a:rPr lang="en" sz="1300" b="1" dirty="0">
                <a:solidFill>
                  <a:srgbClr val="FF0000"/>
                </a:solidFill>
                <a:latin typeface="Calibri"/>
                <a:ea typeface="Calibri"/>
                <a:cs typeface="Calibri"/>
                <a:sym typeface="Calibri"/>
              </a:rPr>
              <a:t> Intelligent Technology"</a:t>
            </a:r>
            <a:r>
              <a:rPr lang="en" sz="1300" dirty="0">
                <a:solidFill>
                  <a:srgbClr val="0F0F0F"/>
                </a:solidFill>
                <a:latin typeface="Calibri"/>
                <a:ea typeface="Calibri"/>
                <a:cs typeface="Calibri"/>
                <a:sym typeface="Calibri"/>
              </a:rPr>
              <a:t> has released the </a:t>
            </a:r>
            <a:r>
              <a:rPr lang="en" sz="1300" b="1" dirty="0">
                <a:solidFill>
                  <a:srgbClr val="FF0000"/>
                </a:solidFill>
                <a:latin typeface="Calibri"/>
                <a:ea typeface="Calibri"/>
                <a:cs typeface="Calibri"/>
                <a:sym typeface="Calibri"/>
              </a:rPr>
              <a:t>Baichuan2–192K</a:t>
            </a:r>
            <a:r>
              <a:rPr lang="en" sz="1300" dirty="0">
                <a:solidFill>
                  <a:srgbClr val="0F0F0F"/>
                </a:solidFill>
                <a:latin typeface="Calibri"/>
                <a:ea typeface="Calibri"/>
                <a:cs typeface="Calibri"/>
                <a:sym typeface="Calibri"/>
              </a:rPr>
              <a:t> large model with 192K context window, which is </a:t>
            </a:r>
            <a:r>
              <a:rPr lang="en" sz="1300" dirty="0" err="1">
                <a:solidFill>
                  <a:srgbClr val="0F0F0F"/>
                </a:solidFill>
                <a:latin typeface="Calibri"/>
                <a:ea typeface="Calibri"/>
                <a:cs typeface="Calibri"/>
                <a:sym typeface="Calibri"/>
              </a:rPr>
              <a:t>approx</a:t>
            </a:r>
            <a:r>
              <a:rPr lang="en" sz="1300" dirty="0">
                <a:solidFill>
                  <a:srgbClr val="0F0F0F"/>
                </a:solidFill>
                <a:latin typeface="Calibri"/>
                <a:ea typeface="Calibri"/>
                <a:cs typeface="Calibri"/>
                <a:sym typeface="Calibri"/>
              </a:rPr>
              <a:t> 300 pages of text - much longer than Claude2 (100K) or GPT-4 (8K - 32K).</a:t>
            </a: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0F0F0F"/>
                </a:solidFill>
                <a:latin typeface="Calibri"/>
                <a:ea typeface="Calibri"/>
                <a:cs typeface="Calibri"/>
                <a:sym typeface="Calibri"/>
              </a:rPr>
              <a:t>Baichuan2–192K not only surpasses Claude2 in context window length, but also leads in terms of long window text generation quality, long context understanding, long text Q&amp;A, and summary.</a:t>
            </a: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0F0F0F"/>
                </a:solidFill>
                <a:latin typeface="Calibri"/>
                <a:ea typeface="Calibri"/>
                <a:cs typeface="Calibri"/>
                <a:sym typeface="Calibri"/>
              </a:rPr>
              <a:t>Available via API only (in Chinese &amp; English)</a:t>
            </a: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3"/>
              </a:rPr>
              <a:t>https://www.maginative.com/article/baichuan-intelligent-unveils-baichuan2-192k-claiming-new-breakthrough-with-longest-context-model/</a:t>
            </a: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4"/>
              </a:rPr>
              <a:t>https://medium.com/@piyushlamsoge20/baichuan-intelligent-launches-large-model-baichuan2-192k-which-can-input-350-000-words-at-a-time-eed70c51d9f9</a:t>
            </a:r>
            <a:r>
              <a:rPr lang="en" sz="1300" dirty="0">
                <a:solidFill>
                  <a:srgbClr val="0F0F0F"/>
                </a:solidFill>
                <a:latin typeface="Calibri"/>
                <a:ea typeface="Calibri"/>
                <a:cs typeface="Calibri"/>
                <a:sym typeface="Calibri"/>
              </a:rPr>
              <a:t> </a:t>
            </a: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5"/>
              </a:rPr>
              <a:t>https://huggingface.co/baichuan-inc</a:t>
            </a:r>
            <a:r>
              <a:rPr lang="en" sz="1300" dirty="0">
                <a:solidFill>
                  <a:srgbClr val="0F0F0F"/>
                </a:solidFill>
                <a:latin typeface="Calibri"/>
                <a:ea typeface="Calibri"/>
                <a:cs typeface="Calibri"/>
                <a:sym typeface="Calibri"/>
              </a:rPr>
              <a:t> - some small models</a:t>
            </a:r>
            <a:endParaRPr sz="1300" dirty="0">
              <a:solidFill>
                <a:srgbClr val="0F0F0F"/>
              </a:solidFill>
              <a:latin typeface="Calibri"/>
              <a:ea typeface="Calibri"/>
              <a:cs typeface="Calibri"/>
              <a:sym typeface="Calibri"/>
            </a:endParaRPr>
          </a:p>
        </p:txBody>
      </p:sp>
      <p:pic>
        <p:nvPicPr>
          <p:cNvPr id="88" name="Google Shape;88;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94650" y="93375"/>
            <a:ext cx="3854425" cy="3075825"/>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5194650" y="3275525"/>
            <a:ext cx="38544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Baichuan Intelligent has proposed an </a:t>
            </a:r>
            <a:r>
              <a:rPr lang="en" sz="1300" b="1">
                <a:solidFill>
                  <a:srgbClr val="FF0000"/>
                </a:solidFill>
                <a:latin typeface="Calibri"/>
                <a:ea typeface="Calibri"/>
                <a:cs typeface="Calibri"/>
                <a:sym typeface="Calibri"/>
              </a:rPr>
              <a:t>extrapolation scheme for RoPE and ALiBi dynamic position coding</a:t>
            </a:r>
            <a:r>
              <a:rPr lang="en" sz="1300">
                <a:solidFill>
                  <a:srgbClr val="0F0F0F"/>
                </a:solidFill>
                <a:latin typeface="Calibri"/>
                <a:ea typeface="Calibri"/>
                <a:cs typeface="Calibri"/>
                <a:sym typeface="Calibri"/>
              </a:rPr>
              <a:t>. This scheme can perform different degrees of </a:t>
            </a:r>
            <a:r>
              <a:rPr lang="en" sz="1300" b="1">
                <a:solidFill>
                  <a:srgbClr val="FF0000"/>
                </a:solidFill>
                <a:latin typeface="Calibri"/>
                <a:ea typeface="Calibri"/>
                <a:cs typeface="Calibri"/>
                <a:sym typeface="Calibri"/>
              </a:rPr>
              <a:t>Attention-mask dynamic interpolation on ALiBi position coding of different lengths</a:t>
            </a:r>
            <a:r>
              <a:rPr lang="en" sz="1300">
                <a:solidFill>
                  <a:srgbClr val="0F0F0F"/>
                </a:solidFill>
                <a:latin typeface="Calibri"/>
                <a:ea typeface="Calibri"/>
                <a:cs typeface="Calibri"/>
                <a:sym typeface="Calibri"/>
              </a:rPr>
              <a:t>, ensuring resolution while enhancing the model’s ability to model long sequence dependencies. </a:t>
            </a:r>
            <a:endParaRPr sz="1300">
              <a:solidFill>
                <a:srgbClr val="0F0F0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0" y="-76200"/>
            <a:ext cx="45687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600"/>
              </a:spcAft>
              <a:buNone/>
            </a:pPr>
            <a:r>
              <a:rPr lang="en" sz="2000" b="1">
                <a:solidFill>
                  <a:srgbClr val="292929"/>
                </a:solidFill>
                <a:highlight>
                  <a:srgbClr val="FFFFFF"/>
                </a:highlight>
                <a:latin typeface="Calibri"/>
                <a:ea typeface="Calibri"/>
                <a:cs typeface="Calibri"/>
                <a:sym typeface="Calibri"/>
              </a:rPr>
              <a:t>amazon / MistralLite </a:t>
            </a:r>
            <a:endParaRPr sz="2000" b="1">
              <a:solidFill>
                <a:srgbClr val="292929"/>
              </a:solidFill>
              <a:highlight>
                <a:srgbClr val="FFFFFF"/>
              </a:highlight>
              <a:latin typeface="Calibri"/>
              <a:ea typeface="Calibri"/>
              <a:cs typeface="Calibri"/>
              <a:sym typeface="Calibri"/>
            </a:endParaRPr>
          </a:p>
        </p:txBody>
      </p:sp>
      <p:sp>
        <p:nvSpPr>
          <p:cNvPr id="95" name="Google Shape;95;p18"/>
          <p:cNvSpPr txBox="1"/>
          <p:nvPr/>
        </p:nvSpPr>
        <p:spPr>
          <a:xfrm>
            <a:off x="56350" y="416400"/>
            <a:ext cx="49362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Amazon enters the open source LLM game</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with a RoPE fine-tuned Mistral 7B with 32k tokens context length</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and good accuracy!</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https://huggingface.co/amazon/MistralLite</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96" name="Google Shape;96;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51875" y="2895575"/>
            <a:ext cx="3843275" cy="1461636"/>
          </a:xfrm>
          <a:prstGeom prst="rect">
            <a:avLst/>
          </a:prstGeom>
          <a:noFill/>
          <a:ln w="9525" cap="flat" cmpd="sng">
            <a:solidFill>
              <a:srgbClr val="FF0000"/>
            </a:solidFill>
            <a:prstDash val="solid"/>
            <a:round/>
            <a:headEnd type="none" w="sm" len="sm"/>
            <a:tailEnd type="none" w="sm" len="sm"/>
          </a:ln>
        </p:spPr>
      </p:pic>
      <p:pic>
        <p:nvPicPr>
          <p:cNvPr id="97" name="Google Shape;97;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1875" y="416400"/>
            <a:ext cx="3843274" cy="2297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 7B for 32k context and RAG</a:t>
            </a:r>
            <a:endParaRPr sz="2000" b="1">
              <a:latin typeface="Calibri"/>
              <a:ea typeface="Calibri"/>
              <a:cs typeface="Calibri"/>
              <a:sym typeface="Calibri"/>
            </a:endParaRPr>
          </a:p>
        </p:txBody>
      </p:sp>
      <p:sp>
        <p:nvSpPr>
          <p:cNvPr id="103" name="Google Shape;103;p19"/>
          <p:cNvSpPr txBox="1"/>
          <p:nvPr/>
        </p:nvSpPr>
        <p:spPr>
          <a:xfrm>
            <a:off x="48175" y="374850"/>
            <a:ext cx="4238100" cy="227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https://huggingface.co/SciPhi/SciPhi-Self-RAG-Mistral-7B-32k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https://huggingface.co/SciPhi/SciPhi-Mistral-7B-32k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https://sciphi.readthedocs.io/en/latest/setup/quickstart.html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https://huggingface.co/TheBloke/Mistral-7B-SciPhi-32k-GGUF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Owen Colegrove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7"/>
              </a:rPr>
              <a:t>https://www.linkedin.com/in/owencolegrove/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8"/>
              </a:rPr>
              <a:t>https://huggingface.co/emrgnt-cmplxty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9"/>
              </a:rPr>
              <a:t>https://github.com/SciPhi-AI/sciphi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0"/>
              </a:rPr>
              <a:t>https://sciphi.readthedocs.io/en/latest/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1"/>
              </a:rPr>
              <a:t>https://owencolegrove.substack.com/p/ai-can-write-near-human-level-college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2"/>
              </a:rPr>
              <a:t>https://www.sciphi.ai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3"/>
              </a:rPr>
              <a:t>https://twitter.com/owencolegrove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04" name="Google Shape;104;p19"/>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6027750" y="3707700"/>
            <a:ext cx="3044250" cy="1417500"/>
          </a:xfrm>
          <a:prstGeom prst="rect">
            <a:avLst/>
          </a:prstGeom>
          <a:noFill/>
          <a:ln>
            <a:noFill/>
          </a:ln>
        </p:spPr>
      </p:pic>
      <p:sp>
        <p:nvSpPr>
          <p:cNvPr id="105" name="Google Shape;105;p19"/>
          <p:cNvSpPr txBox="1"/>
          <p:nvPr/>
        </p:nvSpPr>
        <p:spPr>
          <a:xfrm>
            <a:off x="4496400" y="76200"/>
            <a:ext cx="45756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SciPhi-Self-RAG-Mistral-7B-32k</a:t>
            </a:r>
            <a:r>
              <a:rPr lang="en" sz="1300">
                <a:solidFill>
                  <a:schemeClr val="dk1"/>
                </a:solidFill>
                <a:latin typeface="Calibri"/>
                <a:ea typeface="Calibri"/>
                <a:cs typeface="Calibri"/>
                <a:sym typeface="Calibri"/>
              </a:rPr>
              <a:t> is a LLM fine-tuned from Mistral-7B-v0.1.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underwent the fine-tuning process described in the </a:t>
            </a:r>
            <a:r>
              <a:rPr lang="en" sz="1300" b="1">
                <a:solidFill>
                  <a:srgbClr val="FF0000"/>
                </a:solidFill>
                <a:latin typeface="Calibri"/>
                <a:ea typeface="Calibri"/>
                <a:cs typeface="Calibri"/>
                <a:sym typeface="Calibri"/>
              </a:rPr>
              <a:t>SciPhi-Mistral-7B-32k</a:t>
            </a:r>
            <a:r>
              <a:rPr lang="en" sz="1300">
                <a:solidFill>
                  <a:schemeClr val="dk1"/>
                </a:solidFill>
                <a:latin typeface="Calibri"/>
                <a:ea typeface="Calibri"/>
                <a:cs typeface="Calibri"/>
                <a:sym typeface="Calibri"/>
              </a:rPr>
              <a:t> model card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then underwent further fine-tuning on the recently released self-rag dataset - </a:t>
            </a:r>
            <a:r>
              <a:rPr lang="en" sz="1300" u="sng">
                <a:solidFill>
                  <a:schemeClr val="hlink"/>
                </a:solidFill>
                <a:latin typeface="Calibri"/>
                <a:ea typeface="Calibri"/>
                <a:cs typeface="Calibri"/>
                <a:sym typeface="Calibri"/>
                <a:hlinkClick r:id="rId15"/>
              </a:rPr>
              <a:t>https://arxiv.org/abs//2310.11511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Other RAG-related instruct datasets were mixed in during this process in an effort to keep the tone of the current model</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benchmarks well, but it needs further tuning to be an excellent conversationalist.</a:t>
            </a:r>
            <a:endParaRPr sz="1300">
              <a:solidFill>
                <a:schemeClr val="dk1"/>
              </a:solidFill>
              <a:latin typeface="Calibri"/>
              <a:ea typeface="Calibri"/>
              <a:cs typeface="Calibri"/>
              <a:sym typeface="Calibri"/>
            </a:endParaRPr>
          </a:p>
        </p:txBody>
      </p:sp>
      <p:pic>
        <p:nvPicPr>
          <p:cNvPr id="106" name="Google Shape;106;p19"/>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758175" y="2277100"/>
            <a:ext cx="4278575" cy="1464350"/>
          </a:xfrm>
          <a:prstGeom prst="rect">
            <a:avLst/>
          </a:prstGeom>
          <a:noFill/>
          <a:ln>
            <a:noFill/>
          </a:ln>
        </p:spPr>
      </p:pic>
      <p:sp>
        <p:nvSpPr>
          <p:cNvPr id="107" name="Google Shape;107;p19"/>
          <p:cNvSpPr txBox="1"/>
          <p:nvPr/>
        </p:nvSpPr>
        <p:spPr>
          <a:xfrm>
            <a:off x="114750" y="4033800"/>
            <a:ext cx="15054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Owen Colegrove</a:t>
            </a:r>
            <a:endParaRPr sz="1300">
              <a:latin typeface="Calibri"/>
              <a:ea typeface="Calibri"/>
              <a:cs typeface="Calibri"/>
              <a:sym typeface="Calibri"/>
            </a:endParaRPr>
          </a:p>
        </p:txBody>
      </p:sp>
      <p:pic>
        <p:nvPicPr>
          <p:cNvPr id="108" name="Google Shape;108;p19"/>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40850" y="2755950"/>
            <a:ext cx="858251" cy="1277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46128" y="-76200"/>
            <a:ext cx="2214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Stable Diffusion</a:t>
            </a:r>
            <a:endParaRPr sz="2000" b="1">
              <a:latin typeface="Calibri"/>
              <a:ea typeface="Calibri"/>
              <a:cs typeface="Calibri"/>
              <a:sym typeface="Calibri"/>
            </a:endParaRPr>
          </a:p>
        </p:txBody>
      </p:sp>
      <p:sp>
        <p:nvSpPr>
          <p:cNvPr id="114" name="Google Shape;114;p20"/>
          <p:cNvSpPr txBox="1"/>
          <p:nvPr/>
        </p:nvSpPr>
        <p:spPr>
          <a:xfrm>
            <a:off x="74925" y="340200"/>
            <a:ext cx="6478275" cy="2585293"/>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dirty="0">
                <a:solidFill>
                  <a:schemeClr val="dk1"/>
                </a:solidFill>
                <a:latin typeface="Calibri"/>
                <a:ea typeface="Calibri"/>
                <a:cs typeface="Calibri"/>
                <a:sym typeface="Calibri"/>
              </a:rPr>
              <a:t>How does Stable Diffusion work? – Latent Diffusion Models EXPLAINED   </a:t>
            </a:r>
            <a:br>
              <a:rPr lang="en" sz="1300" dirty="0">
                <a:solidFill>
                  <a:schemeClr val="dk1"/>
                </a:solidFill>
                <a:latin typeface="Calibri"/>
                <a:ea typeface="Calibri"/>
                <a:cs typeface="Calibri"/>
                <a:sym typeface="Calibri"/>
              </a:rPr>
            </a:br>
            <a:r>
              <a:rPr lang="en" sz="1300" u="sng" dirty="0">
                <a:solidFill>
                  <a:schemeClr val="hlink"/>
                </a:solidFill>
                <a:latin typeface="Calibri"/>
                <a:ea typeface="Calibri"/>
                <a:cs typeface="Calibri"/>
                <a:sym typeface="Calibri"/>
                <a:hlinkClick r:id="rId3"/>
              </a:rPr>
              <a:t>https://www.youtube.com/watch?v=J87hffSMB60</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dirty="0">
                <a:solidFill>
                  <a:schemeClr val="hlink"/>
                </a:solidFill>
                <a:latin typeface="Calibri"/>
                <a:ea typeface="Calibri"/>
                <a:cs typeface="Calibri"/>
                <a:sym typeface="Calibri"/>
                <a:hlinkClick r:id="rId4"/>
              </a:rPr>
              <a:t>https://jalammar.github.io/illustrated-stable-diffusion/</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dirty="0">
                <a:solidFill>
                  <a:srgbClr val="FF0000"/>
                </a:solidFill>
                <a:latin typeface="Calibri"/>
                <a:ea typeface="Calibri"/>
                <a:cs typeface="Calibri"/>
                <a:sym typeface="Calibri"/>
              </a:rPr>
              <a:t>How diffusion model works:</a:t>
            </a:r>
            <a:endParaRPr sz="1300" b="1" dirty="0">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It converts the text prompt into a embedding vector (using standard CLIP or BERT model)</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This text vector is combined with random noise to form the initial latent input</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latent input then goes through the iterative diffusion process</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At each step, noise is added - and the vector is fed into the U-Net (encoder/decoder)</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encoded text is injected into U-Net decoder step to guide the image generation</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U-Net predicts the noise and removes it to reverse the diffusion</a:t>
            </a:r>
            <a:endParaRPr sz="1300" dirty="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final output is a full spatial image, no separate decoding step is needed</a:t>
            </a:r>
            <a:endParaRPr sz="1300" dirty="0">
              <a:solidFill>
                <a:schemeClr val="dk1"/>
              </a:solidFill>
              <a:latin typeface="Calibri"/>
              <a:ea typeface="Calibri"/>
              <a:cs typeface="Calibri"/>
              <a:sym typeface="Calibri"/>
            </a:endParaRPr>
          </a:p>
        </p:txBody>
      </p:sp>
      <p:pic>
        <p:nvPicPr>
          <p:cNvPr id="115" name="Google Shape;115;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923" y="3125075"/>
            <a:ext cx="5329976" cy="1697275"/>
          </a:xfrm>
          <a:prstGeom prst="rect">
            <a:avLst/>
          </a:prstGeom>
          <a:noFill/>
          <a:ln>
            <a:noFill/>
          </a:ln>
        </p:spPr>
      </p:pic>
      <p:pic>
        <p:nvPicPr>
          <p:cNvPr id="116" name="Google Shape;11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71087" y="3062700"/>
            <a:ext cx="3591161" cy="1759650"/>
          </a:xfrm>
          <a:prstGeom prst="rect">
            <a:avLst/>
          </a:prstGeom>
          <a:noFill/>
          <a:ln w="9525" cap="flat" cmpd="sng">
            <a:solidFill>
              <a:srgbClr val="FF0000"/>
            </a:solidFill>
            <a:prstDash val="solid"/>
            <a:round/>
            <a:headEnd type="none" w="sm" len="sm"/>
            <a:tailEnd type="none" w="sm" len="sm"/>
          </a:ln>
        </p:spPr>
      </p:pic>
      <p:sp>
        <p:nvSpPr>
          <p:cNvPr id="117" name="Google Shape;117;p20"/>
          <p:cNvSpPr txBox="1"/>
          <p:nvPr/>
        </p:nvSpPr>
        <p:spPr>
          <a:xfrm>
            <a:off x="7059500" y="4777650"/>
            <a:ext cx="68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Calibri"/>
                <a:ea typeface="Calibri"/>
                <a:cs typeface="Calibri"/>
                <a:sym typeface="Calibri"/>
              </a:rPr>
              <a:t>U-Net</a:t>
            </a:r>
            <a:endParaRPr sz="1300" b="1">
              <a:solidFill>
                <a:schemeClr val="dk1"/>
              </a:solidFill>
              <a:latin typeface="Calibri"/>
              <a:ea typeface="Calibri"/>
              <a:cs typeface="Calibri"/>
              <a:sym typeface="Calibri"/>
            </a:endParaRPr>
          </a:p>
        </p:txBody>
      </p:sp>
      <p:sp>
        <p:nvSpPr>
          <p:cNvPr id="118" name="Google Shape;118;p20"/>
          <p:cNvSpPr txBox="1"/>
          <p:nvPr/>
        </p:nvSpPr>
        <p:spPr>
          <a:xfrm>
            <a:off x="1954100" y="4777650"/>
            <a:ext cx="1398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latin typeface="Calibri"/>
                <a:ea typeface="Calibri"/>
                <a:cs typeface="Calibri"/>
                <a:sym typeface="Calibri"/>
              </a:rPr>
              <a:t>75 steps (typical)</a:t>
            </a:r>
            <a:endParaRPr sz="1300" b="1">
              <a:solidFill>
                <a:schemeClr val="dk1"/>
              </a:solidFill>
              <a:latin typeface="Calibri"/>
              <a:ea typeface="Calibri"/>
              <a:cs typeface="Calibri"/>
              <a:sym typeface="Calibri"/>
            </a:endParaRPr>
          </a:p>
        </p:txBody>
      </p:sp>
      <p:pic>
        <p:nvPicPr>
          <p:cNvPr id="119" name="Google Shape;119;p20"/>
          <p:cNvPicPr preferRelativeResize="0"/>
          <p:nvPr/>
        </p:nvPicPr>
        <p:blipFill>
          <a:blip r:embed="rId7">
            <a:alphaModFix/>
          </a:blip>
          <a:stretch>
            <a:fillRect/>
          </a:stretch>
        </p:blipFill>
        <p:spPr>
          <a:xfrm>
            <a:off x="7385850" y="101400"/>
            <a:ext cx="1676400" cy="1676400"/>
          </a:xfrm>
          <a:prstGeom prst="rect">
            <a:avLst/>
          </a:prstGeom>
          <a:noFill/>
          <a:ln>
            <a:noFill/>
          </a:ln>
        </p:spPr>
      </p:pic>
      <p:sp>
        <p:nvSpPr>
          <p:cNvPr id="120" name="Google Shape;120;p20"/>
          <p:cNvSpPr txBox="1"/>
          <p:nvPr/>
        </p:nvSpPr>
        <p:spPr>
          <a:xfrm>
            <a:off x="7362150" y="1752600"/>
            <a:ext cx="1776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youtube.com/@AICoffeeBreak</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46125" y="-76200"/>
            <a:ext cx="3413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Stable Diffusion - continued</a:t>
            </a:r>
            <a:endParaRPr sz="2000" b="1">
              <a:latin typeface="Calibri"/>
              <a:ea typeface="Calibri"/>
              <a:cs typeface="Calibri"/>
              <a:sym typeface="Calibri"/>
            </a:endParaRPr>
          </a:p>
        </p:txBody>
      </p:sp>
      <p:sp>
        <p:nvSpPr>
          <p:cNvPr id="126" name="Google Shape;126;p21"/>
          <p:cNvSpPr txBox="1"/>
          <p:nvPr/>
        </p:nvSpPr>
        <p:spPr>
          <a:xfrm>
            <a:off x="59550" y="438150"/>
            <a:ext cx="4283850" cy="458584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Training:</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model is trained on pairs (text + image)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text is encoded into a text vector, this vector is combined with the image via concatenation or cross-attention.</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fused (</a:t>
            </a:r>
            <a:r>
              <a:rPr lang="en" sz="1300" dirty="0" err="1">
                <a:solidFill>
                  <a:schemeClr val="dk1"/>
                </a:solidFill>
                <a:latin typeface="Calibri"/>
                <a:ea typeface="Calibri"/>
                <a:cs typeface="Calibri"/>
                <a:sym typeface="Calibri"/>
              </a:rPr>
              <a:t>text+image</a:t>
            </a:r>
            <a:r>
              <a:rPr lang="en" sz="1300" dirty="0">
                <a:solidFill>
                  <a:schemeClr val="dk1"/>
                </a:solidFill>
                <a:latin typeface="Calibri"/>
                <a:ea typeface="Calibri"/>
                <a:cs typeface="Calibri"/>
                <a:sym typeface="Calibri"/>
              </a:rPr>
              <a:t> vector) is then used to train the diffusion model. By training on text and image together, the model learns associations between concepts in text and visual features</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b="1" dirty="0">
                <a:solidFill>
                  <a:srgbClr val="FF0000"/>
                </a:solidFill>
                <a:latin typeface="Calibri"/>
                <a:ea typeface="Calibri"/>
                <a:cs typeface="Calibri"/>
                <a:sym typeface="Calibri"/>
              </a:rPr>
              <a:t>Inference:</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model starts with random latent vector and gradually modifies it through a diffusion process over multiple steps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In each step it uses U-Net which works essentially as an auto-encoder (encoder - decoder)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noise is injected just before the U-Net of each step,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The encoded text is injected into the decoder in each step to guide the reconstruction of the image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Typical number of diffusion steps is 75</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Typical size of the latent vector is 64x64x32, where 32 is the number of channels</a:t>
            </a:r>
            <a:endParaRPr sz="1300" dirty="0">
              <a:solidFill>
                <a:schemeClr val="dk1"/>
              </a:solidFill>
              <a:latin typeface="Calibri"/>
              <a:ea typeface="Calibri"/>
              <a:cs typeface="Calibri"/>
              <a:sym typeface="Calibri"/>
            </a:endParaRPr>
          </a:p>
        </p:txBody>
      </p:sp>
      <p:pic>
        <p:nvPicPr>
          <p:cNvPr id="127" name="Google Shape;127;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51353" y="273875"/>
            <a:ext cx="4223475" cy="2082300"/>
          </a:xfrm>
          <a:prstGeom prst="rect">
            <a:avLst/>
          </a:prstGeom>
          <a:noFill/>
          <a:ln>
            <a:noFill/>
          </a:ln>
        </p:spPr>
      </p:pic>
      <p:sp>
        <p:nvSpPr>
          <p:cNvPr id="128" name="Google Shape;128;p21"/>
          <p:cNvSpPr txBox="1"/>
          <p:nvPr/>
        </p:nvSpPr>
        <p:spPr>
          <a:xfrm>
            <a:off x="4450829" y="2520659"/>
            <a:ext cx="46245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How text embedding vector may be incorporated with the image: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Concatenate</a:t>
            </a:r>
            <a:r>
              <a:rPr lang="en" sz="1300">
                <a:solidFill>
                  <a:schemeClr val="dk1"/>
                </a:solidFill>
                <a:latin typeface="Calibri"/>
                <a:ea typeface="Calibri"/>
                <a:cs typeface="Calibri"/>
                <a:sym typeface="Calibri"/>
              </a:rPr>
              <a:t> - channel-wise with the image feature maps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Project</a:t>
            </a:r>
            <a:r>
              <a:rPr lang="en" sz="1300">
                <a:solidFill>
                  <a:schemeClr val="dk1"/>
                </a:solidFill>
                <a:latin typeface="Calibri"/>
                <a:ea typeface="Calibri"/>
                <a:cs typeface="Calibri"/>
                <a:sym typeface="Calibri"/>
              </a:rPr>
              <a:t> - into the same dim. space as the image features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Cross-Attention</a:t>
            </a:r>
            <a:r>
              <a:rPr lang="en" sz="1300">
                <a:solidFill>
                  <a:schemeClr val="dk1"/>
                </a:solidFill>
                <a:latin typeface="Calibri"/>
                <a:ea typeface="Calibri"/>
                <a:cs typeface="Calibri"/>
                <a:sym typeface="Calibri"/>
              </a:rPr>
              <a:t> (between image and text vector)</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U-Net conditional input</a:t>
            </a:r>
            <a:r>
              <a:rPr lang="en" sz="1300">
                <a:solidFill>
                  <a:schemeClr val="dk1"/>
                </a:solidFill>
                <a:latin typeface="Calibri"/>
                <a:ea typeface="Calibri"/>
                <a:cs typeface="Calibri"/>
                <a:sym typeface="Calibri"/>
              </a:rPr>
              <a:t> at each U-Net decoder layer</a:t>
            </a:r>
            <a:endParaRPr sz="1300">
              <a:solidFill>
                <a:schemeClr val="dk1"/>
              </a:solidFill>
              <a:latin typeface="Calibri"/>
              <a:ea typeface="Calibri"/>
              <a:cs typeface="Calibri"/>
              <a:sym typeface="Calibri"/>
            </a:endParaRPr>
          </a:p>
        </p:txBody>
      </p:sp>
      <p:sp>
        <p:nvSpPr>
          <p:cNvPr id="129" name="Google Shape;129;p21"/>
          <p:cNvSpPr txBox="1"/>
          <p:nvPr/>
        </p:nvSpPr>
        <p:spPr>
          <a:xfrm>
            <a:off x="4450841" y="3802909"/>
            <a:ext cx="46245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https://stability.ai/blog/stable-diffusion-announcement</a:t>
            </a:r>
            <a:r>
              <a:rPr lang="en" sz="1300">
                <a:solidFill>
                  <a:schemeClr val="dk1"/>
                </a:solidFill>
                <a:latin typeface="Calibri"/>
                <a:ea typeface="Calibri"/>
                <a:cs typeface="Calibri"/>
                <a:sym typeface="Calibri"/>
              </a:rPr>
              <a:t> (2022)</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https://arxiv.org/abs/2112.10752</a:t>
            </a:r>
            <a:r>
              <a:rPr lang="en" sz="1300">
                <a:solidFill>
                  <a:schemeClr val="dk1"/>
                </a:solidFill>
                <a:latin typeface="Calibri"/>
                <a:ea typeface="Calibri"/>
                <a:cs typeface="Calibri"/>
                <a:sym typeface="Calibri"/>
              </a:rPr>
              <a:t> - original paper (2022)</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https://huggingface.co/blog/annotated-diffusion</a:t>
            </a:r>
            <a:r>
              <a:rPr lang="en" sz="1300">
                <a:solidFill>
                  <a:schemeClr val="dk1"/>
                </a:solidFill>
                <a:latin typeface="Calibri"/>
                <a:ea typeface="Calibri"/>
                <a:cs typeface="Calibri"/>
                <a:sym typeface="Calibri"/>
              </a:rPr>
              <a:t> - explanation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https://github.com/CompVis/stable-diffusion</a:t>
            </a:r>
            <a:r>
              <a:rPr lang="en" sz="1300">
                <a:solidFill>
                  <a:schemeClr val="dk1"/>
                </a:solidFill>
                <a:latin typeface="Calibri"/>
                <a:ea typeface="Calibri"/>
                <a:cs typeface="Calibri"/>
                <a:sym typeface="Calibri"/>
              </a:rPr>
              <a:t> - code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https://en.wikipedia.org/wiki/Stable_Diffusion</a:t>
            </a:r>
            <a:r>
              <a:rPr lang="en" sz="1300">
                <a:solidFill>
                  <a:schemeClr val="dk1"/>
                </a:solidFill>
                <a:latin typeface="Calibri"/>
                <a:ea typeface="Calibri"/>
                <a:cs typeface="Calibri"/>
                <a:sym typeface="Calibri"/>
              </a:rPr>
              <a:t> - Wikipedia</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3769</Words>
  <Application>Microsoft Macintosh PowerPoint</Application>
  <PresentationFormat>On-screen Show (16:9)</PresentationFormat>
  <Paragraphs>356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Roboto Mono</vt:lpstr>
      <vt:lpstr>Calibri</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2023-11-03T20:56:39Z</dcterms:modified>
</cp:coreProperties>
</file>