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1CE2D1-E487-4F19-B94E-FEE87F74E8CE}">
  <a:tblStyle styleId="{B91CE2D1-E487-4F19-B94E-FEE87F74E8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hyperlink" Target="https://www.slideshare.net/KristenHunter/civitas-learning-understanding-roc-curves" TargetMode="External"/><Relationship Id="rId5" Type="http://schemas.openxmlformats.org/officeDocument/2006/relationships/hyperlink" Target="https://www.researchgate.net/post/How_do_I_calculate_the_false_alarm_rate_for_face_det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lG4VkPoG3k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erckmanuals.com/professional/special-subjects/clinical-decision-making/understanding-medical-tests-and-test-result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658318" y="1909824"/>
            <a:ext cx="667087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Today's topic: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evaluate the quality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binary classifier or a medical test 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Recall, ROC, AUC,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F1, Sensitivity, Specificity, etc.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80200" y="5430700"/>
            <a:ext cx="29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 Selector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January 22,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1089" y="33930"/>
            <a:ext cx="6244392" cy="598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ROC Curve &amp; Precision-Recall Curve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Operating Characteristic (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curves for a binary classifier: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 Positive Rate (TPR)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vs  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 Positive Rate (FPR)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various threshold settings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curve was first developed by radar engineers during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World War II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detecting enemy objects.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TPR  = REC =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Recall or Sensitivity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TP/P  =  TP / (TP + FN)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( planes classified as planes / all planes' events)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FPR =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 Positive Rate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fall-out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 FP / N  =  FP / (FP + 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( noise classified as planes / all noise events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PRE =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TP/(TP+FP)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( planes classified as planes / all events classified as planes)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TNR = SPC =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TN/N  =  TN/(FP+TN)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(True Negative Rate)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AUC = Area Under the Curve</a:t>
            </a:r>
            <a:endParaRPr b="1"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the area under the ROC curve (1 = very good, 0.5 = bad)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F1 Score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single number evaluation metric, harmonic average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8885" y="966111"/>
            <a:ext cx="2979905" cy="28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7122681" y="2558890"/>
            <a:ext cx="1858617" cy="27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Precision, Low Recall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122680" y="3213471"/>
            <a:ext cx="1858617" cy="27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Precision, High Recall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993956">
            <a:off x="8974104" y="2683707"/>
            <a:ext cx="426419" cy="1621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-1560250">
            <a:off x="8994118" y="3173023"/>
            <a:ext cx="423508" cy="1695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6388500" y="46353"/>
            <a:ext cx="0" cy="67514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2745" y="3999861"/>
            <a:ext cx="5327475" cy="268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18197" y="4846185"/>
            <a:ext cx="1089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0108679" y="4846185"/>
            <a:ext cx="13916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Precision-Recall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552082" y="4225255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Threshold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242071" y="6023419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Threshold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 rot="-2934196">
            <a:off x="6593460" y="4186782"/>
            <a:ext cx="6737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 rot="-2934196">
            <a:off x="8914054" y="6370393"/>
            <a:ext cx="4624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7589251" y="1341021"/>
            <a:ext cx="907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Planes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623464" y="1929204"/>
            <a:ext cx="907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540652" y="1468537"/>
            <a:ext cx="59320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8533032" y="2043847"/>
            <a:ext cx="593203" cy="1846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2224" y="46353"/>
            <a:ext cx="2113226" cy="95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7061548" y="2835889"/>
            <a:ext cx="2128172" cy="377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Selecting Threshold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534143" y="58306"/>
            <a:ext cx="27339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Radar detects planes.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 to separate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"plane" signals from noise.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8748" y="5882551"/>
            <a:ext cx="2112554" cy="73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208844" y="580066"/>
            <a:ext cx="2438400" cy="1351604"/>
            <a:chOff x="208844" y="580066"/>
            <a:chExt cx="2438400" cy="1351604"/>
          </a:xfrm>
        </p:grpSpPr>
        <p:sp>
          <p:nvSpPr>
            <p:cNvPr id="121" name="Google Shape;121;p15"/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Planes</a:t>
              </a:r>
              <a:endParaRPr/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25453" y="3559635"/>
            <a:ext cx="2438400" cy="1351604"/>
            <a:chOff x="208844" y="580066"/>
            <a:chExt cx="2438400" cy="1351604"/>
          </a:xfrm>
        </p:grpSpPr>
        <p:sp>
          <p:nvSpPr>
            <p:cNvPr id="126" name="Google Shape;126;p15"/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Planes</a:t>
              </a: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225453" y="2077397"/>
            <a:ext cx="2438400" cy="1351604"/>
            <a:chOff x="208844" y="580066"/>
            <a:chExt cx="2438400" cy="1351604"/>
          </a:xfrm>
        </p:grpSpPr>
        <p:sp>
          <p:nvSpPr>
            <p:cNvPr id="131" name="Google Shape;131;p15"/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Planes</a:t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243519" y="5039009"/>
            <a:ext cx="2438400" cy="1351604"/>
            <a:chOff x="208844" y="580066"/>
            <a:chExt cx="2438400" cy="1351604"/>
          </a:xfrm>
        </p:grpSpPr>
        <p:sp>
          <p:nvSpPr>
            <p:cNvPr id="136" name="Google Shape;136;p15"/>
            <p:cNvSpPr/>
            <p:nvPr/>
          </p:nvSpPr>
          <p:spPr>
            <a:xfrm>
              <a:off x="208844" y="582930"/>
              <a:ext cx="1845039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53371" y="580066"/>
              <a:ext cx="593873" cy="1348740"/>
            </a:xfrm>
            <a:prstGeom prst="rect">
              <a:avLst/>
            </a:prstGeom>
            <a:solidFill>
              <a:schemeClr val="lt1"/>
            </a:solidFill>
            <a:ln cap="flat" cmpd="sng" w="635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208845" y="580150"/>
              <a:ext cx="5938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2053371" y="580150"/>
              <a:ext cx="5938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Planes</a:t>
              </a:r>
              <a:endParaRPr/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2786056" y="790089"/>
            <a:ext cx="17573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– 100%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15%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786056" y="3790060"/>
            <a:ext cx="1757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Ideal: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– 100%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100%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786388" y="2451537"/>
            <a:ext cx="17573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– 50%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100%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171700" y="857149"/>
            <a:ext cx="342900" cy="371576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2053371" y="3594903"/>
            <a:ext cx="593873" cy="1285037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462719" y="2074533"/>
            <a:ext cx="1196369" cy="1348739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786056" y="5323154"/>
            <a:ext cx="1757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Good: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– 90%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90%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981755" y="5140842"/>
            <a:ext cx="593873" cy="1263298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79776" y="84665"/>
            <a:ext cx="1145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969910" y="84668"/>
            <a:ext cx="1145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180" y="843215"/>
            <a:ext cx="1366776" cy="5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8266" y="2418378"/>
            <a:ext cx="593873" cy="71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6117718" y="3790060"/>
            <a:ext cx="78581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6178046" y="1042937"/>
            <a:ext cx="2762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Precision = Sniper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6050717" y="2630096"/>
            <a:ext cx="2762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Recall = Cover All</a:t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180" y="4106365"/>
            <a:ext cx="1366776" cy="59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4607" y="4000743"/>
            <a:ext cx="593873" cy="71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0297" y="3846757"/>
            <a:ext cx="3008184" cy="2932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>
            <a:off x="9758364" y="4120653"/>
            <a:ext cx="228600" cy="228600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9994333" y="2814762"/>
            <a:ext cx="900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</p:txBody>
      </p:sp>
      <p:cxnSp>
        <p:nvCxnSpPr>
          <p:cNvPr id="160" name="Google Shape;160;p15"/>
          <p:cNvCxnSpPr/>
          <p:nvPr/>
        </p:nvCxnSpPr>
        <p:spPr>
          <a:xfrm flipH="1">
            <a:off x="9986964" y="3131025"/>
            <a:ext cx="342899" cy="869718"/>
          </a:xfrm>
          <a:prstGeom prst="straightConnector1">
            <a:avLst/>
          </a:prstGeom>
          <a:noFill/>
          <a:ln cap="flat" cmpd="sng" w="50800">
            <a:solidFill>
              <a:srgbClr val="00B050">
                <a:alpha val="4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53" y="1462241"/>
            <a:ext cx="3137920" cy="3277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0" y="4739759"/>
            <a:ext cx="46821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https://www.slideshare.net/KristenHunter/civitas-learning-understanding-roc-curves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4682169" y="892367"/>
            <a:ext cx="744740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measuring the performance of retrieval systems, several measures are used that depends on the following four major parameters: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Positive  (TP): True  is identified True  (correct identification)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Negative  (TN): False is identified False (correct identification)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Positive (FP): True  is identified False (wrong identification)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Negative (FN): False is identified True  (wrong identification)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TP + FN (number of correct identification cases)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= FP + TN (number of wrong identification case)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Sensitivity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Recall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 Positive Rate (TPR) : TPR = (TP / P) = TP / (TP + FN)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Specificity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(SPC) or True Negative Rate (TNR)   : SPC = (TN / N) = TN / (FP + 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Precision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Positive Predictive Value (PPV)    : PPV = TP / (TP + FP)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Negative Predictive Value (NPV)                 : NPV = TN / (TN + FN)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Fall-Out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False Positive Rate (FPR)           : FPR = (FP / N) = FP / (FP + TN) = 1 – SPC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Discovery Rate (FDR)                      : FDR = FP / (FP + TP) = 1 – PPV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Miss Rate or False Negative Rate (FNR)          : FNR = FN / (FN + TP)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Accuracy (ACC)                                  : ACC = (TP+TN) / (P+N)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F1 Score                                        : F1  = 2*TP/(2*TP+FP+FN)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Mathews Correlation Coefficient (MCC):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MCC=(TP*TN-FP*FN)/sqrt((TP+FP)*(TP+FN)*(TN+FP) *(TN+FN))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Informedness = Sensitivity + Specificity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Markedness   = Precision + NPV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https://www.researchgate.net/post/How_do_I_calculate_the_false_alarm_rate_for_face_detection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249168" y="238705"/>
            <a:ext cx="4564879" cy="59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7140" y="0"/>
            <a:ext cx="3248213" cy="281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3012140"/>
            <a:ext cx="54864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789290" y="2242844"/>
            <a:ext cx="591631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from sklearn import metrics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expected = target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predicted = model.predict(data)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metrics.precision_score(expected, predicted)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metrics.recall_score(expected, predicted)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metrics.roc_curve(expected, predicted)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metrics.roc_auc_score(expected, predicted)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metrics.confusion_matrix(expected, predicted)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[[194156   4864]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[    23    321]]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49168" y="919405"/>
            <a:ext cx="82289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simple binary classifier we are predicting one of two possibilities (Yes/No, Positive/Negative, Plane/No-Plane, Normal/Abnormal, etc.).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construct a 2x2 matrix to visualize True &amp; False Positives and Negatives.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49086" y="5717894"/>
            <a:ext cx="7270286" cy="1102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 =  sum(Diagonal) / sum(ALL)  =  sum(Correct) / sum(ALL)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 =  TP / (TP+FP)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 =  TP / (TP+FN)  =  TP / All_Actual_Positives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3787" y="-1637"/>
            <a:ext cx="3248213" cy="281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247177" y="159708"/>
            <a:ext cx="4155858" cy="429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sum(Diagonal) / sum(ALL)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226270" y="4572230"/>
            <a:ext cx="4979394" cy="429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= TP / (TP+FN) = TP / Actual_Positives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47176" y="2422320"/>
            <a:ext cx="5712465" cy="505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= TP / (TP+FP) = TP / Predicted_Positives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703606" y="850584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 flipH="1">
            <a:off x="2916861" y="685800"/>
            <a:ext cx="662706" cy="941746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3703606" y="1200971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050703" y="853568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050703" y="1203955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118122" y="858217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2118122" y="1208604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465219" y="861201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465219" y="1211588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703607" y="3120540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 flipH="1">
            <a:off x="2916862" y="2955756"/>
            <a:ext cx="662706" cy="941746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8"/>
          <p:cNvSpPr/>
          <p:nvPr/>
        </p:nvSpPr>
        <p:spPr>
          <a:xfrm>
            <a:off x="3703607" y="3470927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050704" y="3123524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4050704" y="3473911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2118123" y="3128173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118123" y="3478560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465220" y="3131157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2465220" y="3481544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711629" y="5334349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 flipH="1">
            <a:off x="2924884" y="5169565"/>
            <a:ext cx="662706" cy="941746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3711629" y="5684736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4058726" y="5337333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4058726" y="5687720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2126145" y="5341982"/>
            <a:ext cx="294022" cy="2940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2126145" y="5692369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2473242" y="5344966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2473242" y="5695353"/>
            <a:ext cx="294022" cy="29402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1706" y="2355415"/>
            <a:ext cx="2418531" cy="104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706" y="4721776"/>
            <a:ext cx="13017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7484897" y="5545528"/>
            <a:ext cx="3649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Bomb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low precision (many FP)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 recall (get everything)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7484896" y="3149083"/>
            <a:ext cx="3649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 precision (zero FP)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low recall (can't get everything)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5299" y="527906"/>
            <a:ext cx="1346129" cy="134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249168" y="238705"/>
            <a:ext cx="7139604" cy="59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ROC curve is above diagonal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2635839" y="5550176"/>
            <a:ext cx="55137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curve axes: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vertical      = True Positives  / All Actual Positives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horizontal = False Positives / All Actual Negatives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373" y="1904734"/>
            <a:ext cx="3289300" cy="33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9"/>
          <p:cNvCxnSpPr/>
          <p:nvPr/>
        </p:nvCxnSpPr>
        <p:spPr>
          <a:xfrm flipH="1" rot="10800000">
            <a:off x="4230461" y="2069086"/>
            <a:ext cx="2547976" cy="260828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19"/>
          <p:cNvSpPr txBox="1"/>
          <p:nvPr/>
        </p:nvSpPr>
        <p:spPr>
          <a:xfrm>
            <a:off x="3272309" y="1873719"/>
            <a:ext cx="736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TP/P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6658845" y="4944617"/>
            <a:ext cx="960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FP/N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7435472" y="1756076"/>
            <a:ext cx="1953592" cy="4616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Threshold – detect all events and all noise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7008367" y="1904734"/>
            <a:ext cx="387626" cy="1643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1893780" y="4421204"/>
            <a:ext cx="1532871" cy="64633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threshold.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off all noise –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"planes"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 rot="-5161531">
            <a:off x="4291707" y="1753130"/>
            <a:ext cx="567517" cy="12072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 rot="9913061">
            <a:off x="3430915" y="4471327"/>
            <a:ext cx="651305" cy="11791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3556373" y="1045911"/>
            <a:ext cx="2437307" cy="4616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threshold – cut off most of noise, but catches most of planes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/>
        </p:nvSpPr>
        <p:spPr>
          <a:xfrm>
            <a:off x="133815" y="122663"/>
            <a:ext cx="11255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Test Paradox – Predictive Power of Positive or Negative Test Result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133816" y="645883"/>
            <a:ext cx="43378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https://www.youtube.com/watch?v=lG4VkPoG3ko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133815" y="1169103"/>
            <a:ext cx="805598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1,000 people.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 of them have a disease: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N_sick   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N_healthy = 990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test with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90% and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91%.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means that test shows results as following: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TP = True Positive   =   N_sick    * SE/100   =     9 out of 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TN = True Negative   =   N_healthy * SP/100   =   901 out of 990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FN = False Negative  =   1 out of 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FP = False Positive  =  89 out of 990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predictive power of this test?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Positive result :  TP/(TP+FP)  =    9/(9+89)   = 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0.092  (1 in 11 chance)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Negative result :  TN/(TN+FN)  =  901/(901+1)  = 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0.999  (very good)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4776616" y="6243258"/>
            <a:ext cx="7245751" cy="461665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Sensitivity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Recall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 Positive Rate (TPR) : TPR = (TP / P) = TP / (TP + FN)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Specificity</a:t>
            </a:r>
            <a:r>
              <a:rPr b="1"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(SPC)    = True Negative Rate (TNR) : SPC = (TN / N) = TN / (FP + TN)</a:t>
            </a:r>
            <a:endParaRPr/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8668060" y="3350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{B91CE2D1-E487-4F19-B94E-FEE87F74E8CE}</a:tableStyleId>
              </a:tblPr>
              <a:tblGrid>
                <a:gridCol w="1076450"/>
                <a:gridCol w="1076450"/>
                <a:gridCol w="1076450"/>
              </a:tblGrid>
              <a:tr h="3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Disease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Healthy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Google Shape;243;p20"/>
          <p:cNvSpPr/>
          <p:nvPr/>
        </p:nvSpPr>
        <p:spPr>
          <a:xfrm>
            <a:off x="6129345" y="1076314"/>
            <a:ext cx="5109240" cy="1063616"/>
          </a:xfrm>
          <a:prstGeom prst="rect">
            <a:avLst/>
          </a:prstGeom>
          <a:solidFill>
            <a:schemeClr val="lt1"/>
          </a:solidFill>
          <a:ln cap="flat" cmpd="sng" w="635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1238073" y="1073450"/>
            <a:ext cx="222573" cy="1063616"/>
          </a:xfrm>
          <a:prstGeom prst="rect">
            <a:avLst/>
          </a:prstGeom>
          <a:solidFill>
            <a:schemeClr val="lt1"/>
          </a:solidFill>
          <a:ln cap="flat" cmpd="sng" w="635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1195715" y="655038"/>
            <a:ext cx="593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Sick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6129345" y="1085507"/>
            <a:ext cx="5073319" cy="177493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8235008" y="655039"/>
            <a:ext cx="1194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11251131" y="1297290"/>
            <a:ext cx="186655" cy="836912"/>
          </a:xfrm>
          <a:prstGeom prst="roundRect">
            <a:avLst>
              <a:gd fmla="val 16667" name="adj"/>
            </a:avLst>
          </a:prstGeom>
          <a:solidFill>
            <a:srgbClr val="FF0000">
              <a:alpha val="45882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9745360" y="2458862"/>
            <a:ext cx="1238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10942961" y="2463330"/>
            <a:ext cx="1238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-6298395">
            <a:off x="11075422" y="2092501"/>
            <a:ext cx="695931" cy="13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/>
          <p:nvPr/>
        </p:nvSpPr>
        <p:spPr>
          <a:xfrm rot="-6298395">
            <a:off x="9927658" y="2102021"/>
            <a:ext cx="695931" cy="13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129345" y="1226316"/>
            <a:ext cx="22237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Results: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Red = 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White = Negative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222501" y="154074"/>
            <a:ext cx="2970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Tests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222501" y="914400"/>
            <a:ext cx="40395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Merck Manuals: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https://www.merckmanuals.com/professional/special-subjects/clinical-decision-making/understanding-medical-tests-and-test-results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5998" y="2058013"/>
            <a:ext cx="6335770" cy="264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17" y="2824079"/>
            <a:ext cx="4775195" cy="38798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/>
        </p:nvSpPr>
        <p:spPr>
          <a:xfrm>
            <a:off x="939557" y="2300859"/>
            <a:ext cx="3322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ROC Curves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7946965" y="1580959"/>
            <a:ext cx="2161309" cy="28754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6653647" y="1499175"/>
            <a:ext cx="1010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10390906" y="1528883"/>
            <a:ext cx="1010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