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40" name="Google Shape;2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47" name="Google Shape;24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12" name="Google Shape;11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3.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2919046" y="2262554"/>
            <a:ext cx="635390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Regularization</a:t>
            </a:r>
            <a:endParaRPr/>
          </a:p>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in Machine Learning</a:t>
            </a:r>
            <a:endParaRPr/>
          </a:p>
        </p:txBody>
      </p:sp>
      <p:sp>
        <p:nvSpPr>
          <p:cNvPr id="89" name="Google Shape;89;p13"/>
          <p:cNvSpPr txBox="1"/>
          <p:nvPr/>
        </p:nvSpPr>
        <p:spPr>
          <a:xfrm>
            <a:off x="580200" y="5430700"/>
            <a:ext cx="21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 Selector</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January 29, 2021</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nvSpPr>
        <p:spPr>
          <a:xfrm>
            <a:off x="1250067" y="219916"/>
            <a:ext cx="846109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Consolas"/>
              <a:buNone/>
            </a:pPr>
            <a:r>
              <a:rPr lang="en-US" sz="2400">
                <a:solidFill>
                  <a:schemeClr val="dk1"/>
                </a:solidFill>
                <a:latin typeface="Consolas"/>
                <a:ea typeface="Consolas"/>
                <a:cs typeface="Consolas"/>
                <a:sym typeface="Consolas"/>
              </a:rPr>
              <a:t>7.1. Parameter Norm Penalties</a:t>
            </a:r>
            <a:endParaRPr sz="1800">
              <a:solidFill>
                <a:schemeClr val="dk1"/>
              </a:solidFill>
              <a:latin typeface="Consolas"/>
              <a:ea typeface="Consolas"/>
              <a:cs typeface="Consolas"/>
              <a:sym typeface="Consolas"/>
            </a:endParaRPr>
          </a:p>
        </p:txBody>
      </p:sp>
      <p:pic>
        <p:nvPicPr>
          <p:cNvPr id="178" name="Google Shape;178;p22"/>
          <p:cNvPicPr preferRelativeResize="0"/>
          <p:nvPr/>
        </p:nvPicPr>
        <p:blipFill rotWithShape="1">
          <a:blip r:embed="rId3">
            <a:alphaModFix/>
          </a:blip>
          <a:srcRect b="0" l="0" r="0" t="0"/>
          <a:stretch/>
        </p:blipFill>
        <p:spPr>
          <a:xfrm>
            <a:off x="613137" y="854913"/>
            <a:ext cx="8280400" cy="3759200"/>
          </a:xfrm>
          <a:prstGeom prst="rect">
            <a:avLst/>
          </a:prstGeom>
          <a:noFill/>
          <a:ln>
            <a:noFill/>
          </a:ln>
        </p:spPr>
      </p:pic>
      <p:sp>
        <p:nvSpPr>
          <p:cNvPr id="179" name="Google Shape;179;p22"/>
          <p:cNvSpPr txBox="1"/>
          <p:nvPr/>
        </p:nvSpPr>
        <p:spPr>
          <a:xfrm>
            <a:off x="613137" y="4822463"/>
            <a:ext cx="847299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Note:  θ – some (sub)set of parameters.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Note:  </a:t>
            </a:r>
            <a:r>
              <a:rPr lang="en-US" sz="1800">
                <a:solidFill>
                  <a:srgbClr val="FF0000"/>
                </a:solidFill>
                <a:latin typeface="Calibri"/>
                <a:ea typeface="Calibri"/>
                <a:cs typeface="Calibri"/>
                <a:sym typeface="Calibri"/>
              </a:rPr>
              <a:t>loss function </a:t>
            </a:r>
            <a:r>
              <a:rPr lang="en-US" sz="1800">
                <a:solidFill>
                  <a:schemeClr val="dk1"/>
                </a:solidFill>
                <a:latin typeface="Calibri"/>
                <a:ea typeface="Calibri"/>
                <a:cs typeface="Calibri"/>
                <a:sym typeface="Calibri"/>
              </a:rPr>
              <a:t>is a part of a </a:t>
            </a:r>
            <a:r>
              <a:rPr lang="en-US" sz="1800">
                <a:solidFill>
                  <a:srgbClr val="FF0000"/>
                </a:solidFill>
                <a:latin typeface="Calibri"/>
                <a:ea typeface="Calibri"/>
                <a:cs typeface="Calibri"/>
                <a:sym typeface="Calibri"/>
              </a:rPr>
              <a:t>cost function </a:t>
            </a:r>
            <a:r>
              <a:rPr lang="en-US" sz="1800">
                <a:solidFill>
                  <a:schemeClr val="dk1"/>
                </a:solidFill>
                <a:latin typeface="Calibri"/>
                <a:ea typeface="Calibri"/>
                <a:cs typeface="Calibri"/>
                <a:sym typeface="Calibri"/>
              </a:rPr>
              <a:t>which is a type of an </a:t>
            </a:r>
            <a:r>
              <a:rPr lang="en-US" sz="1800">
                <a:solidFill>
                  <a:srgbClr val="FF0000"/>
                </a:solidFill>
                <a:latin typeface="Calibri"/>
                <a:ea typeface="Calibri"/>
                <a:cs typeface="Calibri"/>
                <a:sym typeface="Calibri"/>
              </a:rPr>
              <a:t>objective function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Loss function – measures the penalty</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Cost function – more general (may include regularization)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Objective function – any function you optimize during training</a:t>
            </a:r>
            <a:endParaRPr sz="1800">
              <a:solidFill>
                <a:schemeClr val="dk1"/>
              </a:solidFill>
              <a:latin typeface="Calibri"/>
              <a:ea typeface="Calibri"/>
              <a:cs typeface="Calibri"/>
              <a:sym typeface="Calibri"/>
            </a:endParaRPr>
          </a:p>
        </p:txBody>
      </p:sp>
      <p:sp>
        <p:nvSpPr>
          <p:cNvPr id="180" name="Google Shape;180;p22"/>
          <p:cNvSpPr txBox="1"/>
          <p:nvPr/>
        </p:nvSpPr>
        <p:spPr>
          <a:xfrm>
            <a:off x="10004612" y="1869141"/>
            <a:ext cx="1842247" cy="646331"/>
          </a:xfrm>
          <a:prstGeom prst="rect">
            <a:avLst/>
          </a:prstGeom>
          <a:solidFill>
            <a:srgbClr val="B3C6E7"/>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Parameter norm</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penalty</a:t>
            </a:r>
            <a:endParaRPr sz="1800">
              <a:solidFill>
                <a:schemeClr val="dk1"/>
              </a:solidFill>
              <a:latin typeface="Calibri"/>
              <a:ea typeface="Calibri"/>
              <a:cs typeface="Calibri"/>
              <a:sym typeface="Calibri"/>
            </a:endParaRPr>
          </a:p>
        </p:txBody>
      </p:sp>
      <p:cxnSp>
        <p:nvCxnSpPr>
          <p:cNvPr id="181" name="Google Shape;181;p22"/>
          <p:cNvCxnSpPr/>
          <p:nvPr/>
        </p:nvCxnSpPr>
        <p:spPr>
          <a:xfrm flipH="1">
            <a:off x="6400800" y="2515472"/>
            <a:ext cx="3603812" cy="711822"/>
          </a:xfrm>
          <a:prstGeom prst="straightConnector1">
            <a:avLst/>
          </a:prstGeom>
          <a:noFill/>
          <a:ln cap="flat" cmpd="sng" w="41275">
            <a:solidFill>
              <a:srgbClr val="FF0000"/>
            </a:solidFill>
            <a:prstDash val="solid"/>
            <a:miter lim="800000"/>
            <a:headEnd len="sm" w="sm"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nvSpPr>
        <p:spPr>
          <a:xfrm>
            <a:off x="162046" y="863500"/>
            <a:ext cx="9919503"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L1 &amp; L2 Regularization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    L1 norm - minimizing the sum of the absolute differences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    L2 norm - minimizing the sum of the square of the differences</a:t>
            </a:r>
            <a:endParaRPr sz="2800">
              <a:solidFill>
                <a:schemeClr val="dk1"/>
              </a:solidFill>
              <a:latin typeface="Calibri"/>
              <a:ea typeface="Calibri"/>
              <a:cs typeface="Calibri"/>
              <a:sym typeface="Calibri"/>
            </a:endParaRPr>
          </a:p>
        </p:txBody>
      </p:sp>
      <p:pic>
        <p:nvPicPr>
          <p:cNvPr id="187" name="Google Shape;187;p23"/>
          <p:cNvPicPr preferRelativeResize="0"/>
          <p:nvPr/>
        </p:nvPicPr>
        <p:blipFill rotWithShape="1">
          <a:blip r:embed="rId3">
            <a:alphaModFix/>
          </a:blip>
          <a:srcRect b="0" l="0" r="0" t="0"/>
          <a:stretch/>
        </p:blipFill>
        <p:spPr>
          <a:xfrm>
            <a:off x="162046" y="2248495"/>
            <a:ext cx="5499100" cy="2832100"/>
          </a:xfrm>
          <a:prstGeom prst="rect">
            <a:avLst/>
          </a:prstGeom>
          <a:noFill/>
          <a:ln>
            <a:noFill/>
          </a:ln>
        </p:spPr>
      </p:pic>
      <p:pic>
        <p:nvPicPr>
          <p:cNvPr id="188" name="Google Shape;188;p23"/>
          <p:cNvPicPr preferRelativeResize="0"/>
          <p:nvPr/>
        </p:nvPicPr>
        <p:blipFill rotWithShape="1">
          <a:blip r:embed="rId4">
            <a:alphaModFix/>
          </a:blip>
          <a:srcRect b="0" l="0" r="0" t="0"/>
          <a:stretch/>
        </p:blipFill>
        <p:spPr>
          <a:xfrm>
            <a:off x="5868364" y="4219362"/>
            <a:ext cx="6219463" cy="25182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162046" y="361876"/>
            <a:ext cx="11899965" cy="50841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L</a:t>
            </a:r>
            <a:r>
              <a:rPr baseline="30000"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 Parameter Regularization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L</a:t>
            </a:r>
            <a:r>
              <a:rPr baseline="30000"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 parameter norm penalty commonly known as:</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     “</a:t>
            </a:r>
            <a:r>
              <a:rPr b="1" lang="en-US" sz="2800">
                <a:solidFill>
                  <a:srgbClr val="FF0000"/>
                </a:solidFill>
                <a:latin typeface="Calibri"/>
                <a:ea typeface="Calibri"/>
                <a:cs typeface="Calibri"/>
                <a:sym typeface="Calibri"/>
              </a:rPr>
              <a:t>weight decay regularization</a:t>
            </a:r>
            <a:r>
              <a:rPr lang="en-US" sz="2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or “</a:t>
            </a:r>
            <a:r>
              <a:rPr b="1" lang="en-US" sz="2800">
                <a:solidFill>
                  <a:srgbClr val="FF0000"/>
                </a:solidFill>
                <a:latin typeface="Calibri"/>
                <a:ea typeface="Calibri"/>
                <a:cs typeface="Calibri"/>
                <a:sym typeface="Calibri"/>
              </a:rPr>
              <a:t>ridge regression</a:t>
            </a:r>
            <a:r>
              <a:rPr lang="en-US" sz="2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or “</a:t>
            </a:r>
            <a:r>
              <a:rPr b="1" lang="en-US" sz="2800">
                <a:solidFill>
                  <a:srgbClr val="FF0000"/>
                </a:solidFill>
                <a:latin typeface="Calibri"/>
                <a:ea typeface="Calibri"/>
                <a:cs typeface="Calibri"/>
                <a:sym typeface="Calibri"/>
              </a:rPr>
              <a:t>Tikhonov regularization</a:t>
            </a:r>
            <a:r>
              <a:rPr lang="en-US" sz="2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This regularization strategy drives the weights closer to the origin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by adding a quadratic regularization term to the objective function.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the addition of this weight decay term has modified the learning rule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to multiplicatively shrink the weight vector by a constant factor on each step, just before performing the usual gradient update.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nvSpPr>
        <p:spPr>
          <a:xfrm>
            <a:off x="532429" y="194465"/>
            <a:ext cx="462987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L</a:t>
            </a:r>
            <a:r>
              <a:rPr baseline="30000"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 Regularization</a:t>
            </a:r>
            <a:endParaRPr sz="2800">
              <a:solidFill>
                <a:schemeClr val="dk1"/>
              </a:solidFill>
              <a:latin typeface="Calibri"/>
              <a:ea typeface="Calibri"/>
              <a:cs typeface="Calibri"/>
              <a:sym typeface="Calibri"/>
            </a:endParaRPr>
          </a:p>
        </p:txBody>
      </p:sp>
      <p:pic>
        <p:nvPicPr>
          <p:cNvPr id="199" name="Google Shape;199;p25"/>
          <p:cNvPicPr preferRelativeResize="0"/>
          <p:nvPr/>
        </p:nvPicPr>
        <p:blipFill rotWithShape="1">
          <a:blip r:embed="rId3">
            <a:alphaModFix/>
          </a:blip>
          <a:srcRect b="0" l="0" r="0" t="0"/>
          <a:stretch/>
        </p:blipFill>
        <p:spPr>
          <a:xfrm>
            <a:off x="3208593" y="627039"/>
            <a:ext cx="4038600" cy="1117600"/>
          </a:xfrm>
          <a:prstGeom prst="rect">
            <a:avLst/>
          </a:prstGeom>
          <a:noFill/>
          <a:ln>
            <a:noFill/>
          </a:ln>
        </p:spPr>
      </p:pic>
      <p:pic>
        <p:nvPicPr>
          <p:cNvPr id="200" name="Google Shape;200;p25"/>
          <p:cNvPicPr preferRelativeResize="0"/>
          <p:nvPr/>
        </p:nvPicPr>
        <p:blipFill rotWithShape="1">
          <a:blip r:embed="rId4">
            <a:alphaModFix/>
          </a:blip>
          <a:srcRect b="0" l="0" r="0" t="0"/>
          <a:stretch/>
        </p:blipFill>
        <p:spPr>
          <a:xfrm>
            <a:off x="3204338" y="2086568"/>
            <a:ext cx="4787900" cy="647700"/>
          </a:xfrm>
          <a:prstGeom prst="rect">
            <a:avLst/>
          </a:prstGeom>
          <a:noFill/>
          <a:ln>
            <a:noFill/>
          </a:ln>
        </p:spPr>
      </p:pic>
      <p:sp>
        <p:nvSpPr>
          <p:cNvPr id="201" name="Google Shape;201;p25"/>
          <p:cNvSpPr txBox="1"/>
          <p:nvPr/>
        </p:nvSpPr>
        <p:spPr>
          <a:xfrm>
            <a:off x="520862" y="1675189"/>
            <a:ext cx="4629872" cy="3819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Regularized objective function:</a:t>
            </a:r>
            <a:endParaRPr sz="1800">
              <a:solidFill>
                <a:schemeClr val="dk1"/>
              </a:solidFill>
              <a:latin typeface="Calibri"/>
              <a:ea typeface="Calibri"/>
              <a:cs typeface="Calibri"/>
              <a:sym typeface="Calibri"/>
            </a:endParaRPr>
          </a:p>
        </p:txBody>
      </p:sp>
      <p:sp>
        <p:nvSpPr>
          <p:cNvPr id="202" name="Google Shape;202;p25"/>
          <p:cNvSpPr txBox="1"/>
          <p:nvPr/>
        </p:nvSpPr>
        <p:spPr>
          <a:xfrm>
            <a:off x="532429" y="2734268"/>
            <a:ext cx="878518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In comparison to L</a:t>
            </a:r>
            <a:r>
              <a:rPr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regularization,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L</a:t>
            </a:r>
            <a:r>
              <a:rPr baseline="30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regularization results in a solution that is more </a:t>
            </a:r>
            <a:r>
              <a:rPr b="1" lang="en-US" sz="1800">
                <a:solidFill>
                  <a:srgbClr val="FF0000"/>
                </a:solidFill>
                <a:latin typeface="Calibri"/>
                <a:ea typeface="Calibri"/>
                <a:cs typeface="Calibri"/>
                <a:sym typeface="Calibri"/>
              </a:rPr>
              <a:t>sparse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a:t>
            </a:r>
            <a:r>
              <a:rPr b="1" lang="en-US" sz="1800">
                <a:solidFill>
                  <a:srgbClr val="FF0000"/>
                </a:solidFill>
                <a:latin typeface="Calibri"/>
                <a:ea typeface="Calibri"/>
                <a:cs typeface="Calibri"/>
                <a:sym typeface="Calibri"/>
              </a:rPr>
              <a:t>sparse</a:t>
            </a:r>
            <a:r>
              <a:rPr lang="en-US" sz="1800">
                <a:solidFill>
                  <a:schemeClr val="dk1"/>
                </a:solidFill>
                <a:latin typeface="Calibri"/>
                <a:ea typeface="Calibri"/>
                <a:cs typeface="Calibri"/>
                <a:sym typeface="Calibri"/>
              </a:rPr>
              <a:t> = some parameters have an optimal value of zero).</a:t>
            </a:r>
            <a:endParaRPr sz="1800">
              <a:solidFill>
                <a:schemeClr val="dk1"/>
              </a:solidFill>
              <a:latin typeface="Calibri"/>
              <a:ea typeface="Calibri"/>
              <a:cs typeface="Calibri"/>
              <a:sym typeface="Calibri"/>
            </a:endParaRPr>
          </a:p>
        </p:txBody>
      </p:sp>
      <p:sp>
        <p:nvSpPr>
          <p:cNvPr id="203" name="Google Shape;203;p25"/>
          <p:cNvSpPr txBox="1"/>
          <p:nvPr/>
        </p:nvSpPr>
        <p:spPr>
          <a:xfrm>
            <a:off x="532429" y="3800066"/>
            <a:ext cx="64470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L</a:t>
            </a:r>
            <a:r>
              <a:rPr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regularization does not cause the parameters to become sparse, while L</a:t>
            </a:r>
            <a:r>
              <a:rPr baseline="30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regularization may do so for large enough </a:t>
            </a:r>
            <a:r>
              <a:rPr b="1" lang="en-US" sz="1800">
                <a:solidFill>
                  <a:srgbClr val="FF0000"/>
                </a:solidFill>
                <a:latin typeface="Calibri"/>
                <a:ea typeface="Calibri"/>
                <a:cs typeface="Calibri"/>
                <a:sym typeface="Calibri"/>
              </a:rPr>
              <a:t>α</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04" name="Google Shape;204;p25"/>
          <p:cNvSpPr txBox="1"/>
          <p:nvPr/>
        </p:nvSpPr>
        <p:spPr>
          <a:xfrm>
            <a:off x="532429" y="4588865"/>
            <a:ext cx="1068343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The sparsity property induced by L</a:t>
            </a:r>
            <a:r>
              <a:rPr baseline="30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regularization has been used extensively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as a </a:t>
            </a:r>
            <a:r>
              <a:rPr b="1" lang="en-US" sz="1800" u="sng">
                <a:solidFill>
                  <a:schemeClr val="dk1"/>
                </a:solidFill>
                <a:latin typeface="Calibri"/>
                <a:ea typeface="Calibri"/>
                <a:cs typeface="Calibri"/>
                <a:sym typeface="Calibri"/>
              </a:rPr>
              <a:t>feature selection mechanism</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Feature selection simplifies a machine learning problem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by choosing which subset of the available features should be used.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In particular, the well known </a:t>
            </a:r>
            <a:r>
              <a:rPr b="1" lang="en-US" sz="1800">
                <a:solidFill>
                  <a:srgbClr val="FF0000"/>
                </a:solidFill>
                <a:latin typeface="Calibri"/>
                <a:ea typeface="Calibri"/>
                <a:cs typeface="Calibri"/>
                <a:sym typeface="Calibri"/>
              </a:rPr>
              <a:t>LASSO</a:t>
            </a:r>
            <a:r>
              <a:rPr lang="en-US" sz="1800">
                <a:solidFill>
                  <a:schemeClr val="dk1"/>
                </a:solidFill>
                <a:latin typeface="Calibri"/>
                <a:ea typeface="Calibri"/>
                <a:cs typeface="Calibri"/>
                <a:sym typeface="Calibri"/>
              </a:rPr>
              <a:t> (Tibshirani, 1995) (</a:t>
            </a:r>
            <a:r>
              <a:rPr lang="en-US" sz="1800">
                <a:solidFill>
                  <a:srgbClr val="FF0000"/>
                </a:solidFill>
                <a:latin typeface="Calibri"/>
                <a:ea typeface="Calibri"/>
                <a:cs typeface="Calibri"/>
                <a:sym typeface="Calibri"/>
              </a:rPr>
              <a:t>Least Absolute Shrinkage and Selection Operator</a:t>
            </a:r>
            <a:r>
              <a:rPr lang="en-US" sz="1800">
                <a:solidFill>
                  <a:schemeClr val="dk1"/>
                </a:solidFill>
                <a:latin typeface="Calibri"/>
                <a:ea typeface="Calibri"/>
                <a:cs typeface="Calibri"/>
                <a:sym typeface="Calibri"/>
              </a:rPr>
              <a:t>) model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integrates an L</a:t>
            </a:r>
            <a:r>
              <a:rPr baseline="30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penalty with a linear model and a least squares cost function.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L</a:t>
            </a:r>
            <a:r>
              <a:rPr baseline="30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penalty causes a subset of the weights to become zero,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suggesting that the corresponding features may safely be discarded.</a:t>
            </a:r>
            <a:endParaRPr sz="1800">
              <a:solidFill>
                <a:schemeClr val="dk1"/>
              </a:solidFill>
              <a:latin typeface="Calibri"/>
              <a:ea typeface="Calibri"/>
              <a:cs typeface="Calibri"/>
              <a:sym typeface="Calibri"/>
            </a:endParaRPr>
          </a:p>
        </p:txBody>
      </p:sp>
      <p:pic>
        <p:nvPicPr>
          <p:cNvPr id="205" name="Google Shape;205;p25"/>
          <p:cNvPicPr preferRelativeResize="0"/>
          <p:nvPr/>
        </p:nvPicPr>
        <p:blipFill rotWithShape="1">
          <a:blip r:embed="rId5">
            <a:alphaModFix/>
          </a:blip>
          <a:srcRect b="0" l="0" r="0" t="0"/>
          <a:stretch/>
        </p:blipFill>
        <p:spPr>
          <a:xfrm>
            <a:off x="8368337" y="2086568"/>
            <a:ext cx="3528731" cy="1428793"/>
          </a:xfrm>
          <a:prstGeom prst="rect">
            <a:avLst/>
          </a:prstGeom>
          <a:noFill/>
          <a:ln>
            <a:noFill/>
          </a:ln>
        </p:spPr>
      </p:pic>
      <p:sp>
        <p:nvSpPr>
          <p:cNvPr id="206" name="Google Shape;206;p25"/>
          <p:cNvSpPr/>
          <p:nvPr/>
        </p:nvSpPr>
        <p:spPr>
          <a:xfrm>
            <a:off x="8215937" y="3014436"/>
            <a:ext cx="705308" cy="705308"/>
          </a:xfrm>
          <a:prstGeom prst="ellipse">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207" name="Google Shape;207;p25"/>
          <p:cNvSpPr/>
          <p:nvPr/>
        </p:nvSpPr>
        <p:spPr>
          <a:xfrm>
            <a:off x="8297313" y="3095813"/>
            <a:ext cx="552908" cy="552908"/>
          </a:xfrm>
          <a:prstGeom prst="ellipse">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cxnSp>
        <p:nvCxnSpPr>
          <p:cNvPr id="208" name="Google Shape;208;p25"/>
          <p:cNvCxnSpPr/>
          <p:nvPr/>
        </p:nvCxnSpPr>
        <p:spPr>
          <a:xfrm flipH="1" rot="10800000">
            <a:off x="7075503" y="3195933"/>
            <a:ext cx="1580225" cy="701364"/>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nvSpPr>
        <p:spPr>
          <a:xfrm>
            <a:off x="692436" y="424175"/>
            <a:ext cx="9664861" cy="20928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70C0"/>
              </a:buClr>
              <a:buSzPts val="3200"/>
              <a:buFont typeface="Calibri"/>
              <a:buNone/>
            </a:pPr>
            <a:r>
              <a:rPr b="1" lang="en-US" sz="3200">
                <a:solidFill>
                  <a:srgbClr val="0070C0"/>
                </a:solidFill>
                <a:latin typeface="Calibri"/>
                <a:ea typeface="Calibri"/>
                <a:cs typeface="Calibri"/>
                <a:sym typeface="Calibri"/>
              </a:rPr>
              <a:t>Regularization</a:t>
            </a:r>
            <a:r>
              <a:rPr lang="en-US" sz="32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“any modification we make to a learning algorithm </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that is intended to reduce its </a:t>
            </a:r>
            <a:r>
              <a:rPr b="1" lang="en-US" sz="2800">
                <a:solidFill>
                  <a:srgbClr val="0070C0"/>
                </a:solidFill>
                <a:latin typeface="Calibri"/>
                <a:ea typeface="Calibri"/>
                <a:cs typeface="Calibri"/>
                <a:sym typeface="Calibri"/>
              </a:rPr>
              <a:t>generalization</a:t>
            </a:r>
            <a:r>
              <a:rPr lang="en-US" sz="2800">
                <a:solidFill>
                  <a:schemeClr val="dk1"/>
                </a:solidFill>
                <a:latin typeface="Calibri"/>
                <a:ea typeface="Calibri"/>
                <a:cs typeface="Calibri"/>
                <a:sym typeface="Calibri"/>
              </a:rPr>
              <a:t> </a:t>
            </a:r>
            <a:r>
              <a:rPr b="1" lang="en-US" sz="2800">
                <a:solidFill>
                  <a:srgbClr val="0070C0"/>
                </a:solidFill>
                <a:latin typeface="Calibri"/>
                <a:ea typeface="Calibri"/>
                <a:cs typeface="Calibri"/>
                <a:sym typeface="Calibri"/>
              </a:rPr>
              <a:t>error</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but not its training error.”</a:t>
            </a:r>
            <a:endParaRPr sz="2800">
              <a:solidFill>
                <a:schemeClr val="dk1"/>
              </a:solidFill>
              <a:latin typeface="Calibri"/>
              <a:ea typeface="Calibri"/>
              <a:cs typeface="Calibri"/>
              <a:sym typeface="Calibri"/>
            </a:endParaRPr>
          </a:p>
        </p:txBody>
      </p:sp>
      <p:sp>
        <p:nvSpPr>
          <p:cNvPr id="214" name="Google Shape;214;p26"/>
          <p:cNvSpPr txBox="1"/>
          <p:nvPr/>
        </p:nvSpPr>
        <p:spPr>
          <a:xfrm>
            <a:off x="692436" y="2600222"/>
            <a:ext cx="9282896" cy="38164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Motivation:</a:t>
            </a:r>
            <a:endParaRPr sz="1200">
              <a:solidFill>
                <a:schemeClr val="dk1"/>
              </a:solidFill>
              <a:latin typeface="Calibri"/>
              <a:ea typeface="Calibri"/>
              <a:cs typeface="Calibri"/>
              <a:sym typeface="Calibri"/>
            </a:endParaRPr>
          </a:p>
          <a:p>
            <a:pPr indent="0" lvl="0" marL="0" marR="0" rtl="0" algn="l">
              <a:spcBef>
                <a:spcPts val="0"/>
              </a:spcBef>
              <a:spcAft>
                <a:spcPts val="0"/>
              </a:spcAft>
              <a:buClr>
                <a:srgbClr val="0070C0"/>
              </a:buClr>
              <a:buSzPts val="2400"/>
              <a:buFont typeface="Calibri"/>
              <a:buNone/>
            </a:pPr>
            <a:r>
              <a:rPr lang="en-US" sz="2400">
                <a:solidFill>
                  <a:srgbClr val="0070C0"/>
                </a:solidFill>
                <a:latin typeface="Calibri"/>
                <a:ea typeface="Calibri"/>
                <a:cs typeface="Calibri"/>
                <a:sym typeface="Calibri"/>
              </a:rPr>
              <a:t>Imagine that we train network on different subsets of inputs.</a:t>
            </a:r>
            <a:endParaRPr sz="1800">
              <a:solidFill>
                <a:schemeClr val="dk1"/>
              </a:solidFill>
              <a:latin typeface="Calibri"/>
              <a:ea typeface="Calibri"/>
              <a:cs typeface="Calibri"/>
              <a:sym typeface="Calibri"/>
            </a:endParaRPr>
          </a:p>
          <a:p>
            <a:pPr indent="0" lvl="0" marL="0" marR="0" rtl="0" algn="l">
              <a:spcBef>
                <a:spcPts val="0"/>
              </a:spcBef>
              <a:spcAft>
                <a:spcPts val="0"/>
              </a:spcAft>
              <a:buClr>
                <a:srgbClr val="0070C0"/>
              </a:buClr>
              <a:buSzPts val="2400"/>
              <a:buFont typeface="Calibri"/>
              <a:buNone/>
            </a:pPr>
            <a:r>
              <a:rPr lang="en-US" sz="2400">
                <a:solidFill>
                  <a:srgbClr val="0070C0"/>
                </a:solidFill>
                <a:latin typeface="Calibri"/>
                <a:ea typeface="Calibri"/>
                <a:cs typeface="Calibri"/>
                <a:sym typeface="Calibri"/>
              </a:rPr>
              <a:t>For each subset we will get different model parameters.</a:t>
            </a:r>
            <a:endParaRPr sz="1800">
              <a:solidFill>
                <a:schemeClr val="dk1"/>
              </a:solidFill>
              <a:latin typeface="Calibri"/>
              <a:ea typeface="Calibri"/>
              <a:cs typeface="Calibri"/>
              <a:sym typeface="Calibri"/>
            </a:endParaRPr>
          </a:p>
          <a:p>
            <a:pPr indent="0" lvl="0" marL="0" marR="0" rtl="0" algn="l">
              <a:spcBef>
                <a:spcPts val="0"/>
              </a:spcBef>
              <a:spcAft>
                <a:spcPts val="0"/>
              </a:spcAft>
              <a:buClr>
                <a:srgbClr val="0070C0"/>
              </a:buClr>
              <a:buSzPts val="2400"/>
              <a:buFont typeface="Calibri"/>
              <a:buNone/>
            </a:pPr>
            <a:r>
              <a:rPr lang="en-US" sz="2400">
                <a:solidFill>
                  <a:srgbClr val="0070C0"/>
                </a:solidFill>
                <a:latin typeface="Calibri"/>
                <a:ea typeface="Calibri"/>
                <a:cs typeface="Calibri"/>
                <a:sym typeface="Calibri"/>
              </a:rPr>
              <a:t>We want to reduce the variance of these parameters between subsets.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Clr>
                <a:srgbClr val="FF0000"/>
              </a:buClr>
              <a:buSzPts val="2400"/>
              <a:buFont typeface="Calibri"/>
              <a:buNone/>
            </a:pPr>
            <a:r>
              <a:rPr lang="en-US" sz="2400">
                <a:solidFill>
                  <a:srgbClr val="FF0000"/>
                </a:solidFill>
                <a:latin typeface="Calibri"/>
                <a:ea typeface="Calibri"/>
                <a:cs typeface="Calibri"/>
                <a:sym typeface="Calibri"/>
              </a:rPr>
              <a:t>generalization vs overfitting</a:t>
            </a:r>
            <a:endParaRPr sz="2400">
              <a:solidFill>
                <a:srgbClr val="FF0000"/>
              </a:solidFill>
              <a:latin typeface="Calibri"/>
              <a:ea typeface="Calibri"/>
              <a:cs typeface="Calibri"/>
              <a:sym typeface="Calibri"/>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most regularization strategies are based on regularizing estimators ...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by trading increased bias for reduced variance.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An effective regularizer is one that makes a profitable trade,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reducing variance significantly while not overly increasing the bias.”</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30136" y="149972"/>
            <a:ext cx="11353800" cy="69719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3200" u="none" cap="none" strike="noStrike">
                <a:solidFill>
                  <a:schemeClr val="dk1"/>
                </a:solidFill>
                <a:latin typeface="Calibri"/>
                <a:ea typeface="Calibri"/>
                <a:cs typeface="Calibri"/>
                <a:sym typeface="Calibri"/>
              </a:rPr>
              <a:t>Regularization - Bagging and Other Ensemble Methods</a:t>
            </a:r>
            <a:endParaRPr b="1" i="0" sz="3200" u="none" cap="none" strike="noStrike">
              <a:solidFill>
                <a:schemeClr val="dk1"/>
              </a:solidFill>
              <a:latin typeface="Calibri"/>
              <a:ea typeface="Calibri"/>
              <a:cs typeface="Calibri"/>
              <a:sym typeface="Calibri"/>
            </a:endParaRPr>
          </a:p>
        </p:txBody>
      </p:sp>
      <p:sp>
        <p:nvSpPr>
          <p:cNvPr id="220" name="Google Shape;220;p27"/>
          <p:cNvSpPr txBox="1"/>
          <p:nvPr>
            <p:ph idx="1" type="body"/>
          </p:nvPr>
        </p:nvSpPr>
        <p:spPr>
          <a:xfrm>
            <a:off x="448236" y="1301190"/>
            <a:ext cx="10833846"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Bagging (short for </a:t>
            </a:r>
            <a:r>
              <a:rPr b="1" i="0" lang="en-US" sz="2590" u="none" cap="none" strike="noStrike">
                <a:solidFill>
                  <a:schemeClr val="dk1"/>
                </a:solidFill>
                <a:latin typeface="Calibri"/>
                <a:ea typeface="Calibri"/>
                <a:cs typeface="Calibri"/>
                <a:sym typeface="Calibri"/>
              </a:rPr>
              <a:t>bootstrap aggregating</a:t>
            </a:r>
            <a:r>
              <a:rPr b="0" i="0" lang="en-US" sz="2590" u="none" cap="none" strike="noStrike">
                <a:solidFill>
                  <a:schemeClr val="dk1"/>
                </a:solidFill>
                <a:latin typeface="Calibri"/>
                <a:ea typeface="Calibri"/>
                <a:cs typeface="Calibri"/>
                <a:sym typeface="Calibri"/>
              </a:rPr>
              <a:t>) is a technique for reducing generalization error.</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This is done by separately training several different models and then combining them. Each model then votes on what it thinks the best output is. </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A general term for this is </a:t>
            </a:r>
            <a:r>
              <a:rPr b="1" i="0" lang="en-US" sz="2590" u="none" cap="none" strike="noStrike">
                <a:solidFill>
                  <a:schemeClr val="dk1"/>
                </a:solidFill>
                <a:latin typeface="Calibri"/>
                <a:ea typeface="Calibri"/>
                <a:cs typeface="Calibri"/>
                <a:sym typeface="Calibri"/>
              </a:rPr>
              <a:t>model averaging</a:t>
            </a:r>
            <a:r>
              <a:rPr b="0" i="0" lang="en-US" sz="2590" u="none" cap="none" strike="noStrike">
                <a:solidFill>
                  <a:schemeClr val="dk1"/>
                </a:solidFill>
                <a:latin typeface="Calibri"/>
                <a:ea typeface="Calibri"/>
                <a:cs typeface="Calibri"/>
                <a:sym typeface="Calibri"/>
              </a:rPr>
              <a:t>.</a:t>
            </a:r>
            <a:endParaRPr b="1" i="0" sz="259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Bagging is a type of </a:t>
            </a:r>
            <a:r>
              <a:rPr b="1" i="0" lang="en-US" sz="2590" u="none" cap="none" strike="noStrike">
                <a:solidFill>
                  <a:schemeClr val="dk1"/>
                </a:solidFill>
                <a:latin typeface="Calibri"/>
                <a:ea typeface="Calibri"/>
                <a:cs typeface="Calibri"/>
                <a:sym typeface="Calibri"/>
              </a:rPr>
              <a:t>ensemble method</a:t>
            </a:r>
            <a:r>
              <a:rPr b="0" i="0" lang="en-US" sz="2590" u="none" cap="none" strike="noStrike">
                <a:solidFill>
                  <a:schemeClr val="dk1"/>
                </a:solidFill>
                <a:latin typeface="Calibri"/>
                <a:ea typeface="Calibri"/>
                <a:cs typeface="Calibri"/>
                <a:sym typeface="Calibri"/>
              </a:rPr>
              <a:t>.</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The reason we use bagging is that different models often have varying degrees of generalization and test error.</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Machine Learning contests are often won using methods of model averaging over dozens of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nvSpPr>
        <p:spPr>
          <a:xfrm>
            <a:off x="0" y="0"/>
            <a:ext cx="10623686" cy="5647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Regularization – Generating Data (Dataset Augmentation)</a:t>
            </a:r>
            <a:endParaRPr b="1" sz="3200">
              <a:solidFill>
                <a:schemeClr val="dk1"/>
              </a:solidFill>
              <a:latin typeface="Calibri"/>
              <a:ea typeface="Calibri"/>
              <a:cs typeface="Calibri"/>
              <a:sym typeface="Calibri"/>
            </a:endParaRPr>
          </a:p>
        </p:txBody>
      </p:sp>
      <p:sp>
        <p:nvSpPr>
          <p:cNvPr id="226" name="Google Shape;226;p28"/>
          <p:cNvSpPr txBox="1"/>
          <p:nvPr/>
        </p:nvSpPr>
        <p:spPr>
          <a:xfrm>
            <a:off x="367043" y="828955"/>
            <a:ext cx="10623686" cy="56967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Idea – generate fake data and add it to the training data set.</a:t>
            </a:r>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Example for images: shift images several pixels in all directions, slight rotation, or slight scaling. (but be careful – certain transformation can change the meaning:  ‘</a:t>
            </a:r>
            <a:r>
              <a:rPr b="1" lang="en-US" sz="2400">
                <a:solidFill>
                  <a:srgbClr val="0070C0"/>
                </a:solidFill>
                <a:latin typeface="Calibri"/>
                <a:ea typeface="Calibri"/>
                <a:cs typeface="Calibri"/>
                <a:sym typeface="Calibri"/>
              </a:rPr>
              <a:t>b</a:t>
            </a:r>
            <a:r>
              <a:rPr lang="en-US" sz="2400">
                <a:solidFill>
                  <a:schemeClr val="dk1"/>
                </a:solidFill>
                <a:latin typeface="Calibri"/>
                <a:ea typeface="Calibri"/>
                <a:cs typeface="Calibri"/>
                <a:sym typeface="Calibri"/>
              </a:rPr>
              <a:t>’ and ‘</a:t>
            </a:r>
            <a:r>
              <a:rPr b="1" lang="en-US" sz="2400">
                <a:solidFill>
                  <a:srgbClr val="0070C0"/>
                </a:solidFill>
                <a:latin typeface="Calibri"/>
                <a:ea typeface="Calibri"/>
                <a:cs typeface="Calibri"/>
                <a:sym typeface="Calibri"/>
              </a:rPr>
              <a:t>d</a:t>
            </a:r>
            <a:r>
              <a:rPr lang="en-US" sz="2400">
                <a:solidFill>
                  <a:schemeClr val="dk1"/>
                </a:solidFill>
                <a:latin typeface="Calibri"/>
                <a:ea typeface="Calibri"/>
                <a:cs typeface="Calibri"/>
                <a:sym typeface="Calibri"/>
              </a:rPr>
              <a:t>’ ,  ‘</a:t>
            </a:r>
            <a:r>
              <a:rPr b="1" lang="en-US" sz="2400">
                <a:solidFill>
                  <a:srgbClr val="0070C0"/>
                </a:solidFill>
                <a:latin typeface="Calibri"/>
                <a:ea typeface="Calibri"/>
                <a:cs typeface="Calibri"/>
                <a:sym typeface="Calibri"/>
              </a:rPr>
              <a:t>6</a:t>
            </a:r>
            <a:r>
              <a:rPr lang="en-US" sz="2400">
                <a:solidFill>
                  <a:schemeClr val="dk1"/>
                </a:solidFill>
                <a:latin typeface="Calibri"/>
                <a:ea typeface="Calibri"/>
                <a:cs typeface="Calibri"/>
                <a:sym typeface="Calibri"/>
              </a:rPr>
              <a:t>’ and ‘</a:t>
            </a:r>
            <a:r>
              <a:rPr b="1" lang="en-US" sz="2400">
                <a:solidFill>
                  <a:srgbClr val="0070C0"/>
                </a:solidFill>
                <a:latin typeface="Calibri"/>
                <a:ea typeface="Calibri"/>
                <a:cs typeface="Calibri"/>
                <a:sym typeface="Calibri"/>
              </a:rPr>
              <a:t>9</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Example - training AlphaGo Zero – self-play - playing against itself.</a:t>
            </a:r>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Example - training self-driving car algorithm using simulator (driving inside randomly generated virtual world).</a:t>
            </a:r>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nvSpPr>
        <p:spPr>
          <a:xfrm>
            <a:off x="381000" y="416867"/>
            <a:ext cx="5816600" cy="2739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Regularization by </a:t>
            </a:r>
            <a:r>
              <a:rPr b="1" lang="en-US" sz="3200">
                <a:solidFill>
                  <a:srgbClr val="0070C0"/>
                </a:solidFill>
                <a:latin typeface="Calibri"/>
                <a:ea typeface="Calibri"/>
                <a:cs typeface="Calibri"/>
                <a:sym typeface="Calibri"/>
              </a:rPr>
              <a:t>Injecting noise</a:t>
            </a:r>
            <a:r>
              <a:rPr lang="en-US" sz="3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very common technique.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is another form of data augmentation.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Can be applied to the inputs, to the hidden units, to the weights, to output targets.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246529" y="361951"/>
            <a:ext cx="6357471" cy="5896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3200" u="none" cap="none" strike="noStrike">
                <a:solidFill>
                  <a:schemeClr val="dk1"/>
                </a:solidFill>
                <a:latin typeface="Calibri"/>
                <a:ea typeface="Calibri"/>
                <a:cs typeface="Calibri"/>
                <a:sym typeface="Calibri"/>
              </a:rPr>
              <a:t>Regularization – Random Dropout</a:t>
            </a:r>
            <a:br>
              <a:rPr b="1" i="0" lang="en-US" sz="3200" u="none" cap="none" strike="noStrike">
                <a:solidFill>
                  <a:schemeClr val="dk1"/>
                </a:solidFill>
                <a:latin typeface="Calibri"/>
                <a:ea typeface="Calibri"/>
                <a:cs typeface="Calibri"/>
                <a:sym typeface="Calibri"/>
              </a:rPr>
            </a:br>
            <a:r>
              <a:rPr b="1" i="0" lang="en-US" sz="1800" u="none" cap="none" strike="noStrike">
                <a:solidFill>
                  <a:schemeClr val="dk1"/>
                </a:solidFill>
                <a:latin typeface="Calibri"/>
                <a:ea typeface="Calibri"/>
                <a:cs typeface="Calibri"/>
                <a:sym typeface="Calibri"/>
              </a:rPr>
              <a:t>(adding noise into training process)</a:t>
            </a:r>
            <a:endParaRPr b="1" i="0" sz="1800" u="none" cap="none" strike="noStrike">
              <a:solidFill>
                <a:schemeClr val="dk1"/>
              </a:solidFill>
              <a:latin typeface="Calibri"/>
              <a:ea typeface="Calibri"/>
              <a:cs typeface="Calibri"/>
              <a:sym typeface="Calibri"/>
            </a:endParaRPr>
          </a:p>
        </p:txBody>
      </p:sp>
      <p:sp>
        <p:nvSpPr>
          <p:cNvPr id="237" name="Google Shape;237;p30"/>
          <p:cNvSpPr txBox="1"/>
          <p:nvPr>
            <p:ph idx="1" type="body"/>
          </p:nvPr>
        </p:nvSpPr>
        <p:spPr>
          <a:xfrm>
            <a:off x="246529" y="951567"/>
            <a:ext cx="11654118" cy="532820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chemeClr val="dk1"/>
              </a:buClr>
              <a:buSzPts val="2000"/>
              <a:buChar char="•"/>
            </a:pPr>
            <a:r>
              <a:rPr lang="en-US" sz="2000"/>
              <a:t>Dropout  - a regularization technique for neural network models proposed by </a:t>
            </a:r>
            <a:r>
              <a:rPr lang="en-US" sz="2000">
                <a:solidFill>
                  <a:srgbClr val="FF0000"/>
                </a:solidFill>
              </a:rPr>
              <a:t>Srivastava, et al, 2014</a:t>
            </a:r>
            <a:r>
              <a:rPr lang="en-US" sz="2000"/>
              <a:t>. Dropout is a technique where randomly selected neurons are ignored during training. They are “dropped-out” randomly (</a:t>
            </a:r>
            <a:r>
              <a:rPr lang="en-US" sz="2000">
                <a:solidFill>
                  <a:srgbClr val="FF0000"/>
                </a:solidFill>
              </a:rPr>
              <a:t>by specifying a random mask vector</a:t>
            </a:r>
            <a:r>
              <a:rPr lang="en-US" sz="2000"/>
              <a:t>). </a:t>
            </a:r>
            <a:endParaRPr b="0" i="0" sz="20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000" u="none" cap="none" strike="noStrike">
                <a:solidFill>
                  <a:schemeClr val="dk1"/>
                </a:solidFill>
                <a:latin typeface="Calibri"/>
                <a:ea typeface="Calibri"/>
                <a:cs typeface="Calibri"/>
                <a:sym typeface="Calibri"/>
              </a:rPr>
              <a:t>Dropout provides an inexpensive approximation to training and evaluating a bagged ensemble of exponentially many neural networks. </a:t>
            </a:r>
            <a:r>
              <a:rPr lang="en-US" sz="2000">
                <a:solidFill>
                  <a:schemeClr val="dk1"/>
                </a:solidFill>
              </a:rPr>
              <a:t>Typically, Dropout can have good performance with only 10-20 of its exponentially many models </a:t>
            </a:r>
            <a:r>
              <a:rPr lang="en-US" sz="2000">
                <a:solidFill>
                  <a:srgbClr val="FF0000"/>
                </a:solidFill>
              </a:rPr>
              <a:t>that are averaged together using the geometric mean of the output</a:t>
            </a:r>
            <a:r>
              <a:rPr lang="en-US" sz="2000">
                <a:solidFill>
                  <a:schemeClr val="dk1"/>
                </a:solidFill>
              </a:rPr>
              <a:t>. </a:t>
            </a:r>
            <a:endParaRPr sz="2000"/>
          </a:p>
          <a:p>
            <a:pPr indent="-228600" lvl="0" marL="228600" rtl="0" algn="l">
              <a:lnSpc>
                <a:spcPct val="90000"/>
              </a:lnSpc>
              <a:spcBef>
                <a:spcPts val="1000"/>
              </a:spcBef>
              <a:spcAft>
                <a:spcPts val="0"/>
              </a:spcAft>
              <a:buClr>
                <a:schemeClr val="dk1"/>
              </a:buClr>
              <a:buSzPts val="2590"/>
              <a:buFont typeface="Arial"/>
              <a:buChar char="•"/>
            </a:pPr>
            <a:r>
              <a:rPr lang="en-US" sz="2000">
                <a:solidFill>
                  <a:schemeClr val="dk1"/>
                </a:solidFill>
              </a:rPr>
              <a:t>Weight Scaling Inference Rule: Make sure the expected total input to a unit at test time is roughly the same as the expected total input to that unit at train time. One example is randomly removing any given weight from the model 50% of the time and then dividing the values of each weight by 2 at end of training or multiply the weights by 2 during training.</a:t>
            </a:r>
            <a:endParaRPr/>
          </a:p>
          <a:p>
            <a:pPr indent="-228600" lvl="0" marL="228600" rtl="0" algn="l">
              <a:lnSpc>
                <a:spcPct val="90000"/>
              </a:lnSpc>
              <a:spcBef>
                <a:spcPts val="1000"/>
              </a:spcBef>
              <a:spcAft>
                <a:spcPts val="0"/>
              </a:spcAft>
              <a:buClr>
                <a:schemeClr val="dk1"/>
              </a:buClr>
              <a:buSzPts val="2590"/>
              <a:buFont typeface="Arial"/>
              <a:buChar char="•"/>
            </a:pPr>
            <a:r>
              <a:rPr lang="en-US" sz="2000"/>
              <a:t>Dropout is computationally cheap and usually more eﬀective than other standard computationally inexpensive regularization methods such as weight decay, ﬁlter norm constraints and sparse activity regularization. </a:t>
            </a:r>
            <a:endParaRPr/>
          </a:p>
          <a:p>
            <a:pPr indent="-228600" lvl="0" marL="228600" rtl="0" algn="l">
              <a:lnSpc>
                <a:spcPct val="90000"/>
              </a:lnSpc>
              <a:spcBef>
                <a:spcPts val="1000"/>
              </a:spcBef>
              <a:spcAft>
                <a:spcPts val="0"/>
              </a:spcAft>
              <a:buClr>
                <a:schemeClr val="dk1"/>
              </a:buClr>
              <a:buSzPts val="2590"/>
              <a:buFont typeface="Arial"/>
              <a:buChar char="•"/>
            </a:pPr>
            <a:r>
              <a:rPr lang="en-US" sz="2000"/>
              <a:t>Dropout may also be combined with other forms of regularization to yield a further improvement.</a:t>
            </a:r>
            <a:endParaRPr/>
          </a:p>
          <a:p>
            <a:pPr indent="-228600" lvl="0" marL="228600" rtl="0" algn="l">
              <a:lnSpc>
                <a:spcPct val="90000"/>
              </a:lnSpc>
              <a:spcBef>
                <a:spcPts val="1000"/>
              </a:spcBef>
              <a:spcAft>
                <a:spcPts val="0"/>
              </a:spcAft>
              <a:buClr>
                <a:schemeClr val="dk1"/>
              </a:buClr>
              <a:buSzPts val="2590"/>
              <a:buFont typeface="Arial"/>
              <a:buChar char="•"/>
            </a:pPr>
            <a:r>
              <a:rPr lang="en-US" sz="2000"/>
              <a:t>Dropout works well with nearly any model that uses a distributed representation and can be trained with stochastic gradient descent.</a:t>
            </a:r>
            <a:endParaRPr sz="2000"/>
          </a:p>
          <a:p>
            <a:pPr indent="-50800" lvl="0" marL="2286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246530" y="176867"/>
            <a:ext cx="10515600" cy="49548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3200" u="none" cap="none" strike="noStrike">
                <a:solidFill>
                  <a:schemeClr val="dk1"/>
                </a:solidFill>
                <a:latin typeface="Calibri"/>
                <a:ea typeface="Calibri"/>
                <a:cs typeface="Calibri"/>
                <a:sym typeface="Calibri"/>
              </a:rPr>
              <a:t>Regularization - Adversarial Training</a:t>
            </a:r>
            <a:endParaRPr b="1" i="0" sz="3200" u="none" cap="none" strike="noStrike">
              <a:solidFill>
                <a:schemeClr val="dk1"/>
              </a:solidFill>
              <a:latin typeface="Calibri"/>
              <a:ea typeface="Calibri"/>
              <a:cs typeface="Calibri"/>
              <a:sym typeface="Calibri"/>
            </a:endParaRPr>
          </a:p>
        </p:txBody>
      </p:sp>
      <p:pic>
        <p:nvPicPr>
          <p:cNvPr id="243" name="Google Shape;243;p31"/>
          <p:cNvPicPr preferRelativeResize="0"/>
          <p:nvPr/>
        </p:nvPicPr>
        <p:blipFill rotWithShape="1">
          <a:blip r:embed="rId3">
            <a:alphaModFix/>
          </a:blip>
          <a:srcRect b="0" l="0" r="0" t="0"/>
          <a:stretch/>
        </p:blipFill>
        <p:spPr>
          <a:xfrm>
            <a:off x="1382708" y="2013883"/>
            <a:ext cx="8723779" cy="4707549"/>
          </a:xfrm>
          <a:prstGeom prst="rect">
            <a:avLst/>
          </a:prstGeom>
          <a:noFill/>
          <a:ln>
            <a:noFill/>
          </a:ln>
        </p:spPr>
      </p:pic>
      <p:sp>
        <p:nvSpPr>
          <p:cNvPr id="244" name="Google Shape;244;p31"/>
          <p:cNvSpPr txBox="1"/>
          <p:nvPr/>
        </p:nvSpPr>
        <p:spPr>
          <a:xfrm>
            <a:off x="416859" y="672354"/>
            <a:ext cx="10919012" cy="1051570"/>
          </a:xfrm>
          <a:prstGeom prst="rect">
            <a:avLst/>
          </a:prstGeom>
          <a:noFill/>
          <a:ln>
            <a:noFill/>
          </a:ln>
        </p:spPr>
        <p:txBody>
          <a:bodyPr anchorCtr="0" anchor="t" bIns="45700" lIns="91425" spcFirstLastPara="1" rIns="91425" wrap="square" tIns="45700">
            <a:spAutoFit/>
          </a:bodyPr>
          <a:lstStyle/>
          <a:p>
            <a:pPr indent="-228600" lvl="0" marL="228600" marR="0" rtl="0" algn="l">
              <a:lnSpc>
                <a:spcPct val="90000"/>
              </a:lnSpc>
              <a:spcBef>
                <a:spcPts val="0"/>
              </a:spcBef>
              <a:spcAft>
                <a:spcPts val="0"/>
              </a:spcAft>
              <a:buClr>
                <a:schemeClr val="dk1"/>
              </a:buClr>
              <a:buSzPts val="2800"/>
              <a:buFont typeface="Arial"/>
              <a:buChar char="•"/>
            </a:pPr>
            <a:r>
              <a:rPr lang="en-US" sz="2000">
                <a:solidFill>
                  <a:schemeClr val="dk1"/>
                </a:solidFill>
                <a:latin typeface="Calibri"/>
                <a:ea typeface="Calibri"/>
                <a:cs typeface="Calibri"/>
                <a:sym typeface="Calibri"/>
              </a:rPr>
              <a:t>Problem: if a network consists of primarily linear elements, small changes to the input data may cause large errors in the output.</a:t>
            </a:r>
            <a:endParaRPr/>
          </a:p>
          <a:p>
            <a:pPr indent="-228600" lvl="0" marL="228600" marR="0" rtl="0" algn="l">
              <a:lnSpc>
                <a:spcPct val="90000"/>
              </a:lnSpc>
              <a:spcBef>
                <a:spcPts val="1000"/>
              </a:spcBef>
              <a:spcAft>
                <a:spcPts val="0"/>
              </a:spcAft>
              <a:buClr>
                <a:schemeClr val="dk1"/>
              </a:buClr>
              <a:buSzPts val="2800"/>
              <a:buFont typeface="Arial"/>
              <a:buChar char="•"/>
            </a:pPr>
            <a:r>
              <a:rPr lang="en-US" sz="2000">
                <a:solidFill>
                  <a:schemeClr val="dk1"/>
                </a:solidFill>
                <a:latin typeface="Calibri"/>
                <a:ea typeface="Calibri"/>
                <a:cs typeface="Calibri"/>
                <a:sym typeface="Calibri"/>
              </a:rPr>
              <a:t>Solution: train your network using injected randomness.</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2649070" y="1216932"/>
            <a:ext cx="66428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Machine Learning Systems = Prediction Machines</a:t>
            </a:r>
            <a:endParaRPr/>
          </a:p>
        </p:txBody>
      </p:sp>
      <p:pic>
        <p:nvPicPr>
          <p:cNvPr id="95" name="Google Shape;95;p14"/>
          <p:cNvPicPr preferRelativeResize="0"/>
          <p:nvPr/>
        </p:nvPicPr>
        <p:blipFill rotWithShape="1">
          <a:blip r:embed="rId3">
            <a:alphaModFix/>
          </a:blip>
          <a:srcRect b="0" l="0" r="0" t="0"/>
          <a:stretch/>
        </p:blipFill>
        <p:spPr>
          <a:xfrm>
            <a:off x="1" y="1916179"/>
            <a:ext cx="6117130" cy="3449197"/>
          </a:xfrm>
          <a:prstGeom prst="rect">
            <a:avLst/>
          </a:prstGeom>
          <a:noFill/>
          <a:ln>
            <a:noFill/>
          </a:ln>
        </p:spPr>
      </p:pic>
      <p:sp>
        <p:nvSpPr>
          <p:cNvPr id="96" name="Google Shape;96;p14"/>
          <p:cNvSpPr txBox="1"/>
          <p:nvPr/>
        </p:nvSpPr>
        <p:spPr>
          <a:xfrm>
            <a:off x="147918" y="5459506"/>
            <a:ext cx="3294529"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Ajay Agrawal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University of Toronto</a:t>
            </a:r>
            <a:endParaRPr/>
          </a:p>
        </p:txBody>
      </p:sp>
      <p:sp>
        <p:nvSpPr>
          <p:cNvPr id="97" name="Google Shape;97;p14"/>
          <p:cNvSpPr txBox="1"/>
          <p:nvPr/>
        </p:nvSpPr>
        <p:spPr>
          <a:xfrm>
            <a:off x="7308475" y="2756647"/>
            <a:ext cx="396688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ML = "Cheap Predictions"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AI = "Cheap Predictions"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nvSpPr>
        <p:spPr>
          <a:xfrm>
            <a:off x="402901" y="206469"/>
            <a:ext cx="644165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Regularization - Early Stopping.</a:t>
            </a:r>
            <a:endParaRPr b="1" sz="3200">
              <a:solidFill>
                <a:schemeClr val="dk1"/>
              </a:solidFill>
              <a:latin typeface="Calibri"/>
              <a:ea typeface="Calibri"/>
              <a:cs typeface="Calibri"/>
              <a:sym typeface="Calibri"/>
            </a:endParaRPr>
          </a:p>
        </p:txBody>
      </p:sp>
      <p:sp>
        <p:nvSpPr>
          <p:cNvPr id="250" name="Google Shape;250;p32"/>
          <p:cNvSpPr txBox="1"/>
          <p:nvPr/>
        </p:nvSpPr>
        <p:spPr>
          <a:xfrm>
            <a:off x="402901" y="968188"/>
            <a:ext cx="11659112"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When training large models with sufficient representational capacity to overfit the task, we often observe that training error decreases steadily over time,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but validation set error begins to rise again.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Every time the error on the validation set improves, we store a copy of the model parameters, so that we can go back to them and stop training.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This is called “</a:t>
            </a:r>
            <a:r>
              <a:rPr b="1" lang="en-US" sz="2400">
                <a:solidFill>
                  <a:srgbClr val="0070C0"/>
                </a:solidFill>
                <a:latin typeface="Calibri"/>
                <a:ea typeface="Calibri"/>
                <a:cs typeface="Calibri"/>
                <a:sym typeface="Calibri"/>
              </a:rPr>
              <a:t>Early stopping</a:t>
            </a:r>
            <a:r>
              <a:rPr lang="en-US" sz="24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rgbClr val="0070C0"/>
              </a:buClr>
              <a:buSzPts val="2400"/>
              <a:buFont typeface="Calibri"/>
              <a:buNone/>
            </a:pPr>
            <a:r>
              <a:rPr b="1" lang="en-US" sz="2400">
                <a:solidFill>
                  <a:srgbClr val="0070C0"/>
                </a:solidFill>
                <a:latin typeface="Calibri"/>
                <a:ea typeface="Calibri"/>
                <a:cs typeface="Calibri"/>
                <a:sym typeface="Calibri"/>
              </a:rPr>
              <a:t>Early stopping</a:t>
            </a:r>
            <a:r>
              <a:rPr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requires a validation set</a:t>
            </a:r>
            <a:r>
              <a:rPr lang="en-US" sz="2400">
                <a:solidFill>
                  <a:schemeClr val="dk1"/>
                </a:solidFill>
                <a:latin typeface="Calibri"/>
                <a:ea typeface="Calibri"/>
                <a:cs typeface="Calibri"/>
                <a:sym typeface="Calibri"/>
              </a:rPr>
              <a:t>, which means some training data is not fed to the model. To best exploit this extra data, one can perform extra training after the initial training with early stopping has completed. In the second, extra training step, all of the training data is included.</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nvSpPr>
        <p:spPr>
          <a:xfrm>
            <a:off x="0" y="0"/>
            <a:ext cx="80682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Regularization – Evolutionary (Meta) Learning</a:t>
            </a:r>
            <a:endParaRPr/>
          </a:p>
        </p:txBody>
      </p:sp>
      <p:sp>
        <p:nvSpPr>
          <p:cNvPr id="256" name="Google Shape;256;p33"/>
          <p:cNvSpPr txBox="1"/>
          <p:nvPr/>
        </p:nvSpPr>
        <p:spPr>
          <a:xfrm>
            <a:off x="0" y="584775"/>
            <a:ext cx="10031505"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Meta Learning = learn to learn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 automatically find the best model architecture and hyperparameters (Meta-parameters).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Search for optimum in a multi-dimensional space of architectures and hyperparameters (Meta-Space).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optimize for different things - accuracy, generalization, speed, power-effectiveness, etc.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Random search is slow.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Evolutionary approach is much faster.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is similar to Gradient Descent in the space of hyper-parameters.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Idea – let models change and compete, select the best, repeat.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Similar to Darwinian evolution in biology.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Examples of random "mutations": remove a convolution, add skip connection, change learning rate, etc.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Combinations - analogous to genetic recombination - combining genes (hyperparameters) of two parents.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Many groups are working on the subject: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OpenAI (Reptile, MAML)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Uber Labs ( differentiable plasticity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Sentient Labs (evolutionary optimization of gated networks (LSTMs) for language modeling)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Google DeepMind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Google Brain AutoML, Amoebanet, AdaNet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H2O.ai - AutoML and Driverless AI</a:t>
            </a:r>
            <a:endParaRPr/>
          </a:p>
        </p:txBody>
      </p:sp>
      <p:pic>
        <p:nvPicPr>
          <p:cNvPr id="257" name="Google Shape;257;p33"/>
          <p:cNvPicPr preferRelativeResize="0"/>
          <p:nvPr/>
        </p:nvPicPr>
        <p:blipFill rotWithShape="1">
          <a:blip r:embed="rId3">
            <a:alphaModFix/>
          </a:blip>
          <a:srcRect b="0" l="0" r="0" t="0"/>
          <a:stretch/>
        </p:blipFill>
        <p:spPr>
          <a:xfrm>
            <a:off x="10340788" y="0"/>
            <a:ext cx="1851212" cy="2431819"/>
          </a:xfrm>
          <a:prstGeom prst="rect">
            <a:avLst/>
          </a:prstGeom>
          <a:noFill/>
          <a:ln>
            <a:noFill/>
          </a:ln>
        </p:spPr>
      </p:pic>
      <p:sp>
        <p:nvSpPr>
          <p:cNvPr id="258" name="Google Shape;258;p33"/>
          <p:cNvSpPr txBox="1"/>
          <p:nvPr/>
        </p:nvSpPr>
        <p:spPr>
          <a:xfrm>
            <a:off x="10473204" y="2431819"/>
            <a:ext cx="17208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Charles Darwin</a:t>
            </a:r>
            <a:endParaRPr/>
          </a:p>
        </p:txBody>
      </p:sp>
      <p:pic>
        <p:nvPicPr>
          <p:cNvPr id="259" name="Google Shape;259;p33"/>
          <p:cNvPicPr preferRelativeResize="0"/>
          <p:nvPr/>
        </p:nvPicPr>
        <p:blipFill rotWithShape="1">
          <a:blip r:embed="rId4">
            <a:alphaModFix/>
          </a:blip>
          <a:srcRect b="0" l="0" r="0" t="0"/>
          <a:stretch/>
        </p:blipFill>
        <p:spPr>
          <a:xfrm>
            <a:off x="10688544" y="3531170"/>
            <a:ext cx="1155700" cy="170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nvSpPr>
        <p:spPr>
          <a:xfrm>
            <a:off x="7232200" y="443566"/>
            <a:ext cx="4757168" cy="59708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70C0"/>
                </a:solidFill>
                <a:latin typeface="Calibri"/>
                <a:ea typeface="Calibri"/>
                <a:cs typeface="Calibri"/>
                <a:sym typeface="Calibri"/>
              </a:rPr>
              <a:t>Regress vs Progress.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Regress = simplify to the core, to the basics.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Regression - develop a simple model (based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on training data) so that this simple model can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 predictions.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Model - a function that returns prediction based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on input arguments.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Example 1 - Linear Regression</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(draw straight line through points).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Model function uses two parameters [a,b] under the hood:</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def linear_regression(x):</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return (a*x + b)</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Training data - array of data points (x,y)</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Training of the Linear Regression model means simply</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finding two numbers (a=slope, b=intercept) which do</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the best fit between the model and training data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(minimize the error between model and data).</a:t>
            </a:r>
            <a:endParaRPr/>
          </a:p>
        </p:txBody>
      </p:sp>
      <p:sp>
        <p:nvSpPr>
          <p:cNvPr id="103" name="Google Shape;103;p15"/>
          <p:cNvSpPr txBox="1"/>
          <p:nvPr/>
        </p:nvSpPr>
        <p:spPr>
          <a:xfrm>
            <a:off x="106927" y="0"/>
            <a:ext cx="6865374" cy="2039464"/>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70C0"/>
              </a:buClr>
              <a:buSzPts val="3000"/>
              <a:buFont typeface="Calibri"/>
              <a:buNone/>
            </a:pPr>
            <a:r>
              <a:rPr b="1" lang="en-US" sz="3000">
                <a:solidFill>
                  <a:srgbClr val="0070C0"/>
                </a:solidFill>
                <a:latin typeface="Calibri"/>
                <a:ea typeface="Calibri"/>
                <a:cs typeface="Calibri"/>
                <a:sym typeface="Calibri"/>
              </a:rPr>
              <a:t>OK, so what is Machine Learning Model?</a:t>
            </a:r>
            <a:endParaRPr sz="2400">
              <a:solidFill>
                <a:srgbClr val="0070C0"/>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 computer program, a function </a:t>
            </a:r>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used to describe data in a compressed way </a:t>
            </a:r>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to make predictions and take actions </a:t>
            </a:r>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most common ML tasks - regression or classification</a:t>
            </a:r>
            <a:endParaRPr sz="2400">
              <a:solidFill>
                <a:schemeClr val="dk1"/>
              </a:solidFill>
              <a:latin typeface="Calibri"/>
              <a:ea typeface="Calibri"/>
              <a:cs typeface="Calibri"/>
              <a:sym typeface="Calibri"/>
            </a:endParaRPr>
          </a:p>
        </p:txBody>
      </p:sp>
      <p:pic>
        <p:nvPicPr>
          <p:cNvPr id="104" name="Google Shape;104;p15"/>
          <p:cNvPicPr preferRelativeResize="0"/>
          <p:nvPr/>
        </p:nvPicPr>
        <p:blipFill rotWithShape="1">
          <a:blip r:embed="rId3">
            <a:alphaModFix/>
          </a:blip>
          <a:srcRect b="0" l="0" r="0" t="0"/>
          <a:stretch/>
        </p:blipFill>
        <p:spPr>
          <a:xfrm>
            <a:off x="1149462" y="2424609"/>
            <a:ext cx="3618027" cy="2393928"/>
          </a:xfrm>
          <a:prstGeom prst="rect">
            <a:avLst/>
          </a:prstGeom>
          <a:noFill/>
          <a:ln>
            <a:noFill/>
          </a:ln>
        </p:spPr>
      </p:pic>
      <p:sp>
        <p:nvSpPr>
          <p:cNvPr id="105" name="Google Shape;105;p15"/>
          <p:cNvSpPr txBox="1"/>
          <p:nvPr/>
        </p:nvSpPr>
        <p:spPr>
          <a:xfrm>
            <a:off x="1054460" y="5011109"/>
            <a:ext cx="4558937"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Linear Regression  y = f(x) = ax +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Model uses only two numbers: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 slope, b = intercept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Model compresses hundreds of numbers into just two numbers to make "cheap predictions".</a:t>
            </a:r>
            <a:endParaRPr/>
          </a:p>
        </p:txBody>
      </p:sp>
      <p:cxnSp>
        <p:nvCxnSpPr>
          <p:cNvPr id="106" name="Google Shape;106;p15"/>
          <p:cNvCxnSpPr/>
          <p:nvPr/>
        </p:nvCxnSpPr>
        <p:spPr>
          <a:xfrm rot="10800000">
            <a:off x="7102250" y="162135"/>
            <a:ext cx="0" cy="6533729"/>
          </a:xfrm>
          <a:prstGeom prst="straightConnector1">
            <a:avLst/>
          </a:prstGeom>
          <a:noFill/>
          <a:ln cap="flat" cmpd="sng" w="63500">
            <a:solidFill>
              <a:schemeClr val="accent1"/>
            </a:solidFill>
            <a:prstDash val="solid"/>
            <a:miter lim="800000"/>
            <a:headEnd len="sm" w="sm" type="none"/>
            <a:tailEnd len="sm" w="sm" type="none"/>
          </a:ln>
        </p:spPr>
      </p:cxnSp>
      <p:sp>
        <p:nvSpPr>
          <p:cNvPr id="107" name="Google Shape;107;p15"/>
          <p:cNvSpPr txBox="1"/>
          <p:nvPr/>
        </p:nvSpPr>
        <p:spPr>
          <a:xfrm>
            <a:off x="4657951" y="4360825"/>
            <a:ext cx="431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a:t>
            </a:r>
            <a:endParaRPr/>
          </a:p>
        </p:txBody>
      </p:sp>
      <p:sp>
        <p:nvSpPr>
          <p:cNvPr id="108" name="Google Shape;108;p15"/>
          <p:cNvSpPr txBox="1"/>
          <p:nvPr/>
        </p:nvSpPr>
        <p:spPr>
          <a:xfrm>
            <a:off x="2156051" y="2320416"/>
            <a:ext cx="431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106926" y="0"/>
            <a:ext cx="7723863" cy="647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0"/>
              <a:buFont typeface="Calibri"/>
              <a:buNone/>
            </a:pPr>
            <a:r>
              <a:rPr b="1" lang="en-US" sz="3000">
                <a:solidFill>
                  <a:schemeClr val="dk1"/>
                </a:solidFill>
                <a:latin typeface="Calibri"/>
                <a:ea typeface="Calibri"/>
                <a:cs typeface="Calibri"/>
                <a:sym typeface="Calibri"/>
              </a:rPr>
              <a:t>Different Types of Machine Learning Models</a:t>
            </a:r>
            <a:endParaRPr sz="2400">
              <a:solidFill>
                <a:schemeClr val="dk1"/>
              </a:solidFill>
              <a:latin typeface="Calibri"/>
              <a:ea typeface="Calibri"/>
              <a:cs typeface="Calibri"/>
              <a:sym typeface="Calibri"/>
            </a:endParaRPr>
          </a:p>
        </p:txBody>
      </p:sp>
      <p:pic>
        <p:nvPicPr>
          <p:cNvPr id="115" name="Google Shape;115;p16"/>
          <p:cNvPicPr preferRelativeResize="0"/>
          <p:nvPr/>
        </p:nvPicPr>
        <p:blipFill rotWithShape="1">
          <a:blip r:embed="rId3">
            <a:alphaModFix/>
          </a:blip>
          <a:srcRect b="0" l="0" r="0" t="0"/>
          <a:stretch/>
        </p:blipFill>
        <p:spPr>
          <a:xfrm>
            <a:off x="244559" y="1792938"/>
            <a:ext cx="3618027" cy="2393928"/>
          </a:xfrm>
          <a:prstGeom prst="rect">
            <a:avLst/>
          </a:prstGeom>
          <a:noFill/>
          <a:ln>
            <a:noFill/>
          </a:ln>
        </p:spPr>
      </p:pic>
      <p:sp>
        <p:nvSpPr>
          <p:cNvPr id="116" name="Google Shape;116;p16"/>
          <p:cNvSpPr txBox="1"/>
          <p:nvPr/>
        </p:nvSpPr>
        <p:spPr>
          <a:xfrm>
            <a:off x="244560" y="4415116"/>
            <a:ext cx="361802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Linear Regression  y = f(x) = ax +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Model uses only two numbers: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 slope, b = intercept</a:t>
            </a:r>
            <a:endParaRPr/>
          </a:p>
        </p:txBody>
      </p:sp>
      <p:sp>
        <p:nvSpPr>
          <p:cNvPr id="117" name="Google Shape;117;p16"/>
          <p:cNvSpPr txBox="1"/>
          <p:nvPr/>
        </p:nvSpPr>
        <p:spPr>
          <a:xfrm>
            <a:off x="4126937" y="3303497"/>
            <a:ext cx="3618027"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Classification - learning to label examples based on their features. Model may have ~1-2 thousand of numbers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Logistic Regression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Linear Discriminant Analysis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Support Vector Machines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Decision trees (Random Forest, XGBoost)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etc.</a:t>
            </a:r>
            <a:endParaRPr/>
          </a:p>
        </p:txBody>
      </p:sp>
      <p:pic>
        <p:nvPicPr>
          <p:cNvPr id="118" name="Google Shape;118;p16"/>
          <p:cNvPicPr preferRelativeResize="0"/>
          <p:nvPr/>
        </p:nvPicPr>
        <p:blipFill rotWithShape="1">
          <a:blip r:embed="rId4">
            <a:alphaModFix/>
          </a:blip>
          <a:srcRect b="0" l="0" r="0" t="0"/>
          <a:stretch/>
        </p:blipFill>
        <p:spPr>
          <a:xfrm>
            <a:off x="8493720" y="2559861"/>
            <a:ext cx="2528699" cy="1481659"/>
          </a:xfrm>
          <a:prstGeom prst="rect">
            <a:avLst/>
          </a:prstGeom>
          <a:noFill/>
          <a:ln>
            <a:noFill/>
          </a:ln>
        </p:spPr>
      </p:pic>
      <p:sp>
        <p:nvSpPr>
          <p:cNvPr id="119" name="Google Shape;119;p16"/>
          <p:cNvSpPr txBox="1"/>
          <p:nvPr/>
        </p:nvSpPr>
        <p:spPr>
          <a:xfrm>
            <a:off x="7897976" y="3995678"/>
            <a:ext cx="4182684"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 classification – dog or cat.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Model is usually implemented as an Artificial Neural Network (Deep Learning).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Large ANNs can have up to 170 Bln parameters.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Examples: recognizing images, music, speech, NLP (Natural language Processing),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Machine Translation, supervised, unsupervised, reinforcement learning,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Generative Models (GANs)</a:t>
            </a:r>
            <a:endParaRPr/>
          </a:p>
        </p:txBody>
      </p:sp>
      <p:pic>
        <p:nvPicPr>
          <p:cNvPr id="120" name="Google Shape;120;p16"/>
          <p:cNvPicPr preferRelativeResize="0"/>
          <p:nvPr/>
        </p:nvPicPr>
        <p:blipFill rotWithShape="1">
          <a:blip r:embed="rId5">
            <a:alphaModFix/>
          </a:blip>
          <a:srcRect b="0" l="0" r="0" t="0"/>
          <a:stretch/>
        </p:blipFill>
        <p:spPr>
          <a:xfrm>
            <a:off x="4248226" y="1490273"/>
            <a:ext cx="3305869" cy="1850627"/>
          </a:xfrm>
          <a:prstGeom prst="rect">
            <a:avLst/>
          </a:prstGeom>
          <a:noFill/>
          <a:ln>
            <a:noFill/>
          </a:ln>
        </p:spPr>
      </p:pic>
      <p:sp>
        <p:nvSpPr>
          <p:cNvPr id="121" name="Google Shape;121;p16"/>
          <p:cNvSpPr txBox="1"/>
          <p:nvPr/>
        </p:nvSpPr>
        <p:spPr>
          <a:xfrm>
            <a:off x="123536" y="884525"/>
            <a:ext cx="25286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B0F0"/>
                </a:solidFill>
                <a:latin typeface="Calibri"/>
                <a:ea typeface="Calibri"/>
                <a:cs typeface="Calibri"/>
                <a:sym typeface="Calibri"/>
              </a:rPr>
              <a:t>Simple Analytics</a:t>
            </a:r>
            <a:endParaRPr/>
          </a:p>
        </p:txBody>
      </p:sp>
      <p:sp>
        <p:nvSpPr>
          <p:cNvPr id="122" name="Google Shape;122;p16"/>
          <p:cNvSpPr txBox="1"/>
          <p:nvPr/>
        </p:nvSpPr>
        <p:spPr>
          <a:xfrm>
            <a:off x="4517167" y="884525"/>
            <a:ext cx="25286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B0F0"/>
                </a:solidFill>
                <a:latin typeface="Calibri"/>
                <a:ea typeface="Calibri"/>
                <a:cs typeface="Calibri"/>
                <a:sym typeface="Calibri"/>
              </a:rPr>
              <a:t>Standard</a:t>
            </a:r>
            <a:r>
              <a:rPr b="1" lang="en-US" sz="2000">
                <a:solidFill>
                  <a:schemeClr val="dk1"/>
                </a:solidFill>
                <a:latin typeface="Calibri"/>
                <a:ea typeface="Calibri"/>
                <a:cs typeface="Calibri"/>
                <a:sym typeface="Calibri"/>
              </a:rPr>
              <a:t> </a:t>
            </a:r>
            <a:r>
              <a:rPr b="1" lang="en-US" sz="2000">
                <a:solidFill>
                  <a:srgbClr val="00B0F0"/>
                </a:solidFill>
                <a:latin typeface="Calibri"/>
                <a:ea typeface="Calibri"/>
                <a:cs typeface="Calibri"/>
                <a:sym typeface="Calibri"/>
              </a:rPr>
              <a:t>ML</a:t>
            </a:r>
            <a:endParaRPr/>
          </a:p>
        </p:txBody>
      </p:sp>
      <p:sp>
        <p:nvSpPr>
          <p:cNvPr id="123" name="Google Shape;123;p16"/>
          <p:cNvSpPr txBox="1"/>
          <p:nvPr/>
        </p:nvSpPr>
        <p:spPr>
          <a:xfrm>
            <a:off x="8737670" y="1874772"/>
            <a:ext cx="252869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B0F0"/>
                </a:solidFill>
                <a:latin typeface="Calibri"/>
                <a:ea typeface="Calibri"/>
                <a:cs typeface="Calibri"/>
                <a:sym typeface="Calibri"/>
              </a:rPr>
              <a:t>Neural Networks (Deep Learning)</a:t>
            </a:r>
            <a:endParaRPr/>
          </a:p>
        </p:txBody>
      </p:sp>
      <p:pic>
        <p:nvPicPr>
          <p:cNvPr id="124" name="Google Shape;124;p16"/>
          <p:cNvPicPr preferRelativeResize="0"/>
          <p:nvPr/>
        </p:nvPicPr>
        <p:blipFill rotWithShape="1">
          <a:blip r:embed="rId6">
            <a:alphaModFix/>
          </a:blip>
          <a:srcRect b="0" l="0" r="0" t="0"/>
          <a:stretch/>
        </p:blipFill>
        <p:spPr>
          <a:xfrm>
            <a:off x="7927436" y="246526"/>
            <a:ext cx="4123765" cy="15464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nvSpPr>
        <p:spPr>
          <a:xfrm>
            <a:off x="0" y="820270"/>
            <a:ext cx="55523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Calibri"/>
                <a:ea typeface="Calibri"/>
                <a:cs typeface="Calibri"/>
                <a:sym typeface="Calibri"/>
              </a:rPr>
              <a:t>Overfitting and Regularization</a:t>
            </a:r>
            <a:endParaRPr/>
          </a:p>
        </p:txBody>
      </p:sp>
      <p:pic>
        <p:nvPicPr>
          <p:cNvPr id="130" name="Google Shape;130;p17"/>
          <p:cNvPicPr preferRelativeResize="0"/>
          <p:nvPr/>
        </p:nvPicPr>
        <p:blipFill rotWithShape="1">
          <a:blip r:embed="rId3">
            <a:alphaModFix/>
          </a:blip>
          <a:srcRect b="0" l="0" r="0" t="0"/>
          <a:stretch/>
        </p:blipFill>
        <p:spPr>
          <a:xfrm>
            <a:off x="5707287" y="820270"/>
            <a:ext cx="6275536" cy="5007534"/>
          </a:xfrm>
          <a:prstGeom prst="rect">
            <a:avLst/>
          </a:prstGeom>
          <a:noFill/>
          <a:ln>
            <a:noFill/>
          </a:ln>
        </p:spPr>
      </p:pic>
      <p:sp>
        <p:nvSpPr>
          <p:cNvPr id="131" name="Google Shape;131;p17"/>
          <p:cNvSpPr txBox="1"/>
          <p:nvPr/>
        </p:nvSpPr>
        <p:spPr>
          <a:xfrm>
            <a:off x="73526" y="1404280"/>
            <a:ext cx="5405304" cy="48167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Goal of training the model is to fit/learn a "</a:t>
            </a:r>
            <a:r>
              <a:rPr b="1" lang="en-US" sz="2000">
                <a:solidFill>
                  <a:srgbClr val="0070C0"/>
                </a:solidFill>
                <a:latin typeface="Calibri"/>
                <a:ea typeface="Calibri"/>
                <a:cs typeface="Calibri"/>
                <a:sym typeface="Calibri"/>
              </a:rPr>
              <a:t>regularity</a:t>
            </a:r>
            <a:r>
              <a:rPr lang="en-US" sz="2000">
                <a:solidFill>
                  <a:schemeClr val="dk1"/>
                </a:solidFill>
                <a:latin typeface="Calibri"/>
                <a:ea typeface="Calibri"/>
                <a:cs typeface="Calibri"/>
                <a:sym typeface="Calibri"/>
              </a:rPr>
              <a:t>" in the data, and to avoid fitting noise (avoid overfitting).</a:t>
            </a:r>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70C0"/>
                </a:solidFill>
                <a:latin typeface="Calibri"/>
                <a:ea typeface="Calibri"/>
                <a:cs typeface="Calibri"/>
                <a:sym typeface="Calibri"/>
              </a:rPr>
              <a:t>How do we know that we are overfitting?</a:t>
            </a:r>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Let's split data into two sets: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training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testing</a:t>
            </a:r>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If we </a:t>
            </a:r>
            <a:r>
              <a:rPr b="1" lang="en-US" sz="2000">
                <a:solidFill>
                  <a:srgbClr val="FF0000"/>
                </a:solidFill>
                <a:latin typeface="Calibri"/>
                <a:ea typeface="Calibri"/>
                <a:cs typeface="Calibri"/>
                <a:sym typeface="Calibri"/>
              </a:rPr>
              <a:t>overfit</a:t>
            </a:r>
            <a:r>
              <a:rPr lang="en-US" sz="2000">
                <a:solidFill>
                  <a:schemeClr val="dk1"/>
                </a:solidFill>
                <a:latin typeface="Calibri"/>
                <a:ea typeface="Calibri"/>
                <a:cs typeface="Calibri"/>
                <a:sym typeface="Calibri"/>
              </a:rPr>
              <a:t> on the training data (learn regularity and some noise specific to the training data), then accuracy measured on the test data may be bad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(model doesn't generalize well).</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Solution – try to find a more "</a:t>
            </a:r>
            <a:r>
              <a:rPr b="1" lang="en-US" sz="2000">
                <a:solidFill>
                  <a:srgbClr val="0070C0"/>
                </a:solidFill>
                <a:latin typeface="Calibri"/>
                <a:ea typeface="Calibri"/>
                <a:cs typeface="Calibri"/>
                <a:sym typeface="Calibri"/>
              </a:rPr>
              <a:t>regular</a:t>
            </a:r>
            <a:r>
              <a:rPr lang="en-US" sz="2000">
                <a:solidFill>
                  <a:schemeClr val="dk1"/>
                </a:solidFill>
                <a:latin typeface="Calibri"/>
                <a:ea typeface="Calibri"/>
                <a:cs typeface="Calibri"/>
                <a:sym typeface="Calibri"/>
              </a:rPr>
              <a:t>" solution (less noise, less overfitting). </a:t>
            </a:r>
            <a:endParaRPr/>
          </a:p>
        </p:txBody>
      </p:sp>
      <p:sp>
        <p:nvSpPr>
          <p:cNvPr id="132" name="Google Shape;132;p17"/>
          <p:cNvSpPr txBox="1"/>
          <p:nvPr/>
        </p:nvSpPr>
        <p:spPr>
          <a:xfrm>
            <a:off x="6224451" y="153887"/>
            <a:ext cx="16208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70C0"/>
                </a:solidFill>
                <a:latin typeface="Calibri"/>
                <a:ea typeface="Calibri"/>
                <a:cs typeface="Calibri"/>
                <a:sym typeface="Calibri"/>
              </a:rPr>
              <a:t>High Bias model</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(model too simple)</a:t>
            </a:r>
            <a:endParaRPr/>
          </a:p>
        </p:txBody>
      </p:sp>
      <p:sp>
        <p:nvSpPr>
          <p:cNvPr id="133" name="Google Shape;133;p17"/>
          <p:cNvSpPr txBox="1"/>
          <p:nvPr/>
        </p:nvSpPr>
        <p:spPr>
          <a:xfrm>
            <a:off x="10058397" y="153887"/>
            <a:ext cx="192442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70C0"/>
                </a:solidFill>
                <a:latin typeface="Calibri"/>
                <a:ea typeface="Calibri"/>
                <a:cs typeface="Calibri"/>
                <a:sym typeface="Calibri"/>
              </a:rPr>
              <a:t>High Variance model</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(model too complex,</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overfitting - fits noise)</a:t>
            </a:r>
            <a:endParaRPr/>
          </a:p>
        </p:txBody>
      </p:sp>
      <p:sp>
        <p:nvSpPr>
          <p:cNvPr id="134" name="Google Shape;134;p17"/>
          <p:cNvSpPr txBox="1"/>
          <p:nvPr/>
        </p:nvSpPr>
        <p:spPr>
          <a:xfrm>
            <a:off x="7952866" y="174705"/>
            <a:ext cx="199795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70C0"/>
                </a:solidFill>
                <a:latin typeface="Calibri"/>
                <a:ea typeface="Calibri"/>
                <a:cs typeface="Calibri"/>
                <a:sym typeface="Calibri"/>
              </a:rPr>
              <a:t>Bias/Variance Trade-off</a:t>
            </a:r>
            <a:r>
              <a:rPr lang="en-US" sz="1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Good Generalization</a:t>
            </a:r>
            <a:endParaRPr/>
          </a:p>
        </p:txBody>
      </p:sp>
      <p:sp>
        <p:nvSpPr>
          <p:cNvPr id="135" name="Google Shape;135;p17"/>
          <p:cNvSpPr txBox="1"/>
          <p:nvPr/>
        </p:nvSpPr>
        <p:spPr>
          <a:xfrm>
            <a:off x="0" y="113150"/>
            <a:ext cx="555235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Calibri"/>
                <a:ea typeface="Calibri"/>
                <a:cs typeface="Calibri"/>
                <a:sym typeface="Calibri"/>
              </a:rPr>
              <a:t>How to find "REGULARITY"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Ordinary least squares - Statistics By Jim" id="140" name="Google Shape;140;p18"/>
          <p:cNvPicPr preferRelativeResize="0"/>
          <p:nvPr/>
        </p:nvPicPr>
        <p:blipFill rotWithShape="1">
          <a:blip r:embed="rId3">
            <a:alphaModFix/>
          </a:blip>
          <a:srcRect b="0" l="0" r="0" t="0"/>
          <a:stretch/>
        </p:blipFill>
        <p:spPr>
          <a:xfrm>
            <a:off x="5816600" y="1066800"/>
            <a:ext cx="3810000" cy="2362200"/>
          </a:xfrm>
          <a:prstGeom prst="rect">
            <a:avLst/>
          </a:prstGeom>
          <a:noFill/>
          <a:ln>
            <a:noFill/>
          </a:ln>
        </p:spPr>
      </p:pic>
      <p:sp>
        <p:nvSpPr>
          <p:cNvPr id="141" name="Google Shape;141;p18"/>
          <p:cNvSpPr txBox="1"/>
          <p:nvPr/>
        </p:nvSpPr>
        <p:spPr>
          <a:xfrm>
            <a:off x="330200" y="927100"/>
            <a:ext cx="44323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fit best model (best line) to minimize the error, the distance between the model and the data</a:t>
            </a:r>
            <a:endParaRPr/>
          </a:p>
        </p:txBody>
      </p:sp>
      <p:pic>
        <p:nvPicPr>
          <p:cNvPr descr="MODEL EVALUATION – REGRESSION MODELS | Data Vedas" id="142" name="Google Shape;142;p18"/>
          <p:cNvPicPr preferRelativeResize="0"/>
          <p:nvPr/>
        </p:nvPicPr>
        <p:blipFill rotWithShape="1">
          <a:blip r:embed="rId4">
            <a:alphaModFix/>
          </a:blip>
          <a:srcRect b="0" l="0" r="14983" t="0"/>
          <a:stretch/>
        </p:blipFill>
        <p:spPr>
          <a:xfrm>
            <a:off x="984250" y="2451100"/>
            <a:ext cx="2984500" cy="1229237"/>
          </a:xfrm>
          <a:prstGeom prst="rect">
            <a:avLst/>
          </a:prstGeom>
          <a:noFill/>
          <a:ln>
            <a:noFill/>
          </a:ln>
        </p:spPr>
      </p:pic>
      <p:sp>
        <p:nvSpPr>
          <p:cNvPr id="143" name="Google Shape;143;p18"/>
          <p:cNvSpPr txBox="1"/>
          <p:nvPr/>
        </p:nvSpPr>
        <p:spPr>
          <a:xfrm>
            <a:off x="984250" y="3958705"/>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SSE = Sum of Squares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nvSpPr>
        <p:spPr>
          <a:xfrm>
            <a:off x="-1" y="0"/>
            <a:ext cx="7247965" cy="66562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Regularization: Ridge Regression</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Multivariate (multiple) Linear Regression Regularization.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Suppose we have a OLS (Ordinary Linear Squared) regression where two parameters x1 &amp; x2 are not orthogonal, but are equal, proportional to each other, or highly correlated. Then there may be an infinite number of coefficients which will fit the model.</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For example, (a*x1 - x2),    (100*a*x1 - 100*x2), etc.</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If we are trying to minimize the cost function in the multidimensional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space of coefficients, we will get an infinite diagonal </a:t>
            </a:r>
            <a:r>
              <a:rPr b="1" lang="en-US" sz="1800">
                <a:solidFill>
                  <a:srgbClr val="0070C0"/>
                </a:solidFill>
                <a:latin typeface="Calibri"/>
                <a:ea typeface="Calibri"/>
                <a:cs typeface="Calibri"/>
                <a:sym typeface="Calibri"/>
              </a:rPr>
              <a:t>groove (ridge)</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for a*x1 = x2. Any place at the bottom of this ridge is equally good for us.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So we will get a big variability in possible values of coefficients for x1 &amp; x2.</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In other words, the solution will be unstable.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We can reduce this variability by adding additional regularization factor to the loss function as a sum of squares of coeffitients. When we minimizing this expression, bigger  "lambda" value will cause smaller "beta" values, thus keeping the coefficients "beta" from becoming too large.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called "</a:t>
            </a:r>
            <a:r>
              <a:rPr b="1" lang="en-US" sz="1800">
                <a:solidFill>
                  <a:srgbClr val="0000FF"/>
                </a:solidFill>
                <a:latin typeface="Calibri"/>
                <a:ea typeface="Calibri"/>
                <a:cs typeface="Calibri"/>
                <a:sym typeface="Calibri"/>
              </a:rPr>
              <a:t>Ridge Regression</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changes the infinitely long ridge into a local minimum.</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49" name="Google Shape;149;p19"/>
          <p:cNvPicPr preferRelativeResize="0"/>
          <p:nvPr/>
        </p:nvPicPr>
        <p:blipFill rotWithShape="1">
          <a:blip r:embed="rId3">
            <a:alphaModFix/>
          </a:blip>
          <a:srcRect b="0" l="0" r="0" t="0"/>
          <a:stretch/>
        </p:blipFill>
        <p:spPr>
          <a:xfrm>
            <a:off x="7516904" y="1446708"/>
            <a:ext cx="4675096" cy="2291575"/>
          </a:xfrm>
          <a:prstGeom prst="rect">
            <a:avLst/>
          </a:prstGeom>
          <a:noFill/>
          <a:ln>
            <a:noFill/>
          </a:ln>
        </p:spPr>
      </p:pic>
      <p:sp>
        <p:nvSpPr>
          <p:cNvPr id="150" name="Google Shape;150;p19"/>
          <p:cNvSpPr txBox="1"/>
          <p:nvPr/>
        </p:nvSpPr>
        <p:spPr>
          <a:xfrm>
            <a:off x="8014088" y="750871"/>
            <a:ext cx="4070709" cy="501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Why Ridge Regression is called Ridge ...</a:t>
            </a:r>
            <a:endParaRPr sz="1800">
              <a:solidFill>
                <a:schemeClr val="dk1"/>
              </a:solidFill>
              <a:latin typeface="Calibri"/>
              <a:ea typeface="Calibri"/>
              <a:cs typeface="Calibri"/>
              <a:sym typeface="Calibri"/>
            </a:endParaRPr>
          </a:p>
        </p:txBody>
      </p:sp>
      <p:pic>
        <p:nvPicPr>
          <p:cNvPr id="151" name="Google Shape;151;p19"/>
          <p:cNvPicPr preferRelativeResize="0"/>
          <p:nvPr/>
        </p:nvPicPr>
        <p:blipFill rotWithShape="1">
          <a:blip r:embed="rId4">
            <a:alphaModFix/>
          </a:blip>
          <a:srcRect b="0" l="0" r="0" t="0"/>
          <a:stretch/>
        </p:blipFill>
        <p:spPr>
          <a:xfrm>
            <a:off x="7348306" y="5041900"/>
            <a:ext cx="4736491" cy="9554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0"/>
          <p:cNvPicPr preferRelativeResize="0"/>
          <p:nvPr/>
        </p:nvPicPr>
        <p:blipFill rotWithShape="1">
          <a:blip r:embed="rId3">
            <a:alphaModFix/>
          </a:blip>
          <a:srcRect b="0" l="0" r="0" t="0"/>
          <a:stretch/>
        </p:blipFill>
        <p:spPr>
          <a:xfrm>
            <a:off x="1616990" y="0"/>
            <a:ext cx="9038701" cy="6858000"/>
          </a:xfrm>
          <a:prstGeom prst="rect">
            <a:avLst/>
          </a:prstGeom>
          <a:noFill/>
          <a:ln>
            <a:noFill/>
          </a:ln>
        </p:spPr>
      </p:pic>
      <p:cxnSp>
        <p:nvCxnSpPr>
          <p:cNvPr id="157" name="Google Shape;157;p20"/>
          <p:cNvCxnSpPr/>
          <p:nvPr/>
        </p:nvCxnSpPr>
        <p:spPr>
          <a:xfrm flipH="1">
            <a:off x="7095281" y="347241"/>
            <a:ext cx="2314937" cy="392464"/>
          </a:xfrm>
          <a:prstGeom prst="straightConnector1">
            <a:avLst/>
          </a:prstGeom>
          <a:noFill/>
          <a:ln cap="flat" cmpd="sng" w="41275">
            <a:solidFill>
              <a:srgbClr val="FF0000"/>
            </a:solidFill>
            <a:prstDash val="solid"/>
            <a:miter lim="800000"/>
            <a:headEnd len="sm" w="sm" type="none"/>
            <a:tailEnd len="lg" w="lg" type="triangle"/>
          </a:ln>
        </p:spPr>
      </p:cxnSp>
      <p:cxnSp>
        <p:nvCxnSpPr>
          <p:cNvPr id="158" name="Google Shape;158;p20"/>
          <p:cNvCxnSpPr/>
          <p:nvPr/>
        </p:nvCxnSpPr>
        <p:spPr>
          <a:xfrm rot="10800000">
            <a:off x="5486402" y="2361235"/>
            <a:ext cx="2818434" cy="671332"/>
          </a:xfrm>
          <a:prstGeom prst="straightConnector1">
            <a:avLst/>
          </a:prstGeom>
          <a:noFill/>
          <a:ln cap="flat" cmpd="sng" w="41275">
            <a:solidFill>
              <a:srgbClr val="FF0000"/>
            </a:solidFill>
            <a:prstDash val="solid"/>
            <a:miter lim="800000"/>
            <a:headEnd len="sm" w="sm" type="none"/>
            <a:tailEnd len="lg" w="lg" type="triangle"/>
          </a:ln>
        </p:spPr>
      </p:cxnSp>
      <p:cxnSp>
        <p:nvCxnSpPr>
          <p:cNvPr id="159" name="Google Shape;159;p20"/>
          <p:cNvCxnSpPr/>
          <p:nvPr/>
        </p:nvCxnSpPr>
        <p:spPr>
          <a:xfrm rot="10800000">
            <a:off x="5972539" y="1354240"/>
            <a:ext cx="2997841" cy="627634"/>
          </a:xfrm>
          <a:prstGeom prst="straightConnector1">
            <a:avLst/>
          </a:prstGeom>
          <a:noFill/>
          <a:ln cap="flat" cmpd="sng" w="41275">
            <a:solidFill>
              <a:srgbClr val="FF0000"/>
            </a:solidFill>
            <a:prstDash val="solid"/>
            <a:miter lim="800000"/>
            <a:headEnd len="sm" w="sm" type="none"/>
            <a:tailEnd len="lg" w="lg" type="triangle"/>
          </a:ln>
        </p:spPr>
      </p:cxnSp>
      <p:sp>
        <p:nvSpPr>
          <p:cNvPr id="160" name="Google Shape;160;p20"/>
          <p:cNvSpPr txBox="1"/>
          <p:nvPr/>
        </p:nvSpPr>
        <p:spPr>
          <a:xfrm>
            <a:off x="9410218" y="150471"/>
            <a:ext cx="255800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Minimum “cost”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without regularization</a:t>
            </a:r>
            <a:endParaRPr sz="1800">
              <a:solidFill>
                <a:schemeClr val="dk1"/>
              </a:solidFill>
              <a:latin typeface="Calibri"/>
              <a:ea typeface="Calibri"/>
              <a:cs typeface="Calibri"/>
              <a:sym typeface="Calibri"/>
            </a:endParaRPr>
          </a:p>
        </p:txBody>
      </p:sp>
      <p:sp>
        <p:nvSpPr>
          <p:cNvPr id="161" name="Google Shape;161;p20"/>
          <p:cNvSpPr txBox="1"/>
          <p:nvPr/>
        </p:nvSpPr>
        <p:spPr>
          <a:xfrm>
            <a:off x="8970380" y="1491835"/>
            <a:ext cx="2608162"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Compromize</a:t>
            </a:r>
            <a:endParaRPr sz="1800">
              <a:solidFill>
                <a:schemeClr val="dk1"/>
              </a:solidFill>
              <a:latin typeface="Calibri"/>
              <a:ea typeface="Calibri"/>
              <a:cs typeface="Calibri"/>
              <a:sym typeface="Calibri"/>
            </a:endParaRPr>
          </a:p>
          <a:p>
            <a:pPr indent="0" lvl="0" marL="0" marR="0" rtl="0" algn="l">
              <a:spcBef>
                <a:spcPts val="0"/>
              </a:spcBef>
              <a:spcAft>
                <a:spcPts val="0"/>
              </a:spcAft>
              <a:buClr>
                <a:srgbClr val="0070C0"/>
              </a:buClr>
              <a:buSzPts val="1800"/>
              <a:buFont typeface="Calibri"/>
              <a:buNone/>
            </a:pPr>
            <a:r>
              <a:rPr lang="en-US" sz="1800">
                <a:solidFill>
                  <a:srgbClr val="0070C0"/>
                </a:solidFill>
                <a:latin typeface="Calibri"/>
                <a:ea typeface="Calibri"/>
                <a:cs typeface="Calibri"/>
                <a:sym typeface="Calibri"/>
              </a:rPr>
              <a:t>min(cost + penalty)</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Cons: bias (shift),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Pros: low variance</a:t>
            </a:r>
            <a:endParaRPr sz="1800">
              <a:solidFill>
                <a:schemeClr val="dk1"/>
              </a:solidFill>
              <a:latin typeface="Calibri"/>
              <a:ea typeface="Calibri"/>
              <a:cs typeface="Calibri"/>
              <a:sym typeface="Calibri"/>
            </a:endParaRPr>
          </a:p>
        </p:txBody>
      </p:sp>
      <p:sp>
        <p:nvSpPr>
          <p:cNvPr id="162" name="Google Shape;162;p20"/>
          <p:cNvSpPr txBox="1"/>
          <p:nvPr/>
        </p:nvSpPr>
        <p:spPr>
          <a:xfrm>
            <a:off x="8259220" y="2848171"/>
            <a:ext cx="287562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Minimum of the “penalty”</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regularization term</a:t>
            </a:r>
            <a:endParaRPr sz="1800">
              <a:solidFill>
                <a:schemeClr val="dk1"/>
              </a:solidFill>
              <a:latin typeface="Calibri"/>
              <a:ea typeface="Calibri"/>
              <a:cs typeface="Calibri"/>
              <a:sym typeface="Calibri"/>
            </a:endParaRPr>
          </a:p>
        </p:txBody>
      </p:sp>
      <p:pic>
        <p:nvPicPr>
          <p:cNvPr id="163" name="Google Shape;163;p20"/>
          <p:cNvPicPr preferRelativeResize="0"/>
          <p:nvPr/>
        </p:nvPicPr>
        <p:blipFill rotWithShape="1">
          <a:blip r:embed="rId4">
            <a:alphaModFix/>
          </a:blip>
          <a:srcRect b="0" l="0" r="0" t="0"/>
          <a:stretch/>
        </p:blipFill>
        <p:spPr>
          <a:xfrm>
            <a:off x="58833" y="1088275"/>
            <a:ext cx="3975286" cy="538819"/>
          </a:xfrm>
          <a:prstGeom prst="rect">
            <a:avLst/>
          </a:prstGeom>
          <a:noFill/>
          <a:ln>
            <a:noFill/>
          </a:ln>
        </p:spPr>
      </p:pic>
      <p:sp>
        <p:nvSpPr>
          <p:cNvPr id="164" name="Google Shape;164;p20"/>
          <p:cNvSpPr txBox="1"/>
          <p:nvPr/>
        </p:nvSpPr>
        <p:spPr>
          <a:xfrm>
            <a:off x="160654" y="335137"/>
            <a:ext cx="38734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way to do avoid overfitting can be to avoid big "weights" in the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1"/>
          <p:cNvPicPr preferRelativeResize="0"/>
          <p:nvPr/>
        </p:nvPicPr>
        <p:blipFill rotWithShape="1">
          <a:blip r:embed="rId3">
            <a:alphaModFix/>
          </a:blip>
          <a:srcRect b="0" l="0" r="0" t="0"/>
          <a:stretch/>
        </p:blipFill>
        <p:spPr>
          <a:xfrm>
            <a:off x="8353455" y="3331871"/>
            <a:ext cx="3549800" cy="1810400"/>
          </a:xfrm>
          <a:prstGeom prst="rect">
            <a:avLst/>
          </a:prstGeom>
          <a:noFill/>
          <a:ln>
            <a:noFill/>
          </a:ln>
        </p:spPr>
      </p:pic>
      <p:sp>
        <p:nvSpPr>
          <p:cNvPr id="170" name="Google Shape;170;p21"/>
          <p:cNvSpPr txBox="1"/>
          <p:nvPr/>
        </p:nvSpPr>
        <p:spPr>
          <a:xfrm>
            <a:off x="174810" y="1368812"/>
            <a:ext cx="8321489" cy="301492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In </a:t>
            </a:r>
            <a:r>
              <a:rPr b="1" lang="en-US" sz="1800">
                <a:solidFill>
                  <a:srgbClr val="0000FF"/>
                </a:solidFill>
                <a:latin typeface="Calibri"/>
                <a:ea typeface="Calibri"/>
                <a:cs typeface="Calibri"/>
                <a:sym typeface="Calibri"/>
              </a:rPr>
              <a:t>Ridge Regression</a:t>
            </a:r>
            <a:r>
              <a:rPr lang="en-US" sz="1800">
                <a:solidFill>
                  <a:schemeClr val="dk1"/>
                </a:solidFill>
                <a:latin typeface="Calibri"/>
                <a:ea typeface="Calibri"/>
                <a:cs typeface="Calibri"/>
                <a:sym typeface="Calibri"/>
              </a:rPr>
              <a:t> we add a "</a:t>
            </a:r>
            <a:r>
              <a:rPr b="1" lang="en-US" sz="1800">
                <a:solidFill>
                  <a:srgbClr val="0000FF"/>
                </a:solidFill>
                <a:latin typeface="Calibri"/>
                <a:ea typeface="Calibri"/>
                <a:cs typeface="Calibri"/>
                <a:sym typeface="Calibri"/>
              </a:rPr>
              <a:t>regularization</a:t>
            </a:r>
            <a:r>
              <a:rPr lang="en-US" sz="1800">
                <a:solidFill>
                  <a:schemeClr val="dk1"/>
                </a:solidFill>
                <a:latin typeface="Calibri"/>
                <a:ea typeface="Calibri"/>
                <a:cs typeface="Calibri"/>
                <a:sym typeface="Calibri"/>
              </a:rPr>
              <a:t>" term as </a:t>
            </a:r>
            <a:r>
              <a:rPr b="1" lang="en-US" sz="1800">
                <a:solidFill>
                  <a:srgbClr val="FF0000"/>
                </a:solidFill>
                <a:latin typeface="Calibri"/>
                <a:ea typeface="Calibri"/>
                <a:cs typeface="Calibri"/>
                <a:sym typeface="Calibri"/>
              </a:rPr>
              <a:t>sum of squares</a:t>
            </a:r>
            <a:r>
              <a:rPr lang="en-US" sz="1800">
                <a:solidFill>
                  <a:schemeClr val="dk1"/>
                </a:solidFill>
                <a:latin typeface="Calibri"/>
                <a:ea typeface="Calibri"/>
                <a:cs typeface="Calibri"/>
                <a:sym typeface="Calibri"/>
              </a:rPr>
              <a:t> (</a:t>
            </a:r>
            <a:r>
              <a:rPr b="1" lang="en-US" sz="1800">
                <a:solidFill>
                  <a:srgbClr val="0000FF"/>
                </a:solidFill>
                <a:latin typeface="Calibri"/>
                <a:ea typeface="Calibri"/>
                <a:cs typeface="Calibri"/>
                <a:sym typeface="Calibri"/>
              </a:rPr>
              <a:t>L2 norm</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a:t>
            </a:r>
            <a:r>
              <a:rPr b="1" lang="en-US" sz="1800">
                <a:solidFill>
                  <a:srgbClr val="0000FF"/>
                </a:solidFill>
                <a:latin typeface="Calibri"/>
                <a:ea typeface="Calibri"/>
                <a:cs typeface="Calibri"/>
                <a:sym typeface="Calibri"/>
              </a:rPr>
              <a:t>LASSO Regression</a:t>
            </a:r>
            <a:r>
              <a:rPr lang="en-US" sz="1800">
                <a:solidFill>
                  <a:schemeClr val="dk1"/>
                </a:solidFill>
                <a:latin typeface="Calibri"/>
                <a:ea typeface="Calibri"/>
                <a:cs typeface="Calibri"/>
                <a:sym typeface="Calibri"/>
              </a:rPr>
              <a:t> we add a "</a:t>
            </a:r>
            <a:r>
              <a:rPr b="1" lang="en-US" sz="1800">
                <a:solidFill>
                  <a:srgbClr val="0000FF"/>
                </a:solidFill>
                <a:latin typeface="Calibri"/>
                <a:ea typeface="Calibri"/>
                <a:cs typeface="Calibri"/>
                <a:sym typeface="Calibri"/>
              </a:rPr>
              <a:t>regularization</a:t>
            </a:r>
            <a:r>
              <a:rPr lang="en-US" sz="1800">
                <a:solidFill>
                  <a:schemeClr val="dk1"/>
                </a:solidFill>
                <a:latin typeface="Calibri"/>
                <a:ea typeface="Calibri"/>
                <a:cs typeface="Calibri"/>
                <a:sym typeface="Calibri"/>
              </a:rPr>
              <a:t>" term as </a:t>
            </a:r>
            <a:r>
              <a:rPr b="1" lang="en-US" sz="1800">
                <a:solidFill>
                  <a:srgbClr val="FF0000"/>
                </a:solidFill>
                <a:latin typeface="Calibri"/>
                <a:ea typeface="Calibri"/>
                <a:cs typeface="Calibri"/>
                <a:sym typeface="Calibri"/>
              </a:rPr>
              <a:t>sum of abs values</a:t>
            </a:r>
            <a:r>
              <a:rPr lang="en-US" sz="1800">
                <a:solidFill>
                  <a:schemeClr val="dk1"/>
                </a:solidFill>
                <a:latin typeface="Calibri"/>
                <a:ea typeface="Calibri"/>
                <a:cs typeface="Calibri"/>
                <a:sym typeface="Calibri"/>
              </a:rPr>
              <a:t> (</a:t>
            </a:r>
            <a:r>
              <a:rPr b="1" lang="en-US" sz="1800">
                <a:solidFill>
                  <a:srgbClr val="0000FF"/>
                </a:solidFill>
                <a:latin typeface="Calibri"/>
                <a:ea typeface="Calibri"/>
                <a:cs typeface="Calibri"/>
                <a:sym typeface="Calibri"/>
              </a:rPr>
              <a:t>L1 norm</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rgbClr val="0000FF"/>
              </a:buClr>
              <a:buSzPts val="1800"/>
              <a:buFont typeface="Calibri"/>
              <a:buNone/>
            </a:pPr>
            <a:r>
              <a:rPr b="1" lang="en-US" sz="1800">
                <a:solidFill>
                  <a:srgbClr val="0000FF"/>
                </a:solidFill>
                <a:latin typeface="Calibri"/>
                <a:ea typeface="Calibri"/>
                <a:cs typeface="Calibri"/>
                <a:sym typeface="Calibri"/>
              </a:rPr>
              <a:t>LASSO = Least Absolute Shrinkage and Selection Operator</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LASSO favors solutions on the tips of the bounding surface for coefficients, where some of coefficients are zero. Thus it favors "sparse" solutions.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0000FF"/>
                </a:solidFill>
                <a:latin typeface="Calibri"/>
                <a:ea typeface="Calibri"/>
                <a:cs typeface="Calibri"/>
                <a:sym typeface="Calibri"/>
              </a:rPr>
              <a:t>Elastic Net</a:t>
            </a:r>
            <a:r>
              <a:rPr lang="en-US" sz="1800">
                <a:solidFill>
                  <a:schemeClr val="dk1"/>
                </a:solidFill>
                <a:latin typeface="Calibri"/>
                <a:ea typeface="Calibri"/>
                <a:cs typeface="Calibri"/>
                <a:sym typeface="Calibri"/>
              </a:rPr>
              <a:t> - A combination of Ridge Regression and LASSO.</a:t>
            </a:r>
            <a:endParaRPr sz="1800">
              <a:solidFill>
                <a:schemeClr val="dk1"/>
              </a:solidFill>
              <a:latin typeface="Calibri"/>
              <a:ea typeface="Calibri"/>
              <a:cs typeface="Calibri"/>
              <a:sym typeface="Calibri"/>
            </a:endParaRPr>
          </a:p>
        </p:txBody>
      </p:sp>
      <p:sp>
        <p:nvSpPr>
          <p:cNvPr id="171" name="Google Shape;171;p21"/>
          <p:cNvSpPr txBox="1"/>
          <p:nvPr/>
        </p:nvSpPr>
        <p:spPr>
          <a:xfrm>
            <a:off x="8658566" y="5142271"/>
            <a:ext cx="3529909" cy="501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Why LASSO favors sparse solutions</a:t>
            </a:r>
            <a:endParaRPr sz="1800">
              <a:solidFill>
                <a:schemeClr val="dk1"/>
              </a:solidFill>
              <a:latin typeface="Calibri"/>
              <a:ea typeface="Calibri"/>
              <a:cs typeface="Calibri"/>
              <a:sym typeface="Calibri"/>
            </a:endParaRPr>
          </a:p>
        </p:txBody>
      </p:sp>
      <p:sp>
        <p:nvSpPr>
          <p:cNvPr id="172" name="Google Shape;172;p21"/>
          <p:cNvSpPr txBox="1"/>
          <p:nvPr/>
        </p:nvSpPr>
        <p:spPr>
          <a:xfrm>
            <a:off x="174811" y="223025"/>
            <a:ext cx="590325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Regularization - LASSO, Elastic Net</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