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 name="Google Shape;206;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5" name="Google Shape;225;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3" name="Google Shape;23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 name="Google Shape;15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1"/>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people.duke.edu/~rnau/411arim.htm" TargetMode="External"/><Relationship Id="rId4" Type="http://schemas.openxmlformats.org/officeDocument/2006/relationships/hyperlink" Target="https://en.wikipedia.org/wiki/Autoregressive%E2%80%93moving-average_model" TargetMode="External"/><Relationship Id="rId11" Type="http://schemas.openxmlformats.org/officeDocument/2006/relationships/image" Target="../media/image16.png"/><Relationship Id="rId10" Type="http://schemas.openxmlformats.org/officeDocument/2006/relationships/hyperlink" Target="https://towardsdatascience.com/significance-of-acf-and-pacf-plots-in-time-series-analysis-2fa11a5d10a8" TargetMode="External"/><Relationship Id="rId9" Type="http://schemas.openxmlformats.org/officeDocument/2006/relationships/hyperlink" Target="https://www.youtube.com/watch?v=DeORzP0go5I" TargetMode="External"/><Relationship Id="rId5" Type="http://schemas.openxmlformats.org/officeDocument/2006/relationships/hyperlink" Target="https://en.wikipedia.org/wiki/Autoregressive_integrated_moving_average" TargetMode="External"/><Relationship Id="rId6" Type="http://schemas.openxmlformats.org/officeDocument/2006/relationships/hyperlink" Target="https://www.statsmodels.org/dev/examples/notebooks/generated/statespace_sarimax_stata.html" TargetMode="External"/><Relationship Id="rId7" Type="http://schemas.openxmlformats.org/officeDocument/2006/relationships/hyperlink" Target="https://365datascience.com/tutorials/python-tutorials/sarimax/" TargetMode="External"/><Relationship Id="rId8" Type="http://schemas.openxmlformats.org/officeDocument/2006/relationships/hyperlink" Target="https://www.youtube.com/watch?v=5-2C4eO4cPQ"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5.jpg"/><Relationship Id="rId5" Type="http://schemas.openxmlformats.org/officeDocument/2006/relationships/image" Target="../media/image24.jpg"/><Relationship Id="rId6" Type="http://schemas.openxmlformats.org/officeDocument/2006/relationships/image" Target="../media/image26.png"/><Relationship Id="rId7" Type="http://schemas.openxmlformats.org/officeDocument/2006/relationships/image" Target="../media/image21.jpg"/><Relationship Id="rId8"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youtube.com/watch?v=td9QLuijh9c" TargetMode="Externa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machinelearningmastery.com/multivariate-time-series-forecasting-lstms-keras/" TargetMode="External"/><Relationship Id="rId4" Type="http://schemas.openxmlformats.org/officeDocument/2006/relationships/hyperlink" Target="https://machinelearningmastery.com/time-series-prediction-with-deep-learning-in-python-with-keras/" TargetMode="External"/><Relationship Id="rId5" Type="http://schemas.openxmlformats.org/officeDocument/2006/relationships/hyperlink" Target="https://medium.com/machine-learning-world/neural-networks-for-algorithmic-trading-2-1-multivariate-time-series-ab016ce70f57" TargetMode="External"/><Relationship Id="rId6" Type="http://schemas.openxmlformats.org/officeDocument/2006/relationships/hyperlink" Target="https://github.com/Azure/MachineLearningSamples-EnergyDemandTimeSeriesForecasting" TargetMode="External"/><Relationship Id="rId7"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machinelearningmastery.com/" TargetMode="External"/><Relationship Id="rId4" Type="http://schemas.openxmlformats.org/officeDocument/2006/relationships/hyperlink" Target="https://machinelearningmastery.com/xgboost-for-time-series-forecasting/" TargetMode="External"/><Relationship Id="rId5" Type="http://schemas.openxmlformats.org/officeDocument/2006/relationships/hyperlink" Target="https://www.kaggle.com/getting-started/48536" TargetMode="External"/><Relationship Id="rId6" Type="http://schemas.openxmlformats.org/officeDocument/2006/relationships/hyperlink" Target="https://towardsdatascience.com/using-gradient-boosting-for-time-series-prediction-tasks-600fac66a5f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otexts.com/fpp2/holt-winters.html" TargetMode="External"/><Relationship Id="rId9" Type="http://schemas.openxmlformats.org/officeDocument/2006/relationships/hyperlink" Target="https://pawarbi.github.io/blog/forecasting/python/powerbi/forecasting_in_powerbi/2020/04/24/timeseries-powerbi.html#ETS(AAN)" TargetMode="External"/><Relationship Id="rId5" Type="http://schemas.openxmlformats.org/officeDocument/2006/relationships/hyperlink" Target="https://powerbi.microsoft.com/es-es/blog/describing-the-forecasting-models-in-power-view/#ETSAAA" TargetMode="External"/><Relationship Id="rId6" Type="http://schemas.openxmlformats.org/officeDocument/2006/relationships/hyperlink" Target="https://powerbi.microsoft.com/en-us/blog/introducing-new-forecasting-capabilities-in-power-view-for-office-365/#:~:text=The%20Power%20BI%20Team&amp;text=Forecasting%20in%20Power%20View%20utilizes,from%20a%20series%20of%20data" TargetMode="External"/><Relationship Id="rId7" Type="http://schemas.openxmlformats.org/officeDocument/2006/relationships/hyperlink" Target="https://stoneridgesoftware.com/take-advantage-of-forecasting-in-power-bi-with-the-analytics-pane/" TargetMode="External"/><Relationship Id="rId8" Type="http://schemas.openxmlformats.org/officeDocument/2006/relationships/hyperlink" Target="https://pawarbi.github.io/blog/forecasting/python/powerbi/forecasting_in_powerbi/2020/04/24/timeseries-powerbi.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facebook/prophet" TargetMode="External"/><Relationship Id="rId4" Type="http://schemas.openxmlformats.org/officeDocument/2006/relationships/hyperlink" Target="https://youtu.be/pOYAXv15r3A" TargetMode="External"/><Relationship Id="rId11" Type="http://schemas.openxmlformats.org/officeDocument/2006/relationships/image" Target="../media/image19.jpg"/><Relationship Id="rId10" Type="http://schemas.openxmlformats.org/officeDocument/2006/relationships/hyperlink" Target="https://ai.facebook.com/blog/ar-net-a-simple-autoregressive-neural-network-for-time-series/" TargetMode="External"/><Relationship Id="rId9" Type="http://schemas.openxmlformats.org/officeDocument/2006/relationships/hyperlink" Target="https://pytorch.org/" TargetMode="External"/><Relationship Id="rId5" Type="http://schemas.openxmlformats.org/officeDocument/2006/relationships/hyperlink" Target="https://facebook.github.io/prophet/docs/quick_start.html" TargetMode="External"/><Relationship Id="rId6" Type="http://schemas.openxmlformats.org/officeDocument/2006/relationships/hyperlink" Target="https://databricks.com/blog/2020/01/27/time-series-forecasting-prophet-spark.html" TargetMode="External"/><Relationship Id="rId7" Type="http://schemas.openxmlformats.org/officeDocument/2006/relationships/hyperlink" Target="https://towardsdatascience.com/neural-prophet-a-time-series-modeling-library-based-on-neural-networks-dd02dc8d868d" TargetMode="External"/><Relationship Id="rId8" Type="http://schemas.openxmlformats.org/officeDocument/2006/relationships/hyperlink" Target="https://github.com/ourownstory/neural_proph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ocs.microsoft.com/en-us/azure/synapse-analytics/machine-learning/tutorial-automl" TargetMode="External"/><Relationship Id="rId4" Type="http://schemas.openxmlformats.org/officeDocument/2006/relationships/hyperlink" Target="https://www.sqlshack.com/microsoft-time-series-in-sql-server/" TargetMode="External"/><Relationship Id="rId5" Type="http://schemas.openxmlformats.org/officeDocument/2006/relationships/image" Target="../media/image20.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callcentrehelper.com/calculate-forecast-accuracy-113808.htm" TargetMode="Externa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hyperlink" Target="https://towardsdatascience.com/simple-exponential-smoothing-749fc5631bed" TargetMode="External"/><Relationship Id="rId6" Type="http://schemas.openxmlformats.org/officeDocument/2006/relationships/hyperlink" Target="https://towardsdatascience.com/diy-simple-exponential-smoothing-with-python-dbb570d30fb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towardsdatascience.com/holt-winters-exponential-smoothing-d703072c0572" TargetMode="External"/><Relationship Id="rId4" Type="http://schemas.openxmlformats.org/officeDocument/2006/relationships/hyperlink" Target="https://orangematter.solarwinds.com/2019/12/15/holt-winters-forecasting-simplified/" TargetMode="External"/><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nvSpPr>
        <p:spPr>
          <a:xfrm>
            <a:off x="2678723" y="188010"/>
            <a:ext cx="6834553"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400" u="none" cap="none" strike="noStrike">
                <a:solidFill>
                  <a:srgbClr val="000000"/>
                </a:solidFill>
                <a:latin typeface="Arial"/>
                <a:ea typeface="Arial"/>
                <a:cs typeface="Arial"/>
                <a:sym typeface="Arial"/>
              </a:rPr>
              <a:t>Time Series Forecasting</a:t>
            </a:r>
            <a:endParaRPr/>
          </a:p>
        </p:txBody>
      </p:sp>
      <p:pic>
        <p:nvPicPr>
          <p:cNvPr descr="Introduction to the Fundamentals of Time Series Data and Analysis - Aptech" id="83" name="Google Shape;83;p12"/>
          <p:cNvPicPr preferRelativeResize="0"/>
          <p:nvPr/>
        </p:nvPicPr>
        <p:blipFill rotWithShape="1">
          <a:blip r:embed="rId3">
            <a:alphaModFix/>
          </a:blip>
          <a:srcRect b="0" l="0" r="0" t="0"/>
          <a:stretch/>
        </p:blipFill>
        <p:spPr>
          <a:xfrm>
            <a:off x="0" y="4114800"/>
            <a:ext cx="5486400" cy="2743200"/>
          </a:xfrm>
          <a:prstGeom prst="rect">
            <a:avLst/>
          </a:prstGeom>
          <a:noFill/>
          <a:ln>
            <a:noFill/>
          </a:ln>
        </p:spPr>
      </p:pic>
      <p:pic>
        <p:nvPicPr>
          <p:cNvPr descr="Tutorial: Time Series Analysis with Pandas – Dataquest" id="84" name="Google Shape;84;p12"/>
          <p:cNvPicPr preferRelativeResize="0"/>
          <p:nvPr/>
        </p:nvPicPr>
        <p:blipFill rotWithShape="1">
          <a:blip r:embed="rId4">
            <a:alphaModFix/>
          </a:blip>
          <a:srcRect b="0" l="0" r="0" t="0"/>
          <a:stretch/>
        </p:blipFill>
        <p:spPr>
          <a:xfrm>
            <a:off x="6402850" y="4565650"/>
            <a:ext cx="5535151" cy="2104340"/>
          </a:xfrm>
          <a:prstGeom prst="rect">
            <a:avLst/>
          </a:prstGeom>
          <a:noFill/>
          <a:ln>
            <a:noFill/>
          </a:ln>
        </p:spPr>
      </p:pic>
      <p:pic>
        <p:nvPicPr>
          <p:cNvPr descr="Trend Forecasting Models and Seasonality with Time Series | R-bloggers" id="85" name="Google Shape;85;p12"/>
          <p:cNvPicPr preferRelativeResize="0"/>
          <p:nvPr/>
        </p:nvPicPr>
        <p:blipFill rotWithShape="1">
          <a:blip r:embed="rId5">
            <a:alphaModFix/>
          </a:blip>
          <a:srcRect b="0" l="0" r="0" t="0"/>
          <a:stretch/>
        </p:blipFill>
        <p:spPr>
          <a:xfrm>
            <a:off x="7203949" y="1084451"/>
            <a:ext cx="4618653" cy="2743200"/>
          </a:xfrm>
          <a:prstGeom prst="rect">
            <a:avLst/>
          </a:prstGeom>
          <a:noFill/>
          <a:ln>
            <a:noFill/>
          </a:ln>
        </p:spPr>
      </p:pic>
      <p:pic>
        <p:nvPicPr>
          <p:cNvPr descr="Time Series Analysis and Forecasting Definition and Examples - Magoosh  Statistics Blog" id="86" name="Google Shape;86;p12"/>
          <p:cNvPicPr preferRelativeResize="0"/>
          <p:nvPr/>
        </p:nvPicPr>
        <p:blipFill rotWithShape="1">
          <a:blip r:embed="rId6">
            <a:alphaModFix/>
          </a:blip>
          <a:srcRect b="0" l="0" r="0" t="0"/>
          <a:stretch/>
        </p:blipFill>
        <p:spPr>
          <a:xfrm>
            <a:off x="87460" y="1084451"/>
            <a:ext cx="5311479" cy="2627530"/>
          </a:xfrm>
          <a:prstGeom prst="rect">
            <a:avLst/>
          </a:prstGeom>
          <a:noFill/>
          <a:ln>
            <a:noFill/>
          </a:ln>
        </p:spPr>
      </p:pic>
      <p:sp>
        <p:nvSpPr>
          <p:cNvPr id="87" name="Google Shape;87;p12"/>
          <p:cNvSpPr txBox="1"/>
          <p:nvPr/>
        </p:nvSpPr>
        <p:spPr>
          <a:xfrm>
            <a:off x="87450" y="66025"/>
            <a:ext cx="156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 Selector</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February 5, 2021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nvSpPr>
        <p:spPr>
          <a:xfrm>
            <a:off x="0" y="1"/>
            <a:ext cx="6778171" cy="5861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ARMA, ARIMA, SARIMAX</a:t>
            </a:r>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1" name="Google Shape;171;p21"/>
          <p:cNvSpPr txBox="1"/>
          <p:nvPr/>
        </p:nvSpPr>
        <p:spPr>
          <a:xfrm>
            <a:off x="106016" y="4189791"/>
            <a:ext cx="5817706" cy="21353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Calibri"/>
                <a:ea typeface="Calibri"/>
                <a:cs typeface="Calibri"/>
                <a:sym typeface="Calibri"/>
              </a:rPr>
              <a:t>ARMA (Auto-Regressive Moving Average)</a:t>
            </a:r>
            <a:r>
              <a:rPr b="0" i="0" lang="en-US" sz="1400" u="none" cap="none" strike="noStrike">
                <a:solidFill>
                  <a:schemeClr val="dk1"/>
                </a:solidFill>
                <a:latin typeface="Calibri"/>
                <a:ea typeface="Calibri"/>
                <a:cs typeface="Calibri"/>
                <a:sym typeface="Calibri"/>
              </a:rPr>
              <a:t> - tries to describe a process </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as a sum of two processes - signal (AR) and noise (MA) - and then </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extrapolate signal into the future. </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  </a:t>
            </a:r>
            <a:r>
              <a:rPr b="0" i="0" lang="en-US" sz="1400" u="sng" cap="none" strike="noStrike">
                <a:solidFill>
                  <a:schemeClr val="hlink"/>
                </a:solidFill>
                <a:latin typeface="Calibri"/>
                <a:ea typeface="Calibri"/>
                <a:cs typeface="Calibri"/>
                <a:sym typeface="Calibri"/>
                <a:hlinkClick r:id="rId3"/>
              </a:rPr>
              <a:t>https://people.duke.edu/~rnau/411arim.htm</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ARMA(t) = AR(t) + MA(t), where AR is a weighted sum of "P" previous </a:t>
            </a:r>
            <a:r>
              <a:rPr b="1" i="0" lang="en-US" sz="1400" u="none" cap="none" strike="noStrike">
                <a:solidFill>
                  <a:schemeClr val="dk1"/>
                </a:solidFill>
                <a:latin typeface="Calibri"/>
                <a:ea typeface="Calibri"/>
                <a:cs typeface="Calibri"/>
                <a:sym typeface="Calibri"/>
              </a:rPr>
              <a:t>values</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and MA is weighted average of "Q" previous (white noise) </a:t>
            </a:r>
            <a:r>
              <a:rPr b="1" i="0" lang="en-US" sz="1400" u="none" cap="none" strike="noStrike">
                <a:solidFill>
                  <a:schemeClr val="dk1"/>
                </a:solidFill>
                <a:latin typeface="Calibri"/>
                <a:ea typeface="Calibri"/>
                <a:cs typeface="Calibri"/>
                <a:sym typeface="Calibri"/>
              </a:rPr>
              <a:t>errors</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AR :   Y(t) = a0 + a1*Y(t-1) + ... + aP*Y(t-P) +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Z(t) -b1*Z(t-1) - ... -bQ*Z(t-Q)</a:t>
            </a:r>
            <a:endParaRPr/>
          </a:p>
        </p:txBody>
      </p:sp>
      <p:sp>
        <p:nvSpPr>
          <p:cNvPr id="172" name="Google Shape;172;p21"/>
          <p:cNvSpPr txBox="1"/>
          <p:nvPr/>
        </p:nvSpPr>
        <p:spPr>
          <a:xfrm>
            <a:off x="19877" y="1342956"/>
            <a:ext cx="5353878"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4"/>
              </a:rPr>
              <a:t>https://en.wikipedia.org/wiki/Autoregressive%E2%80%93moving-average_model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5"/>
              </a:rPr>
              <a:t>https://en.wikipedia.org/wiki/Autoregressive_integrated_moving_average</a:t>
            </a:r>
            <a:r>
              <a:rPr b="0" i="0" lang="en-US" sz="9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6"/>
              </a:rPr>
              <a:t>https://www.statsmodels.org/dev/examples/notebooks/generated/statespace_sarimax_stata.html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7"/>
              </a:rPr>
              <a:t>https://365datascience.com/tutorials/python-tutorials/sarimax/</a:t>
            </a:r>
            <a:r>
              <a:rPr b="0" i="0" lang="en-US" sz="9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Autoregressive Model:</a:t>
            </a:r>
            <a:br>
              <a:rPr b="0" i="0" lang="en-US" sz="900" u="none" cap="none" strike="noStrike">
                <a:solidFill>
                  <a:srgbClr val="000000"/>
                </a:solidFill>
                <a:latin typeface="Arial"/>
                <a:ea typeface="Arial"/>
                <a:cs typeface="Arial"/>
                <a:sym typeface="Arial"/>
              </a:rPr>
            </a:b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8"/>
              </a:rPr>
              <a:t>https://www.youtube.com/watch?v=5-2C4eO4cPQ</a:t>
            </a:r>
            <a:r>
              <a:rPr b="0" i="0" lang="en-US" sz="9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Autocorrelation and Partial Autocorrelation</a:t>
            </a:r>
            <a:br>
              <a:rPr b="0" i="0" lang="en-US" sz="900" u="none" cap="none" strike="noStrike">
                <a:solidFill>
                  <a:srgbClr val="000000"/>
                </a:solidFill>
                <a:latin typeface="Arial"/>
                <a:ea typeface="Arial"/>
                <a:cs typeface="Arial"/>
                <a:sym typeface="Arial"/>
              </a:rPr>
            </a:b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9"/>
              </a:rPr>
              <a:t>https://www.youtube.com/watch?v=DeORzP0go5I</a:t>
            </a:r>
            <a:r>
              <a:rPr b="0" i="0" lang="en-US" sz="9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ACF and PACF:</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a:t>
            </a:r>
            <a:r>
              <a:rPr b="0" i="0" lang="en-US" sz="900" u="sng" cap="none" strike="noStrike">
                <a:solidFill>
                  <a:schemeClr val="hlink"/>
                </a:solidFill>
                <a:latin typeface="Arial"/>
                <a:ea typeface="Arial"/>
                <a:cs typeface="Arial"/>
                <a:sym typeface="Arial"/>
                <a:hlinkClick r:id="rId10"/>
              </a:rPr>
              <a:t>https://towardsdatascience.com/significance-of-acf-and-pacf-plots-in-time-series-analysis-2fa11a5d10a8</a:t>
            </a:r>
            <a:r>
              <a:rPr b="0" i="0" lang="en-US" sz="900" u="none" cap="none" strike="noStrike">
                <a:solidFill>
                  <a:srgbClr val="000000"/>
                </a:solidFill>
                <a:latin typeface="Arial"/>
                <a:ea typeface="Arial"/>
                <a:cs typeface="Arial"/>
                <a:sym typeface="Arial"/>
              </a:rPr>
              <a:t>  - </a:t>
            </a:r>
            <a:endParaRPr/>
          </a:p>
        </p:txBody>
      </p:sp>
      <p:sp>
        <p:nvSpPr>
          <p:cNvPr id="173" name="Google Shape;173;p21"/>
          <p:cNvSpPr txBox="1"/>
          <p:nvPr/>
        </p:nvSpPr>
        <p:spPr>
          <a:xfrm>
            <a:off x="6830992" y="481539"/>
            <a:ext cx="5108713" cy="2977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Calibri"/>
                <a:ea typeface="Calibri"/>
                <a:cs typeface="Calibri"/>
                <a:sym typeface="Calibri"/>
              </a:rPr>
              <a:t>ARIMA(p,d,q)</a:t>
            </a:r>
            <a:r>
              <a:rPr b="0" i="0" lang="en-US" sz="1400" u="none" cap="none" strike="noStrike">
                <a:solidFill>
                  <a:schemeClr val="dk1"/>
                </a:solidFill>
                <a:latin typeface="Calibri"/>
                <a:ea typeface="Calibri"/>
                <a:cs typeface="Calibri"/>
                <a:sym typeface="Calibri"/>
              </a:rPr>
              <a:t> (Auto-Regressive Integrated Moving Average)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    p - number of autoregressive terms,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US" sz="1400" u="none" cap="none" strike="noStrike">
                <a:solidFill>
                  <a:schemeClr val="dk1"/>
                </a:solidFill>
                <a:latin typeface="Calibri"/>
                <a:ea typeface="Calibri"/>
                <a:cs typeface="Calibri"/>
                <a:sym typeface="Calibri"/>
              </a:rPr>
              <a:t>    d - number of nonseasonal differences needed for stationarity</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US" sz="1400" u="none" cap="none" strike="noStrike">
                <a:solidFill>
                  <a:schemeClr val="dk1"/>
                </a:solidFill>
                <a:latin typeface="Calibri"/>
                <a:ea typeface="Calibri"/>
                <a:cs typeface="Calibri"/>
                <a:sym typeface="Calibri"/>
              </a:rPr>
              <a:t>    q - number of lagged forecast errors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ARIMA(1,0,0)  - 1st order autoregressive model</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ARIMA(2,0,0)) - oscillations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ARIMA(0,1,0)  - random walk</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ARIMA(1,1,0)  - differenced first-order autoregressive model</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ARIMA(0,1,1)  - simple exponential smoothing: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ARIMA(0,1,1)  - simple exponential smoothing with growth</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ARIMA(1,1,1) -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ARIMA(0,2,1)  - linear exponential smoothing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US" sz="1400" u="none" cap="none" strike="noStrike">
                <a:solidFill>
                  <a:schemeClr val="dk1"/>
                </a:solidFill>
                <a:latin typeface="Calibri"/>
                <a:ea typeface="Calibri"/>
                <a:cs typeface="Calibri"/>
                <a:sym typeface="Calibri"/>
              </a:rPr>
              <a:t>ARIMA(0,2,2)  - linear exponential smoothing</a:t>
            </a:r>
            <a:endParaRPr b="0" i="0" sz="1400" u="none" cap="none" strike="noStrike">
              <a:solidFill>
                <a:schemeClr val="dk1"/>
              </a:solidFill>
              <a:latin typeface="Calibri"/>
              <a:ea typeface="Calibri"/>
              <a:cs typeface="Calibri"/>
              <a:sym typeface="Calibri"/>
            </a:endParaRPr>
          </a:p>
        </p:txBody>
      </p:sp>
      <p:sp>
        <p:nvSpPr>
          <p:cNvPr id="174" name="Google Shape;174;p21"/>
          <p:cNvSpPr txBox="1"/>
          <p:nvPr/>
        </p:nvSpPr>
        <p:spPr>
          <a:xfrm>
            <a:off x="19877" y="551162"/>
            <a:ext cx="598998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Auto-Regressive Moving Average model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Auto-Regressive Integrated Moving Average model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Seasonal Autoregressive Integrated Moving Average Exogenous model</a:t>
            </a:r>
            <a:endParaRPr/>
          </a:p>
        </p:txBody>
      </p:sp>
      <p:sp>
        <p:nvSpPr>
          <p:cNvPr id="175" name="Google Shape;175;p21"/>
          <p:cNvSpPr txBox="1"/>
          <p:nvPr/>
        </p:nvSpPr>
        <p:spPr>
          <a:xfrm>
            <a:off x="6830992" y="4468976"/>
            <a:ext cx="131196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FF"/>
                </a:solidFill>
                <a:latin typeface="Calibri"/>
                <a:ea typeface="Calibri"/>
                <a:cs typeface="Calibri"/>
                <a:sym typeface="Calibri"/>
              </a:rPr>
              <a:t>SARIMAX</a:t>
            </a:r>
            <a:endParaRPr/>
          </a:p>
        </p:txBody>
      </p:sp>
      <p:pic>
        <p:nvPicPr>
          <p:cNvPr id="176" name="Google Shape;176;p21"/>
          <p:cNvPicPr preferRelativeResize="0"/>
          <p:nvPr/>
        </p:nvPicPr>
        <p:blipFill rotWithShape="1">
          <a:blip r:embed="rId11">
            <a:alphaModFix/>
          </a:blip>
          <a:srcRect b="0" l="0" r="0" t="0"/>
          <a:stretch/>
        </p:blipFill>
        <p:spPr>
          <a:xfrm>
            <a:off x="6830992" y="4773776"/>
            <a:ext cx="4950401" cy="1953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98612" y="1"/>
            <a:ext cx="5764306" cy="65890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Monte Carlo Examples:</a:t>
            </a:r>
            <a:endParaRPr b="0" i="0" sz="4000" u="none" cap="none" strike="noStrike">
              <a:solidFill>
                <a:schemeClr val="dk1"/>
              </a:solidFill>
              <a:latin typeface="Calibri"/>
              <a:ea typeface="Calibri"/>
              <a:cs typeface="Calibri"/>
              <a:sym typeface="Calibri"/>
            </a:endParaRPr>
          </a:p>
        </p:txBody>
      </p:sp>
      <p:pic>
        <p:nvPicPr>
          <p:cNvPr id="182" name="Google Shape;182;p22"/>
          <p:cNvPicPr preferRelativeResize="0"/>
          <p:nvPr/>
        </p:nvPicPr>
        <p:blipFill rotWithShape="1">
          <a:blip r:embed="rId3">
            <a:alphaModFix/>
          </a:blip>
          <a:srcRect b="0" l="0" r="0" t="0"/>
          <a:stretch/>
        </p:blipFill>
        <p:spPr>
          <a:xfrm>
            <a:off x="5980535" y="1559856"/>
            <a:ext cx="4983749" cy="3818965"/>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a:off x="240179" y="1958038"/>
            <a:ext cx="5454274" cy="2627406"/>
          </a:xfrm>
          <a:prstGeom prst="rect">
            <a:avLst/>
          </a:prstGeom>
          <a:noFill/>
          <a:ln>
            <a:noFill/>
          </a:ln>
        </p:spPr>
      </p:pic>
      <p:sp>
        <p:nvSpPr>
          <p:cNvPr id="184" name="Google Shape;184;p22"/>
          <p:cNvSpPr txBox="1"/>
          <p:nvPr/>
        </p:nvSpPr>
        <p:spPr>
          <a:xfrm>
            <a:off x="240179" y="5009489"/>
            <a:ext cx="527124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above relative error is ~1/sqrt(N)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1/sqrt(259.0) = 0.062  (or ~6%)</a:t>
            </a:r>
            <a:endParaRPr b="0" i="0" sz="1800" u="none" cap="none" strike="noStrike">
              <a:solidFill>
                <a:schemeClr val="dk1"/>
              </a:solidFill>
              <a:latin typeface="Calibri"/>
              <a:ea typeface="Calibri"/>
              <a:cs typeface="Calibri"/>
              <a:sym typeface="Calibri"/>
            </a:endParaRPr>
          </a:p>
        </p:txBody>
      </p:sp>
      <p:cxnSp>
        <p:nvCxnSpPr>
          <p:cNvPr id="185" name="Google Shape;185;p22"/>
          <p:cNvCxnSpPr/>
          <p:nvPr/>
        </p:nvCxnSpPr>
        <p:spPr>
          <a:xfrm>
            <a:off x="6333565" y="3657598"/>
            <a:ext cx="5715000" cy="0"/>
          </a:xfrm>
          <a:prstGeom prst="straightConnector1">
            <a:avLst/>
          </a:prstGeom>
          <a:noFill/>
          <a:ln cap="flat" cmpd="sng" w="9525">
            <a:solidFill>
              <a:schemeClr val="accent1"/>
            </a:solidFill>
            <a:prstDash val="solid"/>
            <a:miter lim="800000"/>
            <a:headEnd len="sm" w="sm" type="none"/>
            <a:tailEnd len="sm" w="sm" type="none"/>
          </a:ln>
        </p:spPr>
      </p:cxnSp>
      <p:sp>
        <p:nvSpPr>
          <p:cNvPr id="186" name="Google Shape;186;p22"/>
          <p:cNvSpPr/>
          <p:nvPr/>
        </p:nvSpPr>
        <p:spPr>
          <a:xfrm>
            <a:off x="10954373" y="2070847"/>
            <a:ext cx="1160777" cy="2705682"/>
          </a:xfrm>
          <a:custGeom>
            <a:rect b="b" l="l" r="r" t="t"/>
            <a:pathLst>
              <a:path extrusionOk="0" h="120000" w="120000">
                <a:moveTo>
                  <a:pt x="514" y="0"/>
                </a:moveTo>
                <a:cubicBezTo>
                  <a:pt x="2252" y="4025"/>
                  <a:pt x="3990" y="8051"/>
                  <a:pt x="8855" y="12524"/>
                </a:cubicBezTo>
                <a:cubicBezTo>
                  <a:pt x="13721" y="16997"/>
                  <a:pt x="23683" y="23358"/>
                  <a:pt x="29707" y="26837"/>
                </a:cubicBezTo>
                <a:cubicBezTo>
                  <a:pt x="35731" y="30316"/>
                  <a:pt x="38280" y="31111"/>
                  <a:pt x="44999" y="33397"/>
                </a:cubicBezTo>
                <a:cubicBezTo>
                  <a:pt x="51718" y="35684"/>
                  <a:pt x="61681" y="38268"/>
                  <a:pt x="70022" y="40554"/>
                </a:cubicBezTo>
                <a:cubicBezTo>
                  <a:pt x="78362" y="42840"/>
                  <a:pt x="87167" y="44729"/>
                  <a:pt x="95044" y="47114"/>
                </a:cubicBezTo>
                <a:cubicBezTo>
                  <a:pt x="102922" y="49500"/>
                  <a:pt x="114274" y="51389"/>
                  <a:pt x="117286" y="54868"/>
                </a:cubicBezTo>
                <a:cubicBezTo>
                  <a:pt x="120298" y="58346"/>
                  <a:pt x="122847" y="62919"/>
                  <a:pt x="113116" y="67988"/>
                </a:cubicBezTo>
                <a:cubicBezTo>
                  <a:pt x="103385" y="73058"/>
                  <a:pt x="74655" y="80711"/>
                  <a:pt x="58900" y="85284"/>
                </a:cubicBezTo>
                <a:cubicBezTo>
                  <a:pt x="43145" y="89856"/>
                  <a:pt x="27159" y="91546"/>
                  <a:pt x="18586" y="95422"/>
                </a:cubicBezTo>
                <a:cubicBezTo>
                  <a:pt x="10014" y="99299"/>
                  <a:pt x="10477" y="104666"/>
                  <a:pt x="7465" y="108543"/>
                </a:cubicBezTo>
                <a:cubicBezTo>
                  <a:pt x="4453" y="112419"/>
                  <a:pt x="1673" y="116793"/>
                  <a:pt x="514" y="118682"/>
                </a:cubicBezTo>
                <a:cubicBezTo>
                  <a:pt x="-643" y="120570"/>
                  <a:pt x="514" y="119874"/>
                  <a:pt x="514" y="119874"/>
                </a:cubicBezTo>
              </a:path>
            </a:pathLst>
          </a:cu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22"/>
          <p:cNvSpPr txBox="1"/>
          <p:nvPr/>
        </p:nvSpPr>
        <p:spPr>
          <a:xfrm>
            <a:off x="6333565" y="5655820"/>
            <a:ext cx="5715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MCMC – Markov Chain Monte Carlo (random walk)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is “Monte Carlo” ?</a:t>
            </a:r>
            <a:endParaRPr b="0" i="0" sz="4400" u="none" cap="none" strike="noStrike">
              <a:solidFill>
                <a:schemeClr val="dk1"/>
              </a:solidFill>
              <a:latin typeface="Calibri"/>
              <a:ea typeface="Calibri"/>
              <a:cs typeface="Calibri"/>
              <a:sym typeface="Calibri"/>
            </a:endParaRPr>
          </a:p>
        </p:txBody>
      </p:sp>
      <p:sp>
        <p:nvSpPr>
          <p:cNvPr id="193" name="Google Shape;193;p23"/>
          <p:cNvSpPr txBox="1"/>
          <p:nvPr/>
        </p:nvSpPr>
        <p:spPr>
          <a:xfrm>
            <a:off x="5817903" y="1125574"/>
            <a:ext cx="6233270" cy="550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0070C0"/>
                </a:solidFill>
                <a:latin typeface="Arial"/>
                <a:ea typeface="Arial"/>
                <a:cs typeface="Arial"/>
                <a:sym typeface="Arial"/>
              </a:rPr>
              <a:t>Monte Carlo</a:t>
            </a:r>
            <a:r>
              <a:rPr b="0" i="0" lang="en-US" sz="2000" u="none" cap="none" strike="noStrike">
                <a:solidFill>
                  <a:schemeClr val="dk1"/>
                </a:solidFill>
                <a:latin typeface="Calibri"/>
                <a:ea typeface="Calibri"/>
                <a:cs typeface="Calibri"/>
                <a:sym typeface="Calibri"/>
              </a:rPr>
              <a:t> method - use random sampling to obtain numerical results. It was invented in the late 1940s by </a:t>
            </a:r>
            <a:r>
              <a:rPr b="1" i="0" lang="en-US" sz="2000" u="none" cap="none" strike="noStrike">
                <a:solidFill>
                  <a:srgbClr val="FF0000"/>
                </a:solidFill>
                <a:latin typeface="Calibri"/>
                <a:ea typeface="Calibri"/>
                <a:cs typeface="Calibri"/>
                <a:sym typeface="Calibri"/>
              </a:rPr>
              <a:t>Stanislaw Ulam</a:t>
            </a:r>
            <a:r>
              <a:rPr b="0" i="0" lang="en-US" sz="2000" u="none" cap="none" strike="noStrike">
                <a:solidFill>
                  <a:schemeClr val="dk1"/>
                </a:solidFill>
                <a:latin typeface="Calibri"/>
                <a:ea typeface="Calibri"/>
                <a:cs typeface="Calibri"/>
                <a:sym typeface="Calibri"/>
              </a:rPr>
              <a:t>, while he was working on nuclear weapons projects at the Los Alamos National Laboratory.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000" u="none" cap="none" strike="noStrike">
                <a:solidFill>
                  <a:srgbClr val="FF0000"/>
                </a:solidFill>
                <a:latin typeface="Calibri"/>
                <a:ea typeface="Calibri"/>
                <a:cs typeface="Calibri"/>
                <a:sym typeface="Calibri"/>
              </a:rPr>
              <a:t>Nicholas Metropolis</a:t>
            </a:r>
            <a:r>
              <a:rPr b="0" i="0" lang="en-US" sz="2000" u="none" cap="none" strike="noStrike">
                <a:solidFill>
                  <a:schemeClr val="dk1"/>
                </a:solidFill>
                <a:latin typeface="Calibri"/>
                <a:ea typeface="Calibri"/>
                <a:cs typeface="Calibri"/>
                <a:sym typeface="Calibri"/>
              </a:rPr>
              <a:t>  has suggested using the name </a:t>
            </a:r>
            <a:r>
              <a:rPr b="1" i="0" lang="en-US" sz="2000" u="none" cap="none" strike="noStrike">
                <a:solidFill>
                  <a:srgbClr val="0070C0"/>
                </a:solidFill>
                <a:latin typeface="Calibri"/>
                <a:ea typeface="Calibri"/>
                <a:cs typeface="Calibri"/>
                <a:sym typeface="Calibri"/>
              </a:rPr>
              <a:t>Monte Carlo</a:t>
            </a:r>
            <a:r>
              <a:rPr b="0" i="0" lang="en-US" sz="2000" u="none" cap="none" strike="noStrike">
                <a:solidFill>
                  <a:schemeClr val="dk1"/>
                </a:solidFill>
                <a:latin typeface="Calibri"/>
                <a:ea typeface="Calibri"/>
                <a:cs typeface="Calibri"/>
                <a:sym typeface="Calibri"/>
              </a:rPr>
              <a:t>, which refers to the </a:t>
            </a:r>
            <a:r>
              <a:rPr b="1" i="0" lang="en-US" sz="2000" u="none" cap="none" strike="noStrike">
                <a:solidFill>
                  <a:srgbClr val="0070C0"/>
                </a:solidFill>
                <a:latin typeface="Arial"/>
                <a:ea typeface="Arial"/>
                <a:cs typeface="Arial"/>
                <a:sym typeface="Arial"/>
              </a:rPr>
              <a:t>Monte Carlo</a:t>
            </a:r>
            <a:r>
              <a:rPr b="0" i="0" lang="en-US" sz="2000" u="none" cap="none" strike="noStrike">
                <a:solidFill>
                  <a:schemeClr val="dk1"/>
                </a:solidFill>
                <a:latin typeface="Calibri"/>
                <a:ea typeface="Calibri"/>
                <a:cs typeface="Calibri"/>
                <a:sym typeface="Calibri"/>
              </a:rPr>
              <a:t> Casino in Monaco.</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000" u="none" cap="none" strike="noStrike">
                <a:solidFill>
                  <a:srgbClr val="0070C0"/>
                </a:solidFill>
                <a:latin typeface="Arial"/>
                <a:ea typeface="Arial"/>
                <a:cs typeface="Arial"/>
                <a:sym typeface="Arial"/>
              </a:rPr>
              <a:t>Monte Carlo</a:t>
            </a:r>
            <a:r>
              <a:rPr b="0" i="0" lang="en-US" sz="2000" u="none" cap="none" strike="noStrike">
                <a:solidFill>
                  <a:schemeClr val="dk1"/>
                </a:solidFill>
                <a:latin typeface="Calibri"/>
                <a:ea typeface="Calibri"/>
                <a:cs typeface="Calibri"/>
                <a:sym typeface="Calibri"/>
              </a:rPr>
              <a:t> officially refers to an administrative area of the Principality of Monaco, specifically the ward of Monte Carlo/Spélugues, where the </a:t>
            </a:r>
            <a:r>
              <a:rPr b="1" i="0" lang="en-US" sz="2000" u="none" cap="none" strike="noStrike">
                <a:solidFill>
                  <a:srgbClr val="0070C0"/>
                </a:solidFill>
                <a:latin typeface="Arial"/>
                <a:ea typeface="Arial"/>
                <a:cs typeface="Arial"/>
                <a:sym typeface="Arial"/>
              </a:rPr>
              <a:t>Monte Carlo</a:t>
            </a:r>
            <a:r>
              <a:rPr b="0" i="0" lang="en-US" sz="2000" u="none" cap="none" strike="noStrike">
                <a:solidFill>
                  <a:schemeClr val="dk1"/>
                </a:solidFill>
                <a:latin typeface="Calibri"/>
                <a:ea typeface="Calibri"/>
                <a:cs typeface="Calibri"/>
                <a:sym typeface="Calibri"/>
              </a:rPr>
              <a:t> Casino is located.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Casino’s name “</a:t>
            </a:r>
            <a:r>
              <a:rPr b="1" i="0" lang="en-US" sz="2000" u="none" cap="none" strike="noStrike">
                <a:solidFill>
                  <a:srgbClr val="FF0000"/>
                </a:solidFill>
                <a:latin typeface="Calibri"/>
                <a:ea typeface="Calibri"/>
                <a:cs typeface="Calibri"/>
                <a:sym typeface="Calibri"/>
              </a:rPr>
              <a:t>Monte Carlo</a:t>
            </a:r>
            <a:r>
              <a:rPr b="0" i="0" lang="en-US" sz="2000" u="none" cap="none" strike="noStrike">
                <a:solidFill>
                  <a:schemeClr val="dk1"/>
                </a:solidFill>
                <a:latin typeface="Calibri"/>
                <a:ea typeface="Calibri"/>
                <a:cs typeface="Calibri"/>
                <a:sym typeface="Calibri"/>
              </a:rPr>
              <a:t>” means literally "</a:t>
            </a:r>
            <a:r>
              <a:rPr b="1" i="0" lang="en-US" sz="2000" u="none" cap="none" strike="noStrike">
                <a:solidFill>
                  <a:srgbClr val="FF0000"/>
                </a:solidFill>
                <a:latin typeface="Calibri"/>
                <a:ea typeface="Calibri"/>
                <a:cs typeface="Calibri"/>
                <a:sym typeface="Calibri"/>
              </a:rPr>
              <a:t>Mount Charles</a:t>
            </a:r>
            <a:r>
              <a:rPr b="0" i="0" lang="en-US" sz="2000" u="none" cap="none" strike="noStrike">
                <a:solidFill>
                  <a:schemeClr val="dk1"/>
                </a:solidFill>
                <a:latin typeface="Calibri"/>
                <a:ea typeface="Calibri"/>
                <a:cs typeface="Calibri"/>
                <a:sym typeface="Calibri"/>
              </a:rPr>
              <a:t>”. It was chosen in 1863 in honor of Charles III, Prince of Monaco.</a:t>
            </a:r>
            <a:endParaRPr b="0" i="0" sz="2000" u="none" cap="none" strike="noStrike">
              <a:solidFill>
                <a:schemeClr val="dk1"/>
              </a:solidFill>
              <a:latin typeface="Calibri"/>
              <a:ea typeface="Calibri"/>
              <a:cs typeface="Calibri"/>
              <a:sym typeface="Calibri"/>
            </a:endParaRPr>
          </a:p>
        </p:txBody>
      </p:sp>
      <p:pic>
        <p:nvPicPr>
          <p:cNvPr id="194" name="Google Shape;194;p23"/>
          <p:cNvPicPr preferRelativeResize="0"/>
          <p:nvPr/>
        </p:nvPicPr>
        <p:blipFill rotWithShape="1">
          <a:blip r:embed="rId3">
            <a:alphaModFix/>
          </a:blip>
          <a:srcRect b="0" l="0" r="0" t="0"/>
          <a:stretch/>
        </p:blipFill>
        <p:spPr>
          <a:xfrm>
            <a:off x="0" y="5372131"/>
            <a:ext cx="2666451" cy="1485870"/>
          </a:xfrm>
          <a:prstGeom prst="rect">
            <a:avLst/>
          </a:prstGeom>
          <a:noFill/>
          <a:ln>
            <a:noFill/>
          </a:ln>
        </p:spPr>
      </p:pic>
      <p:pic>
        <p:nvPicPr>
          <p:cNvPr id="195" name="Google Shape;195;p23"/>
          <p:cNvPicPr preferRelativeResize="0"/>
          <p:nvPr/>
        </p:nvPicPr>
        <p:blipFill rotWithShape="1">
          <a:blip r:embed="rId4">
            <a:alphaModFix/>
          </a:blip>
          <a:srcRect b="0" l="0" r="0" t="0"/>
          <a:stretch/>
        </p:blipFill>
        <p:spPr>
          <a:xfrm>
            <a:off x="2813325" y="5372131"/>
            <a:ext cx="1868300" cy="1262643"/>
          </a:xfrm>
          <a:prstGeom prst="rect">
            <a:avLst/>
          </a:prstGeom>
          <a:noFill/>
          <a:ln>
            <a:noFill/>
          </a:ln>
        </p:spPr>
      </p:pic>
      <p:pic>
        <p:nvPicPr>
          <p:cNvPr id="196" name="Google Shape;196;p23"/>
          <p:cNvPicPr preferRelativeResize="0"/>
          <p:nvPr/>
        </p:nvPicPr>
        <p:blipFill rotWithShape="1">
          <a:blip r:embed="rId5">
            <a:alphaModFix/>
          </a:blip>
          <a:srcRect b="0" l="0" r="0" t="0"/>
          <a:stretch/>
        </p:blipFill>
        <p:spPr>
          <a:xfrm>
            <a:off x="83291" y="4112025"/>
            <a:ext cx="2030506" cy="853242"/>
          </a:xfrm>
          <a:prstGeom prst="rect">
            <a:avLst/>
          </a:prstGeom>
          <a:noFill/>
          <a:ln>
            <a:noFill/>
          </a:ln>
        </p:spPr>
      </p:pic>
      <p:pic>
        <p:nvPicPr>
          <p:cNvPr id="197" name="Google Shape;197;p23"/>
          <p:cNvPicPr preferRelativeResize="0"/>
          <p:nvPr/>
        </p:nvPicPr>
        <p:blipFill rotWithShape="1">
          <a:blip r:embed="rId6">
            <a:alphaModFix/>
          </a:blip>
          <a:srcRect b="0" l="0" r="0" t="0"/>
          <a:stretch/>
        </p:blipFill>
        <p:spPr>
          <a:xfrm>
            <a:off x="121023" y="1147135"/>
            <a:ext cx="1524000" cy="1727200"/>
          </a:xfrm>
          <a:prstGeom prst="rect">
            <a:avLst/>
          </a:prstGeom>
          <a:noFill/>
          <a:ln>
            <a:noFill/>
          </a:ln>
        </p:spPr>
      </p:pic>
      <p:sp>
        <p:nvSpPr>
          <p:cNvPr id="198" name="Google Shape;198;p23"/>
          <p:cNvSpPr txBox="1"/>
          <p:nvPr/>
        </p:nvSpPr>
        <p:spPr>
          <a:xfrm>
            <a:off x="0" y="2989874"/>
            <a:ext cx="17014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Stanislaw Ulam</a:t>
            </a:r>
            <a:endParaRPr b="0" i="0" sz="1800" u="none" cap="none" strike="noStrike">
              <a:solidFill>
                <a:schemeClr val="dk1"/>
              </a:solidFill>
              <a:latin typeface="Calibri"/>
              <a:ea typeface="Calibri"/>
              <a:cs typeface="Calibri"/>
              <a:sym typeface="Calibri"/>
            </a:endParaRPr>
          </a:p>
        </p:txBody>
      </p:sp>
      <p:pic>
        <p:nvPicPr>
          <p:cNvPr id="199" name="Google Shape;199;p23"/>
          <p:cNvPicPr preferRelativeResize="0"/>
          <p:nvPr/>
        </p:nvPicPr>
        <p:blipFill rotWithShape="1">
          <a:blip r:embed="rId7">
            <a:alphaModFix/>
          </a:blip>
          <a:srcRect b="0" l="0" r="0" t="0"/>
          <a:stretch/>
        </p:blipFill>
        <p:spPr>
          <a:xfrm>
            <a:off x="1701479" y="1147136"/>
            <a:ext cx="1351004" cy="1756928"/>
          </a:xfrm>
          <a:prstGeom prst="rect">
            <a:avLst/>
          </a:prstGeom>
          <a:noFill/>
          <a:ln>
            <a:noFill/>
          </a:ln>
        </p:spPr>
      </p:pic>
      <p:pic>
        <p:nvPicPr>
          <p:cNvPr id="200" name="Google Shape;200;p23"/>
          <p:cNvPicPr preferRelativeResize="0"/>
          <p:nvPr/>
        </p:nvPicPr>
        <p:blipFill rotWithShape="1">
          <a:blip r:embed="rId8">
            <a:alphaModFix/>
          </a:blip>
          <a:srcRect b="0" l="0" r="0" t="0"/>
          <a:stretch/>
        </p:blipFill>
        <p:spPr>
          <a:xfrm>
            <a:off x="3168438" y="1162276"/>
            <a:ext cx="1513187" cy="1741787"/>
          </a:xfrm>
          <a:prstGeom prst="rect">
            <a:avLst/>
          </a:prstGeom>
          <a:noFill/>
          <a:ln>
            <a:noFill/>
          </a:ln>
        </p:spPr>
      </p:pic>
      <p:sp>
        <p:nvSpPr>
          <p:cNvPr id="201" name="Google Shape;201;p23"/>
          <p:cNvSpPr txBox="1"/>
          <p:nvPr/>
        </p:nvSpPr>
        <p:spPr>
          <a:xfrm>
            <a:off x="1535573" y="3021505"/>
            <a:ext cx="21104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John von Neuman</a:t>
            </a:r>
            <a:endParaRPr b="0" i="0" sz="1800" u="none" cap="none" strike="noStrike">
              <a:solidFill>
                <a:schemeClr val="dk1"/>
              </a:solidFill>
              <a:latin typeface="Calibri"/>
              <a:ea typeface="Calibri"/>
              <a:cs typeface="Calibri"/>
              <a:sym typeface="Calibri"/>
            </a:endParaRPr>
          </a:p>
        </p:txBody>
      </p:sp>
      <p:sp>
        <p:nvSpPr>
          <p:cNvPr id="202" name="Google Shape;202;p23"/>
          <p:cNvSpPr txBox="1"/>
          <p:nvPr/>
        </p:nvSpPr>
        <p:spPr>
          <a:xfrm>
            <a:off x="3358853" y="2962784"/>
            <a:ext cx="214050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Nicholas Metropolis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nvSpPr>
        <p:spPr>
          <a:xfrm>
            <a:off x="0" y="1"/>
            <a:ext cx="10111409" cy="5040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Calibri"/>
                <a:ea typeface="Calibri"/>
                <a:cs typeface="Calibri"/>
                <a:sym typeface="Calibri"/>
              </a:rPr>
              <a:t>Time series forecasting with Multiple Linear Regression</a:t>
            </a:r>
            <a:endParaRPr b="0" i="0" sz="1400" u="none" cap="none" strike="noStrike">
              <a:solidFill>
                <a:schemeClr val="dk1"/>
              </a:solidFill>
              <a:latin typeface="Calibri"/>
              <a:ea typeface="Calibri"/>
              <a:cs typeface="Calibri"/>
              <a:sym typeface="Calibri"/>
            </a:endParaRPr>
          </a:p>
        </p:txBody>
      </p:sp>
      <p:sp>
        <p:nvSpPr>
          <p:cNvPr id="209" name="Google Shape;209;p24"/>
          <p:cNvSpPr txBox="1"/>
          <p:nvPr/>
        </p:nvSpPr>
        <p:spPr>
          <a:xfrm>
            <a:off x="105508" y="740025"/>
            <a:ext cx="6626595" cy="2155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Use multi-dimensional linear regression to get coefficients of the model.</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Take quarterly values (or monthly values) – and put them into separate columns.</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This way we have multiple time serieses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Model trend as a polynomial function – need to tune coefficients.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We use regular linear regression model to find best fit and find coefficients.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Here is a nice description with Python code:</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a:t>
            </a:r>
            <a:r>
              <a:rPr b="0" i="0" lang="en-US" sz="1400" u="sng" cap="none" strike="noStrike">
                <a:solidFill>
                  <a:schemeClr val="hlink"/>
                </a:solidFill>
                <a:latin typeface="Calibri"/>
                <a:ea typeface="Calibri"/>
                <a:cs typeface="Calibri"/>
                <a:sym typeface="Calibri"/>
                <a:hlinkClick r:id="rId3"/>
              </a:rPr>
              <a:t>https://www.youtube.com/watch?v=td9QLuijh9c</a:t>
            </a:r>
            <a:r>
              <a:rPr b="0" i="0" lang="en-US" sz="1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210" name="Google Shape;210;p24"/>
          <p:cNvPicPr preferRelativeResize="0"/>
          <p:nvPr/>
        </p:nvPicPr>
        <p:blipFill rotWithShape="1">
          <a:blip r:embed="rId4">
            <a:alphaModFix/>
          </a:blip>
          <a:srcRect b="0" l="0" r="0" t="0"/>
          <a:stretch/>
        </p:blipFill>
        <p:spPr>
          <a:xfrm>
            <a:off x="2580832" y="3131532"/>
            <a:ext cx="7030335" cy="33253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nvSpPr>
        <p:spPr>
          <a:xfrm>
            <a:off x="0" y="0"/>
            <a:ext cx="7025400" cy="334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Regression: Ridge, LASSO, Elastic Net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Multivariate (multiple) Linear Regression Regularization.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Suppose we have a OLS (Ordinary Linear Squared) regression where two parameters x1 &amp; x2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are not orthogonal, but in fact highly correlated.</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Then there may be is infinite number of coefficients which will fit the model.</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For example, (x1 - x2), (10*x1 - 10*x2), (100*x1 - 100*x2), etc.</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If we are trying to minimize the cost function in the multidimensional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space of coefficients, we will get an infinite diagonal groove (ridge) for x1=x2.</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Any place at the bottom of this ridge is equally good for us.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So we will get a big variability in possible values of coefficients for x1 &amp; x2.</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solution will be unstable.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We can reduce this variability by adding additional regularization factor like this: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16" name="Google Shape;216;p25"/>
          <p:cNvPicPr preferRelativeResize="0"/>
          <p:nvPr/>
        </p:nvPicPr>
        <p:blipFill rotWithShape="1">
          <a:blip r:embed="rId3">
            <a:alphaModFix/>
          </a:blip>
          <a:srcRect b="0" l="0" r="0" t="0"/>
          <a:stretch/>
        </p:blipFill>
        <p:spPr>
          <a:xfrm>
            <a:off x="7768703" y="4231125"/>
            <a:ext cx="3549800" cy="1810400"/>
          </a:xfrm>
          <a:prstGeom prst="rect">
            <a:avLst/>
          </a:prstGeom>
          <a:noFill/>
          <a:ln>
            <a:noFill/>
          </a:ln>
        </p:spPr>
      </p:pic>
      <p:pic>
        <p:nvPicPr>
          <p:cNvPr id="217" name="Google Shape;217;p25"/>
          <p:cNvPicPr preferRelativeResize="0"/>
          <p:nvPr/>
        </p:nvPicPr>
        <p:blipFill rotWithShape="1">
          <a:blip r:embed="rId4">
            <a:alphaModFix/>
          </a:blip>
          <a:srcRect b="0" l="0" r="0" t="0"/>
          <a:stretch/>
        </p:blipFill>
        <p:spPr>
          <a:xfrm>
            <a:off x="6895201" y="223025"/>
            <a:ext cx="5296801" cy="2665060"/>
          </a:xfrm>
          <a:prstGeom prst="rect">
            <a:avLst/>
          </a:prstGeom>
          <a:noFill/>
          <a:ln>
            <a:noFill/>
          </a:ln>
        </p:spPr>
      </p:pic>
      <p:pic>
        <p:nvPicPr>
          <p:cNvPr id="218" name="Google Shape;218;p25"/>
          <p:cNvPicPr preferRelativeResize="0"/>
          <p:nvPr/>
        </p:nvPicPr>
        <p:blipFill rotWithShape="1">
          <a:blip r:embed="rId5">
            <a:alphaModFix/>
          </a:blip>
          <a:srcRect b="0" l="0" r="0" t="0"/>
          <a:stretch/>
        </p:blipFill>
        <p:spPr>
          <a:xfrm>
            <a:off x="390275" y="3345300"/>
            <a:ext cx="5267325" cy="885825"/>
          </a:xfrm>
          <a:prstGeom prst="rect">
            <a:avLst/>
          </a:prstGeom>
          <a:noFill/>
          <a:ln>
            <a:noFill/>
          </a:ln>
        </p:spPr>
      </p:pic>
      <p:sp>
        <p:nvSpPr>
          <p:cNvPr id="219" name="Google Shape;219;p25"/>
          <p:cNvSpPr txBox="1"/>
          <p:nvPr/>
        </p:nvSpPr>
        <p:spPr>
          <a:xfrm>
            <a:off x="0" y="4231125"/>
            <a:ext cx="7025400" cy="26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When we minimizing this expression, bigger  "lambda" value will cause smaller "beta" values, thus keeping the coefficients "beta" from becoming too large.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This is called "</a:t>
            </a:r>
            <a:r>
              <a:rPr b="1" i="0" lang="en-US" sz="1400" u="none" cap="none" strike="noStrike">
                <a:solidFill>
                  <a:srgbClr val="0000FF"/>
                </a:solidFill>
                <a:latin typeface="Calibri"/>
                <a:ea typeface="Calibri"/>
                <a:cs typeface="Calibri"/>
                <a:sym typeface="Calibri"/>
              </a:rPr>
              <a:t>Ridge Regression</a:t>
            </a:r>
            <a:r>
              <a:rPr b="0" i="0" lang="en-US" sz="1400" u="none" cap="none" strike="noStrike">
                <a:solidFill>
                  <a:schemeClr val="dk1"/>
                </a:solidFill>
                <a:latin typeface="Calibri"/>
                <a:ea typeface="Calibri"/>
                <a:cs typeface="Calibri"/>
                <a:sym typeface="Calibri"/>
              </a:rPr>
              <a:t>". It changes the infinitely long ridge into a local minimum.</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In </a:t>
            </a:r>
            <a:r>
              <a:rPr b="1" i="0" lang="en-US" sz="1400" u="none" cap="none" strike="noStrike">
                <a:solidFill>
                  <a:srgbClr val="0000FF"/>
                </a:solidFill>
                <a:latin typeface="Calibri"/>
                <a:ea typeface="Calibri"/>
                <a:cs typeface="Calibri"/>
                <a:sym typeface="Calibri"/>
              </a:rPr>
              <a:t>Ridge Regression</a:t>
            </a:r>
            <a:r>
              <a:rPr b="0" i="0" lang="en-US" sz="1400" u="none" cap="none" strike="noStrike">
                <a:solidFill>
                  <a:schemeClr val="dk1"/>
                </a:solidFill>
                <a:latin typeface="Calibri"/>
                <a:ea typeface="Calibri"/>
                <a:cs typeface="Calibri"/>
                <a:sym typeface="Calibri"/>
              </a:rPr>
              <a:t> we add a "</a:t>
            </a:r>
            <a:r>
              <a:rPr b="1" i="0" lang="en-US" sz="1400" u="none" cap="none" strike="noStrike">
                <a:solidFill>
                  <a:srgbClr val="0000FF"/>
                </a:solidFill>
                <a:latin typeface="Calibri"/>
                <a:ea typeface="Calibri"/>
                <a:cs typeface="Calibri"/>
                <a:sym typeface="Calibri"/>
              </a:rPr>
              <a:t>regularization</a:t>
            </a:r>
            <a:r>
              <a:rPr b="0" i="0" lang="en-US" sz="1400" u="none" cap="none" strike="noStrike">
                <a:solidFill>
                  <a:schemeClr val="dk1"/>
                </a:solidFill>
                <a:latin typeface="Calibri"/>
                <a:ea typeface="Calibri"/>
                <a:cs typeface="Calibri"/>
                <a:sym typeface="Calibri"/>
              </a:rPr>
              <a:t>" term as sum of squares (</a:t>
            </a:r>
            <a:r>
              <a:rPr b="1" i="0" lang="en-US" sz="1400" u="none" cap="none" strike="noStrike">
                <a:solidFill>
                  <a:srgbClr val="0000FF"/>
                </a:solidFill>
                <a:latin typeface="Calibri"/>
                <a:ea typeface="Calibri"/>
                <a:cs typeface="Calibri"/>
                <a:sym typeface="Calibri"/>
              </a:rPr>
              <a:t>L2 norm</a:t>
            </a:r>
            <a:r>
              <a:rPr b="0" i="0" lang="en-US"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If instead we use </a:t>
            </a:r>
            <a:r>
              <a:rPr b="1" i="0" lang="en-US" sz="1400" u="none" cap="none" strike="noStrike">
                <a:solidFill>
                  <a:srgbClr val="0000FF"/>
                </a:solidFill>
                <a:latin typeface="Calibri"/>
                <a:ea typeface="Calibri"/>
                <a:cs typeface="Calibri"/>
                <a:sym typeface="Calibri"/>
              </a:rPr>
              <a:t>L1 norm</a:t>
            </a:r>
            <a:r>
              <a:rPr b="0" i="0" lang="en-US" sz="1400" u="none" cap="none" strike="noStrike">
                <a:solidFill>
                  <a:schemeClr val="dk1"/>
                </a:solidFill>
                <a:latin typeface="Calibri"/>
                <a:ea typeface="Calibri"/>
                <a:cs typeface="Calibri"/>
                <a:sym typeface="Calibri"/>
              </a:rPr>
              <a:t> (sum of abs values) - it is called "LASSO Regression",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where </a:t>
            </a:r>
            <a:r>
              <a:rPr b="1" i="0" lang="en-US" sz="1400" u="none" cap="none" strike="noStrike">
                <a:solidFill>
                  <a:srgbClr val="0000FF"/>
                </a:solidFill>
                <a:latin typeface="Calibri"/>
                <a:ea typeface="Calibri"/>
                <a:cs typeface="Calibri"/>
                <a:sym typeface="Calibri"/>
              </a:rPr>
              <a:t>LASSO = Least Absolute Shrinkage and Selection Operator</a:t>
            </a:r>
            <a:r>
              <a:rPr b="0" i="0" lang="en-US"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LASSO favors solutions on the tips of the bounding surface for coefficients, where some of coefficients are zero. Thus it favors "sparse" solutions.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 combination of Ridge Regression and LASSO Regression is called "</a:t>
            </a:r>
            <a:r>
              <a:rPr b="1" i="0" lang="en-US" sz="1400" u="none" cap="none" strike="noStrike">
                <a:solidFill>
                  <a:srgbClr val="0000FF"/>
                </a:solidFill>
                <a:latin typeface="Calibri"/>
                <a:ea typeface="Calibri"/>
                <a:cs typeface="Calibri"/>
                <a:sym typeface="Calibri"/>
              </a:rPr>
              <a:t>Elastic Net</a:t>
            </a:r>
            <a:r>
              <a:rPr b="0"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20" name="Google Shape;220;p25"/>
          <p:cNvSpPr txBox="1"/>
          <p:nvPr/>
        </p:nvSpPr>
        <p:spPr>
          <a:xfrm>
            <a:off x="7090350" y="3025700"/>
            <a:ext cx="49065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Why Ridge Regression is called Ridge ...</a:t>
            </a:r>
            <a:endParaRPr b="0" i="0" sz="1400" u="none" cap="none" strike="noStrike">
              <a:solidFill>
                <a:srgbClr val="000000"/>
              </a:solidFill>
              <a:latin typeface="Arial"/>
              <a:ea typeface="Arial"/>
              <a:cs typeface="Arial"/>
              <a:sym typeface="Arial"/>
            </a:endParaRPr>
          </a:p>
        </p:txBody>
      </p:sp>
      <p:sp>
        <p:nvSpPr>
          <p:cNvPr id="221" name="Google Shape;221;p25"/>
          <p:cNvSpPr txBox="1"/>
          <p:nvPr/>
        </p:nvSpPr>
        <p:spPr>
          <a:xfrm>
            <a:off x="7173950" y="6151750"/>
            <a:ext cx="49065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Why LASSO favors sparse solutions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nvSpPr>
        <p:spPr>
          <a:xfrm>
            <a:off x="123986" y="108488"/>
            <a:ext cx="7253207"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Arial"/>
                <a:ea typeface="Arial"/>
                <a:cs typeface="Arial"/>
                <a:sym typeface="Arial"/>
              </a:rPr>
              <a:t>Multivariate Forecasting Using LSTM</a:t>
            </a:r>
            <a:endParaRPr b="1" i="0" sz="3000" u="none" cap="none" strike="noStrike">
              <a:solidFill>
                <a:srgbClr val="000000"/>
              </a:solidFill>
              <a:latin typeface="Arial"/>
              <a:ea typeface="Arial"/>
              <a:cs typeface="Arial"/>
              <a:sym typeface="Arial"/>
            </a:endParaRPr>
          </a:p>
        </p:txBody>
      </p:sp>
      <p:sp>
        <p:nvSpPr>
          <p:cNvPr id="228" name="Google Shape;228;p26"/>
          <p:cNvSpPr txBox="1"/>
          <p:nvPr/>
        </p:nvSpPr>
        <p:spPr>
          <a:xfrm>
            <a:off x="278930" y="1059300"/>
            <a:ext cx="9255600" cy="47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Multivariate Time Series Forecasting with LSTMs in Keras (2020) - by Jason Brownlee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 </a:t>
            </a:r>
            <a:r>
              <a:rPr b="0" i="0" lang="en-US" sz="2000" u="sng" cap="none" strike="noStrike">
                <a:solidFill>
                  <a:schemeClr val="hlink"/>
                </a:solidFill>
                <a:latin typeface="Calibri"/>
                <a:ea typeface="Calibri"/>
                <a:cs typeface="Calibri"/>
                <a:sym typeface="Calibri"/>
                <a:hlinkClick r:id="rId3"/>
              </a:rPr>
              <a:t>https://machinelearningmastery.com/multivariate-time-series-forecasting-lstms-keras/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Time Series Prediction With Deep Learning in Keras (2020) - by Jason Brownlee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 </a:t>
            </a:r>
            <a:r>
              <a:rPr b="0" i="0" lang="en-US" sz="2000" u="sng" cap="none" strike="noStrike">
                <a:solidFill>
                  <a:schemeClr val="hlink"/>
                </a:solidFill>
                <a:latin typeface="Calibri"/>
                <a:ea typeface="Calibri"/>
                <a:cs typeface="Calibri"/>
                <a:sym typeface="Calibri"/>
                <a:hlinkClick r:id="rId4"/>
              </a:rPr>
              <a:t>https://machinelearningmastery.com/time-series-prediction-with-deep-learning-in-python-with-keras/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Neural networks for algorithmic trading. Multivariate time series (2017)</a:t>
            </a:r>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 - </a:t>
            </a:r>
            <a:r>
              <a:rPr b="0" i="0" lang="en-US" sz="2000" u="sng" cap="none" strike="noStrike">
                <a:solidFill>
                  <a:schemeClr val="hlink"/>
                </a:solidFill>
                <a:latin typeface="Calibri"/>
                <a:ea typeface="Calibri"/>
                <a:cs typeface="Calibri"/>
                <a:sym typeface="Calibri"/>
                <a:hlinkClick r:id="rId5"/>
              </a:rPr>
              <a:t>https://medium.com/machine-learning-world/neural-networks-for-algorithmic-trading-2-1-multivariate-time-series-ab016ce70f57</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Energy Demand Time Series Forecasting (2017)</a:t>
            </a:r>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 - </a:t>
            </a:r>
            <a:r>
              <a:rPr b="0" i="0" lang="en-US" sz="2000" u="sng" cap="none" strike="noStrike">
                <a:solidFill>
                  <a:schemeClr val="hlink"/>
                </a:solidFill>
                <a:latin typeface="Calibri"/>
                <a:ea typeface="Calibri"/>
                <a:cs typeface="Calibri"/>
                <a:sym typeface="Calibri"/>
                <a:hlinkClick r:id="rId6"/>
              </a:rPr>
              <a:t>https://github.com/Azure/MachineLearningSamples-EnergyDemandTimeSeriesForecasting</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229" name="Google Shape;229;p26"/>
          <p:cNvPicPr preferRelativeResize="0"/>
          <p:nvPr/>
        </p:nvPicPr>
        <p:blipFill rotWithShape="1">
          <a:blip r:embed="rId7">
            <a:alphaModFix/>
          </a:blip>
          <a:srcRect b="0" l="0" r="0" t="0"/>
          <a:stretch/>
        </p:blipFill>
        <p:spPr>
          <a:xfrm>
            <a:off x="9022747" y="4495800"/>
            <a:ext cx="2993737" cy="22537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nvSpPr>
        <p:spPr>
          <a:xfrm>
            <a:off x="1" y="1"/>
            <a:ext cx="6546574" cy="5040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Calibri"/>
                <a:ea typeface="Calibri"/>
                <a:cs typeface="Calibri"/>
                <a:sym typeface="Calibri"/>
              </a:rPr>
              <a:t>XGBoost for Time Series Forecasting</a:t>
            </a:r>
            <a:endParaRPr b="0" i="0" sz="1400" u="none" cap="none" strike="noStrike">
              <a:solidFill>
                <a:schemeClr val="dk1"/>
              </a:solidFill>
              <a:latin typeface="Calibri"/>
              <a:ea typeface="Calibri"/>
              <a:cs typeface="Calibri"/>
              <a:sym typeface="Calibri"/>
            </a:endParaRPr>
          </a:p>
        </p:txBody>
      </p:sp>
      <p:sp>
        <p:nvSpPr>
          <p:cNvPr id="236" name="Google Shape;236;p27"/>
          <p:cNvSpPr txBox="1"/>
          <p:nvPr/>
        </p:nvSpPr>
        <p:spPr>
          <a:xfrm>
            <a:off x="105509" y="740025"/>
            <a:ext cx="5897726" cy="43488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XGBoost can be used for time series forecasting, although it requires that the time series dataset be transformed into a supervised learning problem first.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It also requires the use of a specialized technique for evaluating the model called walk-forward validation, as evaluating the model using k-fold cross validation would result in optimistically biased results.</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Jason Brownlee</a:t>
            </a:r>
            <a:endParaRPr/>
          </a:p>
          <a:p>
            <a:pPr indent="0" lvl="0" marL="0" marR="0" rtl="0" algn="l">
              <a:lnSpc>
                <a:spcPct val="100000"/>
              </a:lnSpc>
              <a:spcBef>
                <a:spcPts val="0"/>
              </a:spcBef>
              <a:spcAft>
                <a:spcPts val="0"/>
              </a:spcAft>
              <a:buNone/>
            </a:pPr>
            <a:r>
              <a:rPr b="0" i="0" lang="en-US" sz="1400" u="sng" cap="none" strike="noStrike">
                <a:solidFill>
                  <a:schemeClr val="hlink"/>
                </a:solidFill>
                <a:latin typeface="Calibri"/>
                <a:ea typeface="Calibri"/>
                <a:cs typeface="Calibri"/>
                <a:sym typeface="Calibri"/>
                <a:hlinkClick r:id="rId3"/>
              </a:rPr>
              <a:t>https://machinelearningmastery.com/</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Here are some links with python code: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a:t>
            </a:r>
            <a:r>
              <a:rPr b="0" i="0" lang="en-US" sz="1400" u="sng" cap="none" strike="noStrike">
                <a:solidFill>
                  <a:schemeClr val="hlink"/>
                </a:solidFill>
                <a:latin typeface="Calibri"/>
                <a:ea typeface="Calibri"/>
                <a:cs typeface="Calibri"/>
                <a:sym typeface="Calibri"/>
                <a:hlinkClick r:id="rId4"/>
              </a:rPr>
              <a:t>https://machinelearningmastery.com/xgboost-for-time-series-forecasting/</a:t>
            </a:r>
            <a:r>
              <a:rPr b="0" i="0" lang="en-US" sz="1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a:t>
            </a:r>
            <a:r>
              <a:rPr b="0" i="0" lang="en-US" sz="1400" u="sng" cap="none" strike="noStrike">
                <a:solidFill>
                  <a:schemeClr val="hlink"/>
                </a:solidFill>
                <a:latin typeface="Calibri"/>
                <a:ea typeface="Calibri"/>
                <a:cs typeface="Calibri"/>
                <a:sym typeface="Calibri"/>
                <a:hlinkClick r:id="rId5"/>
              </a:rPr>
              <a:t>https://www.kaggle.com/getting-started/48536</a:t>
            </a:r>
            <a:r>
              <a:rPr b="0" i="0" lang="en-US" sz="1400" u="none" cap="none" strike="noStrik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 - </a:t>
            </a:r>
            <a:r>
              <a:rPr b="0" i="0" lang="en-US" sz="1400" u="sng" cap="none" strike="noStrike">
                <a:solidFill>
                  <a:schemeClr val="hlink"/>
                </a:solidFill>
                <a:latin typeface="Calibri"/>
                <a:ea typeface="Calibri"/>
                <a:cs typeface="Calibri"/>
                <a:sym typeface="Calibri"/>
                <a:hlinkClick r:id="rId6"/>
              </a:rPr>
              <a:t>https://towardsdatascience.com/using-gradient-boosting-for-time-series-prediction-tasks-600fac66a5fc</a:t>
            </a:r>
            <a:r>
              <a:rPr b="0" i="0" lang="en-US" sz="1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 name="Google Shape;237;p27"/>
          <p:cNvSpPr txBox="1"/>
          <p:nvPr/>
        </p:nvSpPr>
        <p:spPr>
          <a:xfrm>
            <a:off x="7224777" y="920621"/>
            <a:ext cx="4770274"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finalize model and make a prediction for monthly births with xgboost</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from numpy import asarray</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from pandas import read_csv</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from pandas import DataFrame</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from pandas import concat</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from xgboost import XGBRegressor</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transform a time series dataset into a supervised learning dataset</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def series_to_supervised(data, n_in=1, n_out=1, dropnan=True):</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n_vars = 1 if type(data) is list else data.shape[1]</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df = DataFrame(data)</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cols = list()</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 input sequence (t-n, ... t-1)</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for i in range(n_in, 0, -1):</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cols.append(df.shift(i))</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 forecast sequence (t, t+1, ... t+n)</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for i in range(0, n_out):</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cols.append(df.shift(-i))</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 put it all together</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agg = concat(cols, axis=1)</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 drop rows with NaN values</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if dropnan:</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agg.dropna(inplace=True)</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return agg.values</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load the dataset</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series = read_csv('daily-total-female-births.csv', header=0, index_col=0)</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values = series.values</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transform the time series data into supervised learning</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train = series_to_supervised(values, n_in=6)</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split into input and output columns</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trainX, trainy = train[:, :-1], train[:, -1]</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fit model</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model = XGBRegressor(objective='reg:squarederror', n_estimators=1000)</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model.fit(trainX, trainy)</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construct an input for a new preduction</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row = values[-6:].flatten()</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 make a one-step prediction</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yhat = model.predict(asarray([row]))</a:t>
            </a:r>
            <a:endParaRPr/>
          </a:p>
          <a:p>
            <a:pPr indent="0" lvl="0" marL="0" marR="0" rtl="0" algn="l">
              <a:lnSpc>
                <a:spcPct val="100000"/>
              </a:lnSpc>
              <a:spcBef>
                <a:spcPts val="0"/>
              </a:spcBef>
              <a:spcAft>
                <a:spcPts val="0"/>
              </a:spcAft>
              <a:buNone/>
            </a:pPr>
            <a:r>
              <a:rPr b="0" i="0" lang="en-US" sz="800" u="none" cap="none" strike="noStrike">
                <a:solidFill>
                  <a:srgbClr val="0070C0"/>
                </a:solidFill>
                <a:latin typeface="Arial"/>
                <a:ea typeface="Arial"/>
                <a:cs typeface="Arial"/>
                <a:sym typeface="Arial"/>
              </a:rPr>
              <a:t>print('Input: %s, Predicted: %.3f' % (row, yhat[0]))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nvSpPr>
        <p:spPr>
          <a:xfrm>
            <a:off x="985299" y="1201160"/>
            <a:ext cx="9006840" cy="467618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Qualitative, Naive (forecast = last value, or an average of last period)</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Trend, Linear Regression</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Multivariate Linear Regression</a:t>
            </a:r>
            <a:endParaRPr b="0" i="0" sz="1600" u="none" cap="none" strike="noStrike">
              <a:solidFill>
                <a:schemeClr val="dk1"/>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Exponential Smoothing</a:t>
            </a:r>
            <a:r>
              <a:rPr b="0" i="0" lang="en-US" sz="1600" u="none" cap="none" strike="noStrike">
                <a:solidFill>
                  <a:schemeClr val="dk1"/>
                </a:solidFill>
                <a:latin typeface="Calibri"/>
                <a:ea typeface="Calibri"/>
                <a:cs typeface="Calibri"/>
                <a:sym typeface="Calibri"/>
              </a:rPr>
              <a:t> (weighted moving average)</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Holt-Winters</a:t>
            </a:r>
            <a:r>
              <a:rPr b="0" i="0" lang="en-US" sz="1600" u="none" cap="none" strike="noStrike">
                <a:solidFill>
                  <a:schemeClr val="dk1"/>
                </a:solidFill>
                <a:latin typeface="Calibri"/>
                <a:ea typeface="Calibri"/>
                <a:cs typeface="Calibri"/>
                <a:sym typeface="Calibri"/>
              </a:rPr>
              <a:t> = Triple Exponential Smoothing (smooth, trend, seasonality)</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Seasonality</a:t>
            </a:r>
            <a:r>
              <a:rPr b="0" i="0" lang="en-US" sz="1600" u="none" cap="none" strike="noStrike">
                <a:solidFill>
                  <a:schemeClr val="dk1"/>
                </a:solidFill>
                <a:latin typeface="Calibri"/>
                <a:ea typeface="Calibri"/>
                <a:cs typeface="Calibri"/>
                <a:sym typeface="Calibri"/>
              </a:rPr>
              <a:t> in the model using Fourier decomposition (over 4+ years)</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ARMA</a:t>
            </a:r>
            <a:r>
              <a:rPr b="0" i="0" lang="en-US" sz="1600" u="none" cap="none" strike="noStrike">
                <a:solidFill>
                  <a:schemeClr val="dk1"/>
                </a:solidFill>
                <a:latin typeface="Calibri"/>
                <a:ea typeface="Calibri"/>
                <a:cs typeface="Calibri"/>
                <a:sym typeface="Calibri"/>
              </a:rPr>
              <a:t> (Auto-Regressive Moving Average), </a:t>
            </a:r>
            <a:r>
              <a:rPr b="1" i="0" lang="en-US" sz="1600" u="none" cap="none" strike="noStrike">
                <a:solidFill>
                  <a:srgbClr val="FF0000"/>
                </a:solidFill>
                <a:latin typeface="Calibri"/>
                <a:ea typeface="Calibri"/>
                <a:cs typeface="Calibri"/>
                <a:sym typeface="Calibri"/>
              </a:rPr>
              <a:t>ARIMA</a:t>
            </a:r>
            <a:r>
              <a:rPr b="0" i="0" lang="en-US" sz="1600" u="none" cap="none" strike="noStrike">
                <a:solidFill>
                  <a:schemeClr val="dk1"/>
                </a:solidFill>
                <a:latin typeface="Calibri"/>
                <a:ea typeface="Calibri"/>
                <a:cs typeface="Calibri"/>
                <a:sym typeface="Calibri"/>
              </a:rPr>
              <a:t> (Auto-Regressive Integrated Moving Average)</a:t>
            </a:r>
            <a:br>
              <a:rPr b="0" i="0" lang="en-US" sz="1600" u="none" cap="none" strike="noStrike">
                <a:solidFill>
                  <a:schemeClr val="dk1"/>
                </a:solidFill>
                <a:latin typeface="Calibri"/>
                <a:ea typeface="Calibri"/>
                <a:cs typeface="Calibri"/>
                <a:sym typeface="Calibri"/>
              </a:rPr>
            </a:br>
            <a:r>
              <a:rPr b="1" i="0" lang="en-US" sz="1600" u="none" cap="none" strike="noStrike">
                <a:solidFill>
                  <a:srgbClr val="FF0000"/>
                </a:solidFill>
                <a:latin typeface="Calibri"/>
                <a:ea typeface="Calibri"/>
                <a:cs typeface="Calibri"/>
                <a:sym typeface="Calibri"/>
              </a:rPr>
              <a:t>SARIMA</a:t>
            </a:r>
            <a:r>
              <a:rPr b="0" i="0" lang="en-US" sz="1600" u="none" cap="none" strike="noStrike">
                <a:solidFill>
                  <a:schemeClr val="dk1"/>
                </a:solidFill>
                <a:latin typeface="Calibri"/>
                <a:ea typeface="Calibri"/>
                <a:cs typeface="Calibri"/>
                <a:sym typeface="Calibri"/>
              </a:rPr>
              <a:t> (S=Seasonality), </a:t>
            </a:r>
            <a:r>
              <a:rPr b="1" i="0" lang="en-US" sz="1600" u="none" cap="none" strike="noStrike">
                <a:solidFill>
                  <a:srgbClr val="FF0000"/>
                </a:solidFill>
                <a:latin typeface="Calibri"/>
                <a:ea typeface="Calibri"/>
                <a:cs typeface="Calibri"/>
                <a:sym typeface="Calibri"/>
              </a:rPr>
              <a:t>SARIMAX</a:t>
            </a:r>
            <a:r>
              <a:rPr b="0" i="0" lang="en-US" sz="1600" u="none" cap="none" strike="noStrike">
                <a:solidFill>
                  <a:schemeClr val="dk1"/>
                </a:solidFill>
                <a:latin typeface="Calibri"/>
                <a:ea typeface="Calibri"/>
                <a:cs typeface="Calibri"/>
                <a:sym typeface="Calibri"/>
              </a:rPr>
              <a:t> (X - eXogenous regressors) </a:t>
            </a:r>
            <a:endParaRPr/>
          </a:p>
          <a:p>
            <a:pPr indent="-1714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Auto-correlations, bivariate cross-correlation, multivariate time series analysis</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Causal</a:t>
            </a:r>
            <a:r>
              <a:rPr b="0" i="0" lang="en-US" sz="1600" u="none" cap="none" strike="noStrike">
                <a:solidFill>
                  <a:schemeClr val="dk1"/>
                </a:solidFill>
                <a:latin typeface="Calibri"/>
                <a:ea typeface="Calibri"/>
                <a:cs typeface="Calibri"/>
                <a:sym typeface="Calibri"/>
              </a:rPr>
              <a:t> (cause-effect) - modeling specific causes/drivers that can influence the target value</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(drivers – number of resources, spending on advertising, promotion, legal change, </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                  website redesign, sport event, new law, election, etc.).</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Some drivers cause permanent shift, others – temporary response. </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Random Walk Simulation (Monte-Carlo)</a:t>
            </a:r>
            <a:r>
              <a:rPr b="0" i="0" lang="en-US" sz="1600" u="none" cap="none" strike="noStrike">
                <a:solidFill>
                  <a:schemeClr val="dk1"/>
                </a:solidFill>
                <a:latin typeface="Calibri"/>
                <a:ea typeface="Calibri"/>
                <a:cs typeface="Calibri"/>
                <a:sym typeface="Calibri"/>
              </a:rPr>
              <a:t> – when having causal model</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Classification</a:t>
            </a:r>
            <a:r>
              <a:rPr b="0" i="0" lang="en-US" sz="1600" u="none" cap="none" strike="noStrike">
                <a:solidFill>
                  <a:schemeClr val="dk1"/>
                </a:solidFill>
                <a:latin typeface="Calibri"/>
                <a:ea typeface="Calibri"/>
                <a:cs typeface="Calibri"/>
                <a:sym typeface="Calibri"/>
              </a:rPr>
              <a:t> (Random Forest, Boosting, etc.) - "this type of ... historically was causing ..."</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Neural Networks</a:t>
            </a:r>
            <a:r>
              <a:rPr b="0" i="0" lang="en-US" sz="1600" u="none" cap="none" strike="noStrike">
                <a:solidFill>
                  <a:schemeClr val="dk1"/>
                </a:solidFill>
                <a:latin typeface="Calibri"/>
                <a:ea typeface="Calibri"/>
                <a:cs typeface="Calibri"/>
                <a:sym typeface="Calibri"/>
              </a:rPr>
              <a:t> - LSTM (Long Short Term Memory), multivariate LSTM, GRU (Gated Recurrent Unit)</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Facebook Prohpet</a:t>
            </a:r>
            <a:r>
              <a:rPr b="0" i="0" lang="en-US" sz="1600" u="none" cap="none" strike="noStrike">
                <a:solidFill>
                  <a:schemeClr val="dk1"/>
                </a:solidFill>
                <a:latin typeface="Calibri"/>
                <a:ea typeface="Calibri"/>
                <a:cs typeface="Calibri"/>
                <a:sym typeface="Calibri"/>
              </a:rPr>
              <a:t> - </a:t>
            </a:r>
            <a:endParaRPr/>
          </a:p>
          <a:p>
            <a:pPr indent="-171450" lvl="0" marL="1714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Calibri"/>
                <a:ea typeface="Calibri"/>
                <a:cs typeface="Calibri"/>
                <a:sym typeface="Calibri"/>
              </a:rPr>
              <a:t>Azure AutoML</a:t>
            </a:r>
            <a:r>
              <a:rPr b="0" i="0" lang="en-US" sz="1600" u="none" cap="none" strike="noStrike">
                <a:solidFill>
                  <a:schemeClr val="dk1"/>
                </a:solidFill>
                <a:latin typeface="Calibri"/>
                <a:ea typeface="Calibri"/>
                <a:cs typeface="Calibri"/>
                <a:sym typeface="Calibri"/>
              </a:rPr>
              <a:t> - </a:t>
            </a:r>
            <a:endParaRPr/>
          </a:p>
          <a:p>
            <a:pPr indent="-1714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etc.</a:t>
            </a:r>
            <a:endParaRPr/>
          </a:p>
        </p:txBody>
      </p:sp>
      <p:sp>
        <p:nvSpPr>
          <p:cNvPr id="93" name="Google Shape;93;p13"/>
          <p:cNvSpPr txBox="1"/>
          <p:nvPr/>
        </p:nvSpPr>
        <p:spPr>
          <a:xfrm>
            <a:off x="137160" y="114300"/>
            <a:ext cx="350901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Calibri"/>
                <a:ea typeface="Calibri"/>
                <a:cs typeface="Calibri"/>
                <a:sym typeface="Calibri"/>
              </a:rPr>
              <a:t>Forecasting methods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nvSpPr>
        <p:spPr>
          <a:xfrm>
            <a:off x="108488" y="0"/>
            <a:ext cx="4954293"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Forecasting in Power BI</a:t>
            </a:r>
            <a:endParaRPr b="1" i="0" sz="3000" u="none" cap="none" strike="noStrike">
              <a:solidFill>
                <a:srgbClr val="000000"/>
              </a:solidFill>
              <a:latin typeface="Arial"/>
              <a:ea typeface="Arial"/>
              <a:cs typeface="Arial"/>
              <a:sym typeface="Arial"/>
            </a:endParaRPr>
          </a:p>
        </p:txBody>
      </p:sp>
      <p:sp>
        <p:nvSpPr>
          <p:cNvPr id="100" name="Google Shape;100;p14"/>
          <p:cNvSpPr txBox="1"/>
          <p:nvPr/>
        </p:nvSpPr>
        <p:spPr>
          <a:xfrm>
            <a:off x="0" y="574369"/>
            <a:ext cx="7904136" cy="20356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Power BI uses exponential smoothing and backtesting (hindcasting). </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There are two algorithms:</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 a variation of the Holt-Winters algorithm for the seasonal data</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         with a few changes to deal with noisy data</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 a simpler model for non-seasonal data which has a term for additive trend and additive error</a:t>
            </a:r>
            <a:endParaRPr/>
          </a:p>
        </p:txBody>
      </p:sp>
      <p:pic>
        <p:nvPicPr>
          <p:cNvPr id="101" name="Google Shape;101;p14"/>
          <p:cNvPicPr preferRelativeResize="0"/>
          <p:nvPr/>
        </p:nvPicPr>
        <p:blipFill rotWithShape="1">
          <a:blip r:embed="rId3">
            <a:alphaModFix/>
          </a:blip>
          <a:srcRect b="0" l="0" r="0" t="0"/>
          <a:stretch/>
        </p:blipFill>
        <p:spPr>
          <a:xfrm>
            <a:off x="8105618" y="574887"/>
            <a:ext cx="3579247" cy="1743925"/>
          </a:xfrm>
          <a:prstGeom prst="rect">
            <a:avLst/>
          </a:prstGeom>
          <a:noFill/>
          <a:ln cap="flat" cmpd="sng" w="25400">
            <a:solidFill>
              <a:schemeClr val="accent1"/>
            </a:solidFill>
            <a:prstDash val="solid"/>
            <a:round/>
            <a:headEnd len="sm" w="sm" type="none"/>
            <a:tailEnd len="sm" w="sm" type="none"/>
          </a:ln>
        </p:spPr>
      </p:pic>
      <p:sp>
        <p:nvSpPr>
          <p:cNvPr id="102" name="Google Shape;102;p14"/>
          <p:cNvSpPr txBox="1"/>
          <p:nvPr/>
        </p:nvSpPr>
        <p:spPr>
          <a:xfrm>
            <a:off x="7129220" y="97069"/>
            <a:ext cx="50627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70C0"/>
                </a:solidFill>
                <a:latin typeface="Arial"/>
                <a:ea typeface="Arial"/>
                <a:cs typeface="Arial"/>
                <a:sym typeface="Arial"/>
              </a:rPr>
              <a:t>Holt-Winters’ multiplicative method (~ 1960)</a:t>
            </a:r>
            <a:endParaRPr/>
          </a:p>
        </p:txBody>
      </p:sp>
      <p:sp>
        <p:nvSpPr>
          <p:cNvPr id="103" name="Google Shape;103;p14"/>
          <p:cNvSpPr txBox="1"/>
          <p:nvPr/>
        </p:nvSpPr>
        <p:spPr>
          <a:xfrm>
            <a:off x="0" y="3178837"/>
            <a:ext cx="12083512" cy="365211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For the seasonal forecasting, PBI modify the Holt-Winters algorithm by computing the sum of squares of prediction errors for what is called a validation window, instead of using the one-step ahead.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Another modification they make is when they detect large variations, they adjust the trend of the time window to a more recent to capture the overall trend of the time series.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4"/>
              </a:rPr>
              <a:t>https://otexts.com/fpp2/holt-winters.html</a:t>
            </a:r>
            <a:r>
              <a:rPr b="0" i="0" lang="en-US"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5"/>
              </a:rPr>
              <a:t>https://powerbi.microsoft.com/es-es/blog/describing-the-forecasting-models-in-power-view/#ETSAAA</a:t>
            </a:r>
            <a:r>
              <a:rPr b="0" i="0" lang="en-US"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6"/>
              </a:rPr>
              <a:t>https://powerbi.microsoft.com/en-us/blog/introducing-new-forecasting-capabilities-in-power-view-for-office-365/#:~:text=The%20Power%20BI%20Team&amp;text=Forecasting%20in%20Power%20View%20utilizes,from%20a%20series%20of%20data</a:t>
            </a:r>
            <a:r>
              <a:rPr b="0" i="0" lang="en-US"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7"/>
              </a:rPr>
              <a:t>https://stoneridgesoftware.com/take-advantage-of-forecasting-in-power-bi-with-the-analytics-pane/</a:t>
            </a:r>
            <a:r>
              <a:rPr b="0" i="0" lang="en-US"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8"/>
              </a:rPr>
              <a:t>https://pawarbi.github.io/blog/forecasting/python/powerbi/forecasting_in_powerbi/2020/04/24/timeseries-powerbi.html</a:t>
            </a:r>
            <a:r>
              <a:rPr b="0" i="0" lang="en-US"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9"/>
              </a:rPr>
              <a:t>https://pawarbi.github.io/blog/forecasting/python/powerbi/forecasting_in_powerbi/2020/04/24/timeseries-powerbi.html#ETS(AAN)</a:t>
            </a:r>
            <a:r>
              <a:rPr b="0" i="0" lang="en-US"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nvSpPr>
        <p:spPr>
          <a:xfrm>
            <a:off x="-1" y="0"/>
            <a:ext cx="7284203" cy="7129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Forecasting using Facebook Prophet</a:t>
            </a:r>
            <a:endParaRPr b="1" i="0" sz="3000" u="none" cap="none" strike="noStrike">
              <a:solidFill>
                <a:srgbClr val="000000"/>
              </a:solidFill>
              <a:latin typeface="Arial"/>
              <a:ea typeface="Arial"/>
              <a:cs typeface="Arial"/>
              <a:sym typeface="Arial"/>
            </a:endParaRPr>
          </a:p>
        </p:txBody>
      </p:sp>
      <p:sp>
        <p:nvSpPr>
          <p:cNvPr id="110" name="Google Shape;110;p15"/>
          <p:cNvSpPr txBox="1"/>
          <p:nvPr/>
        </p:nvSpPr>
        <p:spPr>
          <a:xfrm>
            <a:off x="-2" y="671295"/>
            <a:ext cx="7919635" cy="61867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3"/>
              </a:rPr>
              <a:t>https://github.com/facebook/prophet</a:t>
            </a:r>
            <a:r>
              <a:rPr b="0" i="0" lang="en-US" sz="1600" u="sng" cap="none" strike="noStrike">
                <a:solidFill>
                  <a:schemeClr val="hlink"/>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4"/>
              </a:rPr>
              <a:t>https://youtu.be/pOYAXv15r3A</a:t>
            </a:r>
            <a:r>
              <a:rPr b="0" i="0" lang="en-US" sz="1600" u="none" cap="none" strike="noStrike">
                <a:solidFill>
                  <a:srgbClr val="000000"/>
                </a:solidFill>
                <a:latin typeface="Arial"/>
                <a:ea typeface="Arial"/>
                <a:cs typeface="Arial"/>
                <a:sym typeface="Arial"/>
              </a:rPr>
              <a:t> - (video)</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5"/>
              </a:rPr>
              <a:t>https://facebook.github.io/prophet/docs/quick_start.html</a:t>
            </a:r>
            <a:r>
              <a:rPr b="0" i="0" lang="en-US"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6"/>
              </a:rPr>
              <a:t>https://databricks.com/blog/2020/01/27/time-series-forecasting-prophet-spark.html</a:t>
            </a:r>
            <a:r>
              <a:rPr b="0" i="0" lang="en-US" sz="1600" u="none" cap="none" strike="noStrike">
                <a:solidFill>
                  <a:srgbClr val="000000"/>
                </a:solidFill>
                <a:latin typeface="Arial"/>
                <a:ea typeface="Arial"/>
                <a:cs typeface="Arial"/>
                <a:sym typeface="Arial"/>
              </a:rPr>
              <a:t>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24292E"/>
                </a:solidFill>
                <a:highlight>
                  <a:srgbClr val="FFFFFF"/>
                </a:highlight>
                <a:latin typeface="Arial"/>
                <a:ea typeface="Arial"/>
                <a:cs typeface="Arial"/>
                <a:sym typeface="Arial"/>
              </a:rPr>
              <a:t>.. Forecasting time series data based on an additive model where non-linear trends are fit with yearly, weekly, and daily seasonality, plus holiday effects.</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24292E"/>
                </a:solidFill>
                <a:highlight>
                  <a:srgbClr val="FFFFFF"/>
                </a:highlight>
                <a:latin typeface="Arial"/>
                <a:ea typeface="Arial"/>
                <a:cs typeface="Arial"/>
                <a:sym typeface="Arial"/>
              </a:rPr>
              <a:t>.. It works best with time series that have strong seasonal effects and several seasons of historical data.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24292E"/>
                </a:solidFill>
                <a:highlight>
                  <a:srgbClr val="FFFFFF"/>
                </a:highlight>
                <a:latin typeface="Arial"/>
                <a:ea typeface="Arial"/>
                <a:cs typeface="Arial"/>
                <a:sym typeface="Arial"/>
              </a:rPr>
              <a:t>.. Prophet is robust to missing data and shifts in the trend, and typically handles outliers well.</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4292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292E"/>
                </a:solidFill>
                <a:highlight>
                  <a:srgbClr val="FFFFFF"/>
                </a:highlight>
                <a:latin typeface="Arial"/>
                <a:ea typeface="Arial"/>
                <a:cs typeface="Arial"/>
                <a:sym typeface="Arial"/>
              </a:rPr>
              <a:t>Neural Prophet</a:t>
            </a:r>
            <a:endParaRPr/>
          </a:p>
          <a:p>
            <a:pPr indent="0" lvl="0" marL="0" marR="0" rtl="0" algn="l">
              <a:lnSpc>
                <a:spcPct val="100000"/>
              </a:lnSpc>
              <a:spcBef>
                <a:spcPts val="0"/>
              </a:spcBef>
              <a:spcAft>
                <a:spcPts val="0"/>
              </a:spcAft>
              <a:buNone/>
            </a:pPr>
            <a:r>
              <a:rPr b="0" i="0" lang="en-US" sz="1600" u="none" cap="none" strike="noStrike">
                <a:solidFill>
                  <a:srgbClr val="24292E"/>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7"/>
              </a:rPr>
              <a:t>https://towardsdatascience.com/neural-prophet-a-time-series-modeling-library-based-on-neural-networks-dd02dc8d868d</a:t>
            </a:r>
            <a:r>
              <a:rPr b="0" i="0" lang="en-US" sz="1600" u="none" cap="none" strike="noStrike">
                <a:solidFill>
                  <a:srgbClr val="24292E"/>
                </a:solidFill>
                <a:latin typeface="Arial"/>
                <a:ea typeface="Arial"/>
                <a:cs typeface="Arial"/>
                <a:sym typeface="Arial"/>
              </a:rPr>
              <a:t> - </a:t>
            </a:r>
            <a:endParaRPr b="0" i="0" sz="1600" u="none" cap="none" strike="noStrike">
              <a:solidFill>
                <a:srgbClr val="24292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24292E"/>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8"/>
              </a:rPr>
              <a:t>https://github.com/ourownstory/neural_prophet</a:t>
            </a:r>
            <a:r>
              <a:rPr b="0" i="0" lang="en-US" sz="1600" u="none" cap="none" strike="noStrike">
                <a:solidFill>
                  <a:srgbClr val="24292E"/>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2000" u="none" cap="none" strike="noStrike">
                <a:solidFill>
                  <a:srgbClr val="24292E"/>
                </a:solidFill>
                <a:latin typeface="Arial"/>
                <a:ea typeface="Arial"/>
                <a:cs typeface="Arial"/>
                <a:sym typeface="Arial"/>
              </a:rPr>
              <a:t>.. Much faster than Prophet, uses PyTorch - </a:t>
            </a:r>
            <a:r>
              <a:rPr b="0" i="0" lang="en-US" sz="1600" u="sng" cap="none" strike="noStrike">
                <a:solidFill>
                  <a:schemeClr val="hlink"/>
                </a:solidFill>
                <a:latin typeface="Arial"/>
                <a:ea typeface="Arial"/>
                <a:cs typeface="Arial"/>
                <a:sym typeface="Arial"/>
                <a:hlinkClick r:id="rId9"/>
              </a:rPr>
              <a:t>https://pytorch.org/</a:t>
            </a:r>
            <a:r>
              <a:rPr b="0" i="0" lang="en-US" sz="2000" u="none" cap="none" strike="noStrike">
                <a:solidFill>
                  <a:srgbClr val="24292E"/>
                </a:solidFill>
                <a:latin typeface="Arial"/>
                <a:ea typeface="Arial"/>
                <a:cs typeface="Arial"/>
                <a:sym typeface="Arial"/>
              </a:rPr>
              <a:t> , </a:t>
            </a:r>
            <a:br>
              <a:rPr b="0" i="0" lang="en-US" sz="2000" u="none" cap="none" strike="noStrike">
                <a:solidFill>
                  <a:srgbClr val="24292E"/>
                </a:solidFill>
                <a:latin typeface="Arial"/>
                <a:ea typeface="Arial"/>
                <a:cs typeface="Arial"/>
                <a:sym typeface="Arial"/>
              </a:rPr>
            </a:br>
            <a:r>
              <a:rPr b="0" i="0" lang="en-US" sz="2000" u="none" cap="none" strike="noStrike">
                <a:solidFill>
                  <a:srgbClr val="24292E"/>
                </a:solidFill>
                <a:latin typeface="Arial"/>
                <a:ea typeface="Arial"/>
                <a:cs typeface="Arial"/>
                <a:sym typeface="Arial"/>
              </a:rPr>
              <a:t>   uses AR-Net for modeling time-series autocorrelation</a:t>
            </a:r>
            <a:br>
              <a:rPr b="0" i="0" lang="en-US" sz="1400" u="none" cap="none" strike="noStrike">
                <a:solidFill>
                  <a:srgbClr val="24292E"/>
                </a:solidFill>
                <a:latin typeface="Arial"/>
                <a:ea typeface="Arial"/>
                <a:cs typeface="Arial"/>
                <a:sym typeface="Arial"/>
              </a:rPr>
            </a:br>
            <a:r>
              <a:rPr b="0" i="0" lang="en-US" sz="1400" u="none" cap="none" strike="noStrike">
                <a:solidFill>
                  <a:srgbClr val="24292E"/>
                </a:solidFill>
                <a:latin typeface="Arial"/>
                <a:ea typeface="Arial"/>
                <a:cs typeface="Arial"/>
                <a:sym typeface="Arial"/>
              </a:rPr>
              <a:t>    .. </a:t>
            </a:r>
            <a:r>
              <a:rPr b="0" i="0" lang="en-US" sz="1200" u="sng" cap="none" strike="noStrike">
                <a:solidFill>
                  <a:schemeClr val="hlink"/>
                </a:solidFill>
                <a:latin typeface="Arial"/>
                <a:ea typeface="Arial"/>
                <a:cs typeface="Arial"/>
                <a:sym typeface="Arial"/>
                <a:hlinkClick r:id="rId10"/>
              </a:rPr>
              <a:t>https://ai.facebook.com/blog/ar-net-a-simple-autoregressive-neural-network-for-time-series/</a:t>
            </a:r>
            <a:r>
              <a:rPr b="0" i="0" lang="en-US" sz="2000" u="none" cap="none" strike="noStrike">
                <a:solidFill>
                  <a:srgbClr val="24292E"/>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2000" u="none" cap="none" strike="noStrike">
                <a:solidFill>
                  <a:srgbClr val="24292E"/>
                </a:solidFill>
                <a:latin typeface="Arial"/>
                <a:ea typeface="Arial"/>
                <a:cs typeface="Arial"/>
                <a:sym typeface="Arial"/>
              </a:rPr>
              <a:t>.. Custom losses and metrics, configurable non-linear layers of feed-forward neural networks, etc.</a:t>
            </a:r>
            <a:endParaRPr b="0" i="0" sz="2000" u="none" cap="none" strike="noStrike">
              <a:solidFill>
                <a:srgbClr val="24292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11" name="Google Shape;111;p15"/>
          <p:cNvSpPr txBox="1"/>
          <p:nvPr/>
        </p:nvSpPr>
        <p:spPr>
          <a:xfrm>
            <a:off x="8074616" y="3367550"/>
            <a:ext cx="4117383"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input to Prophet is always a dataframe with two columns: </a:t>
            </a:r>
            <a:r>
              <a:rPr b="1" i="0" lang="en-US" sz="1800" u="none" cap="none" strike="noStrike">
                <a:solidFill>
                  <a:srgbClr val="FF0000"/>
                </a:solidFill>
                <a:latin typeface="Arial"/>
                <a:ea typeface="Arial"/>
                <a:cs typeface="Arial"/>
                <a:sym typeface="Arial"/>
              </a:rPr>
              <a:t>ds</a:t>
            </a:r>
            <a:r>
              <a:rPr b="0" i="0" lang="en-US" sz="1800" u="none" cap="none" strike="noStrike">
                <a:solidFill>
                  <a:srgbClr val="000000"/>
                </a:solidFill>
                <a:latin typeface="Arial"/>
                <a:ea typeface="Arial"/>
                <a:cs typeface="Arial"/>
                <a:sym typeface="Arial"/>
              </a:rPr>
              <a:t> and </a:t>
            </a:r>
            <a:r>
              <a:rPr b="1" i="0" lang="en-US" sz="1800" u="none" cap="none" strike="noStrike">
                <a:solidFill>
                  <a:srgbClr val="FF0000"/>
                </a:solidFill>
                <a:latin typeface="Arial"/>
                <a:ea typeface="Arial"/>
                <a:cs typeface="Arial"/>
                <a:sym typeface="Arial"/>
              </a:rPr>
              <a:t>y</a:t>
            </a: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a:t>
            </a:r>
            <a:r>
              <a:rPr b="1" i="0" lang="en-US" sz="1800" u="none" cap="none" strike="noStrike">
                <a:solidFill>
                  <a:srgbClr val="FF0000"/>
                </a:solidFill>
                <a:latin typeface="Arial"/>
                <a:ea typeface="Arial"/>
                <a:cs typeface="Arial"/>
                <a:sym typeface="Arial"/>
              </a:rPr>
              <a:t>ds</a:t>
            </a:r>
            <a:r>
              <a:rPr b="0" i="0" lang="en-US" sz="1800" u="none" cap="none" strike="noStrike">
                <a:solidFill>
                  <a:srgbClr val="000000"/>
                </a:solidFill>
                <a:latin typeface="Arial"/>
                <a:ea typeface="Arial"/>
                <a:cs typeface="Arial"/>
                <a:sym typeface="Arial"/>
              </a:rPr>
              <a:t> (datestamp) column should be of a format expected by Pandas, ideally </a:t>
            </a:r>
            <a:r>
              <a:rPr b="1" i="0" lang="en-US" sz="1800" u="none" cap="none" strike="noStrike">
                <a:solidFill>
                  <a:srgbClr val="0070C0"/>
                </a:solidFill>
                <a:latin typeface="Arial"/>
                <a:ea typeface="Arial"/>
                <a:cs typeface="Arial"/>
                <a:sym typeface="Arial"/>
              </a:rPr>
              <a:t>YYYY-MM-DD</a:t>
            </a:r>
            <a:r>
              <a:rPr b="0" i="0" lang="en-US" sz="1800" u="none" cap="none" strike="noStrike">
                <a:solidFill>
                  <a:srgbClr val="000000"/>
                </a:solidFill>
                <a:latin typeface="Arial"/>
                <a:ea typeface="Arial"/>
                <a:cs typeface="Arial"/>
                <a:sym typeface="Arial"/>
              </a:rPr>
              <a:t> for a date or </a:t>
            </a:r>
            <a:r>
              <a:rPr b="1" i="0" lang="en-US" sz="1800" u="none" cap="none" strike="noStrike">
                <a:solidFill>
                  <a:srgbClr val="0070C0"/>
                </a:solidFill>
                <a:latin typeface="Arial"/>
                <a:ea typeface="Arial"/>
                <a:cs typeface="Arial"/>
                <a:sym typeface="Arial"/>
              </a:rPr>
              <a:t>YYYY-MM-DD HH:MM:SS</a:t>
            </a:r>
            <a:r>
              <a:rPr b="0" i="0" lang="en-US" sz="1800" u="none" cap="none" strike="noStrike">
                <a:solidFill>
                  <a:srgbClr val="000000"/>
                </a:solidFill>
                <a:latin typeface="Arial"/>
                <a:ea typeface="Arial"/>
                <a:cs typeface="Arial"/>
                <a:sym typeface="Arial"/>
              </a:rPr>
              <a:t> for a timestamp.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a:t>
            </a:r>
            <a:r>
              <a:rPr b="1" i="0" lang="en-US" sz="1800" u="none" cap="none" strike="noStrike">
                <a:solidFill>
                  <a:srgbClr val="FF0000"/>
                </a:solidFill>
                <a:latin typeface="Arial"/>
                <a:ea typeface="Arial"/>
                <a:cs typeface="Arial"/>
                <a:sym typeface="Arial"/>
              </a:rPr>
              <a:t>y</a:t>
            </a:r>
            <a:r>
              <a:rPr b="0" i="0" lang="en-US" sz="1800" u="none" cap="none" strike="noStrike">
                <a:solidFill>
                  <a:srgbClr val="000000"/>
                </a:solidFill>
                <a:latin typeface="Arial"/>
                <a:ea typeface="Arial"/>
                <a:cs typeface="Arial"/>
                <a:sym typeface="Arial"/>
              </a:rPr>
              <a:t> column must be numeric,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and represents the measurement we wish to forecast.</a:t>
            </a:r>
            <a:endParaRPr/>
          </a:p>
        </p:txBody>
      </p:sp>
      <p:pic>
        <p:nvPicPr>
          <p:cNvPr id="112" name="Google Shape;112;p15"/>
          <p:cNvPicPr preferRelativeResize="0"/>
          <p:nvPr/>
        </p:nvPicPr>
        <p:blipFill rotWithShape="1">
          <a:blip r:embed="rId11">
            <a:alphaModFix/>
          </a:blip>
          <a:srcRect b="0" l="0" r="0" t="0"/>
          <a:stretch/>
        </p:blipFill>
        <p:spPr>
          <a:xfrm>
            <a:off x="8337651" y="74130"/>
            <a:ext cx="3854350" cy="2312610"/>
          </a:xfrm>
          <a:prstGeom prst="rect">
            <a:avLst/>
          </a:prstGeom>
          <a:noFill/>
          <a:ln>
            <a:noFill/>
          </a:ln>
        </p:spPr>
      </p:pic>
      <p:sp>
        <p:nvSpPr>
          <p:cNvPr id="113" name="Google Shape;113;p15"/>
          <p:cNvSpPr txBox="1"/>
          <p:nvPr/>
        </p:nvSpPr>
        <p:spPr>
          <a:xfrm>
            <a:off x="8337650" y="2386740"/>
            <a:ext cx="385435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70C0"/>
                </a:solidFill>
                <a:latin typeface="Arial"/>
                <a:ea typeface="Arial"/>
                <a:cs typeface="Arial"/>
                <a:sym typeface="Arial"/>
              </a:rPr>
              <a:t>black dots - actuals</a:t>
            </a:r>
            <a:endParaRPr/>
          </a:p>
          <a:p>
            <a:pPr indent="0" lvl="0" marL="0" marR="0" rtl="0" algn="l">
              <a:lnSpc>
                <a:spcPct val="100000"/>
              </a:lnSpc>
              <a:spcBef>
                <a:spcPts val="0"/>
              </a:spcBef>
              <a:spcAft>
                <a:spcPts val="0"/>
              </a:spcAft>
              <a:buNone/>
            </a:pPr>
            <a:r>
              <a:rPr b="0" i="0" lang="en-US" sz="1800" u="none" cap="none" strike="noStrike">
                <a:solidFill>
                  <a:srgbClr val="0070C0"/>
                </a:solidFill>
                <a:latin typeface="Arial"/>
                <a:ea typeface="Arial"/>
                <a:cs typeface="Arial"/>
                <a:sym typeface="Arial"/>
              </a:rPr>
              <a:t>dark blue - predictions</a:t>
            </a:r>
            <a:endParaRPr/>
          </a:p>
          <a:p>
            <a:pPr indent="0" lvl="0" marL="0" marR="0" rtl="0" algn="l">
              <a:lnSpc>
                <a:spcPct val="100000"/>
              </a:lnSpc>
              <a:spcBef>
                <a:spcPts val="0"/>
              </a:spcBef>
              <a:spcAft>
                <a:spcPts val="0"/>
              </a:spcAft>
              <a:buNone/>
            </a:pPr>
            <a:r>
              <a:rPr b="0" i="0" lang="en-US" sz="1800" u="none" cap="none" strike="noStrike">
                <a:solidFill>
                  <a:srgbClr val="0070C0"/>
                </a:solidFill>
                <a:latin typeface="Arial"/>
                <a:ea typeface="Arial"/>
                <a:cs typeface="Arial"/>
                <a:sym typeface="Arial"/>
              </a:rPr>
              <a:t>light blue - 95% uncertainty intervals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nvSpPr>
        <p:spPr>
          <a:xfrm>
            <a:off x="123986" y="108488"/>
            <a:ext cx="7597613" cy="10853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Forecasting Using Azure AutoML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or MSFT Time Series in SQL Server</a:t>
            </a:r>
            <a:endParaRPr b="1" i="0" sz="3000" u="none" cap="none" strike="noStrike">
              <a:solidFill>
                <a:srgbClr val="000000"/>
              </a:solidFill>
              <a:latin typeface="Arial"/>
              <a:ea typeface="Arial"/>
              <a:cs typeface="Arial"/>
              <a:sym typeface="Arial"/>
            </a:endParaRPr>
          </a:p>
        </p:txBody>
      </p:sp>
      <p:sp>
        <p:nvSpPr>
          <p:cNvPr id="120" name="Google Shape;120;p16"/>
          <p:cNvSpPr/>
          <p:nvPr/>
        </p:nvSpPr>
        <p:spPr>
          <a:xfrm>
            <a:off x="428787" y="1360342"/>
            <a:ext cx="6096000" cy="181588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AutoML Wizard - </a:t>
            </a:r>
            <a:r>
              <a:rPr b="0" i="0" lang="en-US" sz="1400" u="sng" cap="none" strike="noStrike">
                <a:solidFill>
                  <a:schemeClr val="hlink"/>
                </a:solidFill>
                <a:latin typeface="Arial"/>
                <a:ea typeface="Arial"/>
                <a:cs typeface="Arial"/>
                <a:sym typeface="Arial"/>
                <a:hlinkClick r:id="rId3"/>
              </a:rPr>
              <a:t>https://docs.microsoft.com/en-us/azure/synapse-analytics/machine-learning/tutorial-automl</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Microsoft Time Series in SQL Server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0" i="0" lang="en-US" sz="1400" u="sng" cap="none" strike="noStrike">
                <a:solidFill>
                  <a:schemeClr val="hlink"/>
                </a:solidFill>
                <a:latin typeface="Arial"/>
                <a:ea typeface="Arial"/>
                <a:cs typeface="Arial"/>
                <a:sym typeface="Arial"/>
                <a:hlinkClick r:id="rId4"/>
              </a:rPr>
              <a:t>https://www.sqlshack.com/microsoft-time-series-in-sql-server/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1" name="Google Shape;121;p16"/>
          <p:cNvPicPr preferRelativeResize="0"/>
          <p:nvPr/>
        </p:nvPicPr>
        <p:blipFill rotWithShape="1">
          <a:blip r:embed="rId5">
            <a:alphaModFix/>
          </a:blip>
          <a:srcRect b="0" l="0" r="0" t="0"/>
          <a:stretch/>
        </p:blipFill>
        <p:spPr>
          <a:xfrm>
            <a:off x="7412470" y="126002"/>
            <a:ext cx="4655543" cy="4318998"/>
          </a:xfrm>
          <a:prstGeom prst="rect">
            <a:avLst/>
          </a:prstGeom>
          <a:noFill/>
          <a:ln>
            <a:noFill/>
          </a:ln>
        </p:spPr>
      </p:pic>
      <p:pic>
        <p:nvPicPr>
          <p:cNvPr id="122" name="Google Shape;122;p16"/>
          <p:cNvPicPr preferRelativeResize="0"/>
          <p:nvPr/>
        </p:nvPicPr>
        <p:blipFill rotWithShape="1">
          <a:blip r:embed="rId6">
            <a:alphaModFix/>
          </a:blip>
          <a:srcRect b="0" l="0" r="0" t="0"/>
          <a:stretch/>
        </p:blipFill>
        <p:spPr>
          <a:xfrm>
            <a:off x="123987" y="3176224"/>
            <a:ext cx="4536749" cy="3479800"/>
          </a:xfrm>
          <a:prstGeom prst="rect">
            <a:avLst/>
          </a:prstGeom>
          <a:noFill/>
          <a:ln>
            <a:noFill/>
          </a:ln>
        </p:spPr>
      </p:pic>
      <p:sp>
        <p:nvSpPr>
          <p:cNvPr id="123" name="Google Shape;123;p16"/>
          <p:cNvSpPr/>
          <p:nvPr/>
        </p:nvSpPr>
        <p:spPr>
          <a:xfrm rot="-1348961">
            <a:off x="6553973" y="4149397"/>
            <a:ext cx="824524" cy="316523"/>
          </a:xfrm>
          <a:prstGeom prst="righ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123987" y="108488"/>
            <a:ext cx="6524786"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Model Quality Evaluation</a:t>
            </a:r>
            <a:endParaRPr b="1" i="0" sz="3000" u="none" cap="none" strike="noStrike">
              <a:solidFill>
                <a:srgbClr val="000000"/>
              </a:solidFill>
              <a:latin typeface="Arial"/>
              <a:ea typeface="Arial"/>
              <a:cs typeface="Arial"/>
              <a:sym typeface="Arial"/>
            </a:endParaRPr>
          </a:p>
        </p:txBody>
      </p:sp>
      <p:sp>
        <p:nvSpPr>
          <p:cNvPr id="130" name="Google Shape;130;p17"/>
          <p:cNvSpPr/>
          <p:nvPr/>
        </p:nvSpPr>
        <p:spPr>
          <a:xfrm>
            <a:off x="123986" y="1106115"/>
            <a:ext cx="6137329"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How to Calculate Forecast Accuracy</a:t>
            </a:r>
            <a:r>
              <a:rPr b="0" i="0" lang="en-US" sz="2000" u="none" cap="none" strike="noStrike">
                <a:solidFill>
                  <a:schemeClr val="dk1"/>
                </a:solidFill>
                <a:latin typeface="Arial"/>
                <a:ea typeface="Arial"/>
                <a:cs typeface="Arial"/>
                <a:sym typeface="Arial"/>
              </a:rPr>
              <a:t>:</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 </a:t>
            </a:r>
            <a:r>
              <a:rPr b="0" i="0" lang="en-US" sz="1400" u="sng" cap="none" strike="noStrike">
                <a:solidFill>
                  <a:schemeClr val="hlink"/>
                </a:solidFill>
                <a:latin typeface="Arial"/>
                <a:ea typeface="Arial"/>
                <a:cs typeface="Arial"/>
                <a:sym typeface="Arial"/>
                <a:hlinkClick r:id="rId3"/>
              </a:rPr>
              <a:t>https://www.callcentrehelper.com/calculate-forecast-accuracy-113808.htm</a:t>
            </a:r>
            <a:r>
              <a:rPr b="0" i="0" lang="en-US" sz="2000" u="none" cap="none" strike="noStrike">
                <a:solidFill>
                  <a:schemeClr val="dk1"/>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Mape Equation Photos Download JPG, PNG, GIF, RAW, TIFF, PSD, PDF and Watch  Online" id="131" name="Google Shape;131;p17"/>
          <p:cNvPicPr preferRelativeResize="0"/>
          <p:nvPr/>
        </p:nvPicPr>
        <p:blipFill rotWithShape="1">
          <a:blip r:embed="rId4">
            <a:alphaModFix/>
          </a:blip>
          <a:srcRect b="0" l="0" r="0" t="0"/>
          <a:stretch/>
        </p:blipFill>
        <p:spPr>
          <a:xfrm>
            <a:off x="3754519" y="2197083"/>
            <a:ext cx="3276600" cy="3009900"/>
          </a:xfrm>
          <a:prstGeom prst="rect">
            <a:avLst/>
          </a:prstGeom>
          <a:noFill/>
          <a:ln>
            <a:noFill/>
          </a:ln>
        </p:spPr>
      </p:pic>
      <p:pic>
        <p:nvPicPr>
          <p:cNvPr descr="Measuring Forecast Accuracy: The Complete Guide | RELEX Solutions" id="132" name="Google Shape;132;p17"/>
          <p:cNvPicPr preferRelativeResize="0"/>
          <p:nvPr/>
        </p:nvPicPr>
        <p:blipFill rotWithShape="1">
          <a:blip r:embed="rId5">
            <a:alphaModFix/>
          </a:blip>
          <a:srcRect b="7592" l="22786" r="0" t="28327"/>
          <a:stretch/>
        </p:blipFill>
        <p:spPr>
          <a:xfrm>
            <a:off x="7800922" y="422069"/>
            <a:ext cx="4267091" cy="2056241"/>
          </a:xfrm>
          <a:prstGeom prst="rect">
            <a:avLst/>
          </a:prstGeom>
          <a:noFill/>
          <a:ln>
            <a:noFill/>
          </a:ln>
        </p:spPr>
      </p:pic>
      <p:sp>
        <p:nvSpPr>
          <p:cNvPr id="133" name="Google Shape;133;p17"/>
          <p:cNvSpPr txBox="1"/>
          <p:nvPr/>
        </p:nvSpPr>
        <p:spPr>
          <a:xfrm>
            <a:off x="123986" y="2732537"/>
            <a:ext cx="4016214"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Mean Squared Error</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Mean Absolute Percentage Error</a:t>
            </a:r>
            <a:endParaRPr/>
          </a:p>
        </p:txBody>
      </p:sp>
      <p:pic>
        <p:nvPicPr>
          <p:cNvPr descr="Statistical Forecast Errors" id="134" name="Google Shape;134;p17"/>
          <p:cNvPicPr preferRelativeResize="0"/>
          <p:nvPr/>
        </p:nvPicPr>
        <p:blipFill rotWithShape="1">
          <a:blip r:embed="rId6">
            <a:alphaModFix/>
          </a:blip>
          <a:srcRect b="0" l="0" r="0" t="0"/>
          <a:stretch/>
        </p:blipFill>
        <p:spPr>
          <a:xfrm>
            <a:off x="5092915" y="5473155"/>
            <a:ext cx="4962497" cy="962776"/>
          </a:xfrm>
          <a:prstGeom prst="rect">
            <a:avLst/>
          </a:prstGeom>
          <a:noFill/>
          <a:ln>
            <a:noFill/>
          </a:ln>
        </p:spPr>
      </p:pic>
      <p:sp>
        <p:nvSpPr>
          <p:cNvPr id="135" name="Google Shape;135;p17"/>
          <p:cNvSpPr txBox="1"/>
          <p:nvPr/>
        </p:nvSpPr>
        <p:spPr>
          <a:xfrm>
            <a:off x="3982097" y="5666265"/>
            <a:ext cx="12730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MAPE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nvSpPr>
        <p:spPr>
          <a:xfrm>
            <a:off x="3101008" y="2890391"/>
            <a:ext cx="5764696"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0070C0"/>
                </a:solidFill>
                <a:latin typeface="Arial"/>
                <a:ea typeface="Arial"/>
                <a:cs typeface="Arial"/>
                <a:sym typeface="Arial"/>
              </a:rPr>
              <a:t>More Details about different forecasting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0" y="0"/>
            <a:ext cx="6778171" cy="28464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Exponential Smoothing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400" u="none" cap="none" strike="noStrike">
                <a:solidFill>
                  <a:srgbClr val="0000FF"/>
                </a:solidFill>
                <a:latin typeface="Calibri"/>
                <a:ea typeface="Calibri"/>
                <a:cs typeface="Calibri"/>
                <a:sym typeface="Calibri"/>
              </a:rPr>
              <a:t>Exponential Smoothing</a:t>
            </a:r>
            <a:r>
              <a:rPr b="0" i="0" lang="en-US" sz="1400" u="none" cap="none" strike="noStrike">
                <a:solidFill>
                  <a:schemeClr val="dk1"/>
                </a:solidFill>
                <a:latin typeface="Calibri"/>
                <a:ea typeface="Calibri"/>
                <a:cs typeface="Calibri"/>
                <a:sym typeface="Calibri"/>
              </a:rPr>
              <a:t> - a weighted moving average,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where weights decline exponentially for older events.</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If x(t) is real time series, then we construct forecast f(t)</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step by step using formula: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f</a:t>
            </a:r>
            <a:r>
              <a:rPr b="0" baseline="-25000" i="0" lang="en-US" sz="2000" u="none" cap="none" strike="noStrike">
                <a:solidFill>
                  <a:schemeClr val="dk1"/>
                </a:solidFill>
                <a:latin typeface="Calibri"/>
                <a:ea typeface="Calibri"/>
                <a:cs typeface="Calibri"/>
                <a:sym typeface="Calibri"/>
              </a:rPr>
              <a:t>t+1</a:t>
            </a:r>
            <a:r>
              <a:rPr b="0" i="0" lang="en-US" sz="2000" u="none" cap="none" strike="noStrike">
                <a:solidFill>
                  <a:schemeClr val="dk1"/>
                </a:solidFill>
                <a:latin typeface="Calibri"/>
                <a:ea typeface="Calibri"/>
                <a:cs typeface="Calibri"/>
                <a:sym typeface="Calibri"/>
              </a:rPr>
              <a:t> = a*x</a:t>
            </a:r>
            <a:r>
              <a:rPr b="0" baseline="-25000" i="0" lang="en-US" sz="2000" u="none" cap="none" strike="noStrike">
                <a:solidFill>
                  <a:schemeClr val="dk1"/>
                </a:solidFill>
                <a:latin typeface="Calibri"/>
                <a:ea typeface="Calibri"/>
                <a:cs typeface="Calibri"/>
                <a:sym typeface="Calibri"/>
              </a:rPr>
              <a:t>t</a:t>
            </a:r>
            <a:r>
              <a:rPr b="0" i="0" lang="en-US" sz="2000" u="none" cap="none" strike="noStrike">
                <a:solidFill>
                  <a:schemeClr val="dk1"/>
                </a:solidFill>
                <a:latin typeface="Calibri"/>
                <a:ea typeface="Calibri"/>
                <a:cs typeface="Calibri"/>
                <a:sym typeface="Calibri"/>
              </a:rPr>
              <a:t> + (1-a)*f</a:t>
            </a:r>
            <a:r>
              <a:rPr b="0" baseline="-25000" i="0" lang="en-US" sz="2000" u="none" cap="none" strike="noStrike">
                <a:solidFill>
                  <a:schemeClr val="dk1"/>
                </a:solidFill>
                <a:latin typeface="Calibri"/>
                <a:ea typeface="Calibri"/>
                <a:cs typeface="Calibri"/>
                <a:sym typeface="Calibri"/>
              </a:rPr>
              <a:t>t </a:t>
            </a:r>
            <a:r>
              <a:rPr b="0" i="0" lang="en-US" sz="1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We initiate f</a:t>
            </a:r>
            <a:r>
              <a:rPr b="0" baseline="-25000"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as an average of first several points.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For future points (once we out of historical period) we simply extrapolate last value into the future.</a:t>
            </a:r>
            <a:endParaRPr/>
          </a:p>
          <a:p>
            <a:pPr indent="0" lvl="0" marL="0" marR="0" rtl="0" algn="l">
              <a:lnSpc>
                <a:spcPct val="100000"/>
              </a:lnSpc>
              <a:spcBef>
                <a:spcPts val="0"/>
              </a:spcBef>
              <a:spcAft>
                <a:spcPts val="0"/>
              </a:spcAft>
              <a:buClr>
                <a:srgbClr val="000000"/>
              </a:buClr>
              <a:buSzPts val="2000"/>
              <a:buFont typeface="Arial"/>
              <a:buNone/>
            </a:pPr>
            <a:r>
              <a:t/>
            </a:r>
            <a:endParaRPr b="0" baseline="-2500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baseline="-25000" i="0" sz="2000" u="none" cap="none" strike="noStrike">
              <a:solidFill>
                <a:schemeClr val="dk1"/>
              </a:solidFill>
              <a:latin typeface="Calibri"/>
              <a:ea typeface="Calibri"/>
              <a:cs typeface="Calibri"/>
              <a:sym typeface="Calibri"/>
            </a:endParaRPr>
          </a:p>
        </p:txBody>
      </p:sp>
      <p:pic>
        <p:nvPicPr>
          <p:cNvPr id="147" name="Google Shape;147;p19"/>
          <p:cNvPicPr preferRelativeResize="0"/>
          <p:nvPr/>
        </p:nvPicPr>
        <p:blipFill rotWithShape="1">
          <a:blip r:embed="rId3">
            <a:alphaModFix/>
          </a:blip>
          <a:srcRect b="0" l="0" r="0" t="12175"/>
          <a:stretch/>
        </p:blipFill>
        <p:spPr>
          <a:xfrm>
            <a:off x="7165227" y="1056262"/>
            <a:ext cx="4343400" cy="1790177"/>
          </a:xfrm>
          <a:prstGeom prst="rect">
            <a:avLst/>
          </a:prstGeom>
          <a:noFill/>
          <a:ln>
            <a:noFill/>
          </a:ln>
        </p:spPr>
      </p:pic>
      <p:pic>
        <p:nvPicPr>
          <p:cNvPr descr="Image for post" id="148" name="Google Shape;148;p19"/>
          <p:cNvPicPr preferRelativeResize="0"/>
          <p:nvPr/>
        </p:nvPicPr>
        <p:blipFill rotWithShape="1">
          <a:blip r:embed="rId4">
            <a:alphaModFix/>
          </a:blip>
          <a:srcRect b="0" l="0" r="0" t="0"/>
          <a:stretch/>
        </p:blipFill>
        <p:spPr>
          <a:xfrm>
            <a:off x="226174" y="3870884"/>
            <a:ext cx="4826472" cy="2217789"/>
          </a:xfrm>
          <a:prstGeom prst="rect">
            <a:avLst/>
          </a:prstGeom>
          <a:noFill/>
          <a:ln>
            <a:noFill/>
          </a:ln>
        </p:spPr>
      </p:pic>
      <p:sp>
        <p:nvSpPr>
          <p:cNvPr id="149" name="Google Shape;149;p19"/>
          <p:cNvSpPr txBox="1"/>
          <p:nvPr/>
        </p:nvSpPr>
        <p:spPr>
          <a:xfrm>
            <a:off x="6563204" y="3813057"/>
            <a:ext cx="516987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Limitations of simple exponential smoothing model:</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does not project trends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does not recognize seasonal patterns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cannot use any external information</a:t>
            </a:r>
            <a:endParaRPr/>
          </a:p>
        </p:txBody>
      </p:sp>
      <p:sp>
        <p:nvSpPr>
          <p:cNvPr id="150" name="Google Shape;150;p19"/>
          <p:cNvSpPr txBox="1"/>
          <p:nvPr/>
        </p:nvSpPr>
        <p:spPr>
          <a:xfrm>
            <a:off x="6330461" y="5590981"/>
            <a:ext cx="563536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Good simple explanations by Nicolas Vandeput:</a:t>
            </a:r>
            <a:endParaRPr/>
          </a:p>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 </a:t>
            </a:r>
            <a:r>
              <a:rPr b="0" i="0" lang="en-US" sz="1000" u="sng" cap="none" strike="noStrike">
                <a:solidFill>
                  <a:schemeClr val="hlink"/>
                </a:solidFill>
                <a:latin typeface="Arial"/>
                <a:ea typeface="Arial"/>
                <a:cs typeface="Arial"/>
                <a:sym typeface="Arial"/>
                <a:hlinkClick r:id="rId5"/>
              </a:rPr>
              <a:t>https://towardsdatascience.com/simple-exponential-smoothing-749fc5631bed</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Python code:</a:t>
            </a:r>
            <a:endParaRPr/>
          </a:p>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 </a:t>
            </a:r>
            <a:r>
              <a:rPr b="0" i="0" lang="en-US" sz="1000" u="sng" cap="none" strike="noStrike">
                <a:solidFill>
                  <a:schemeClr val="hlink"/>
                </a:solidFill>
                <a:latin typeface="Arial"/>
                <a:ea typeface="Arial"/>
                <a:cs typeface="Arial"/>
                <a:sym typeface="Arial"/>
                <a:hlinkClick r:id="rId6"/>
              </a:rPr>
              <a:t>https://towardsdatascience.com/diy-simple-exponential-smoothing-with-python-dbb570d30fb5</a:t>
            </a:r>
            <a:r>
              <a:rPr b="0" i="0" lang="en-US" sz="1000" u="none" cap="none" strike="noStrike">
                <a:solidFill>
                  <a:srgbClr val="000000"/>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nvSpPr>
        <p:spPr>
          <a:xfrm>
            <a:off x="0" y="1"/>
            <a:ext cx="8065477" cy="5040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Holt-Winters = Triple Exponential Smoothing</a:t>
            </a:r>
            <a:endParaRPr b="0" i="0" sz="1400" u="none" cap="none" strike="noStrike">
              <a:solidFill>
                <a:schemeClr val="dk1"/>
              </a:solidFill>
              <a:latin typeface="Calibri"/>
              <a:ea typeface="Calibri"/>
              <a:cs typeface="Calibri"/>
              <a:sym typeface="Calibri"/>
            </a:endParaRPr>
          </a:p>
        </p:txBody>
      </p:sp>
      <p:sp>
        <p:nvSpPr>
          <p:cNvPr id="157" name="Google Shape;157;p20"/>
          <p:cNvSpPr txBox="1"/>
          <p:nvPr/>
        </p:nvSpPr>
        <p:spPr>
          <a:xfrm>
            <a:off x="105509" y="740026"/>
            <a:ext cx="5892800" cy="1618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Calibri"/>
                <a:ea typeface="Calibri"/>
                <a:cs typeface="Calibri"/>
                <a:sym typeface="Calibri"/>
              </a:rPr>
              <a:t>Holt-Winters = Triple Exponential Smoothing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1st smoothing (level) -exponential  smoothing for value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2nd smoothing (trend) - exponential smoothing for slope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3rd smoothing - exponential smoothing comparing to previous cycle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000" u="none" cap="none" strike="noStrike">
                <a:solidFill>
                  <a:schemeClr val="dk1"/>
                </a:solidFill>
                <a:latin typeface="Calibri"/>
                <a:ea typeface="Calibri"/>
                <a:cs typeface="Calibri"/>
                <a:sym typeface="Calibri"/>
              </a:rPr>
              <a:t>.. </a:t>
            </a:r>
            <a:r>
              <a:rPr b="0" i="0" lang="en-US" sz="1000" u="sng" cap="none" strike="noStrike">
                <a:solidFill>
                  <a:schemeClr val="hlink"/>
                </a:solidFill>
                <a:latin typeface="Arial"/>
                <a:ea typeface="Arial"/>
                <a:cs typeface="Arial"/>
                <a:sym typeface="Arial"/>
                <a:hlinkClick r:id="rId3"/>
              </a:rPr>
              <a:t>https://towardsdatascience.com/holt-winters-exponential-smoothing-d703072c0572</a:t>
            </a:r>
            <a:r>
              <a:rPr b="0" i="0" lang="en-US" sz="1000" u="none" cap="none" strike="noStrike">
                <a:solidFill>
                  <a:srgbClr val="000000"/>
                </a:solidFill>
                <a:latin typeface="Arial"/>
                <a:ea typeface="Arial"/>
                <a:cs typeface="Arial"/>
                <a:sym typeface="Arial"/>
              </a:rPr>
              <a:t> </a:t>
            </a:r>
            <a:r>
              <a:rPr b="0" i="0" lang="en-US" sz="10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Calibri"/>
                <a:ea typeface="Calibri"/>
                <a:cs typeface="Calibri"/>
                <a:sym typeface="Calibri"/>
              </a:rPr>
              <a:t>.. </a:t>
            </a:r>
            <a:r>
              <a:rPr b="0" i="0" lang="en-US" sz="1000" u="sng" cap="none" strike="noStrike">
                <a:solidFill>
                  <a:schemeClr val="hlink"/>
                </a:solidFill>
                <a:latin typeface="Calibri"/>
                <a:ea typeface="Calibri"/>
                <a:cs typeface="Calibri"/>
                <a:sym typeface="Calibri"/>
                <a:hlinkClick r:id="rId4"/>
              </a:rPr>
              <a:t>https://orangematter.solarwinds.com/2019/12/15/holt-winters-forecasting-simplified/</a:t>
            </a:r>
            <a:r>
              <a:rPr b="0" i="0" lang="en-US" sz="1000" u="none" cap="none" strike="noStrik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mage result for Holt-Winters" id="158" name="Google Shape;158;p20"/>
          <p:cNvPicPr preferRelativeResize="0"/>
          <p:nvPr/>
        </p:nvPicPr>
        <p:blipFill rotWithShape="1">
          <a:blip r:embed="rId5">
            <a:alphaModFix/>
          </a:blip>
          <a:srcRect b="0" l="0" r="0" t="0"/>
          <a:stretch/>
        </p:blipFill>
        <p:spPr>
          <a:xfrm>
            <a:off x="6351245" y="655798"/>
            <a:ext cx="5630758" cy="2815379"/>
          </a:xfrm>
          <a:prstGeom prst="rect">
            <a:avLst/>
          </a:prstGeom>
          <a:noFill/>
          <a:ln>
            <a:noFill/>
          </a:ln>
        </p:spPr>
      </p:pic>
      <p:sp>
        <p:nvSpPr>
          <p:cNvPr id="159" name="Google Shape;159;p20"/>
          <p:cNvSpPr txBox="1"/>
          <p:nvPr/>
        </p:nvSpPr>
        <p:spPr>
          <a:xfrm>
            <a:off x="5784574" y="3700603"/>
            <a:ext cx="6310188"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a:t>
            </a:r>
            <a:r>
              <a:rPr b="1" i="0" lang="en-US" sz="1400" u="none" cap="none" strike="noStrike">
                <a:solidFill>
                  <a:srgbClr val="FF0000"/>
                </a:solidFill>
                <a:latin typeface="Arial"/>
                <a:ea typeface="Arial"/>
                <a:cs typeface="Arial"/>
                <a:sym typeface="Arial"/>
              </a:rPr>
              <a:t>additive method</a:t>
            </a:r>
            <a:r>
              <a:rPr b="0" i="0" lang="en-US" sz="1400" u="none" cap="none" strike="noStrike">
                <a:solidFill>
                  <a:srgbClr val="000000"/>
                </a:solidFill>
                <a:latin typeface="Arial"/>
                <a:ea typeface="Arial"/>
                <a:cs typeface="Arial"/>
                <a:sym typeface="Arial"/>
              </a:rPr>
              <a:t> is preferred when the seasonal variations are roughly constant through the series, while the multiplicative method is preferred when the seasonal variations are changing proportional to the level of the series.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With the additive method, the seasonal component is expressed in absolute terms in the scale of the observed series, and in the level equation the series is seasonally adjusted by subtracting the seasonal component.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Within each year, the seasonal component will add up to approximately zero.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With the </a:t>
            </a:r>
            <a:r>
              <a:rPr b="1" i="0" lang="en-US" sz="1400" u="none" cap="none" strike="noStrike">
                <a:solidFill>
                  <a:srgbClr val="FF0000"/>
                </a:solidFill>
                <a:latin typeface="Arial"/>
                <a:ea typeface="Arial"/>
                <a:cs typeface="Arial"/>
                <a:sym typeface="Arial"/>
              </a:rPr>
              <a:t>multiplicative method</a:t>
            </a:r>
            <a:r>
              <a:rPr b="0" i="0" lang="en-US" sz="1400" u="none" cap="none" strike="noStrike">
                <a:solidFill>
                  <a:srgbClr val="000000"/>
                </a:solidFill>
                <a:latin typeface="Arial"/>
                <a:ea typeface="Arial"/>
                <a:cs typeface="Arial"/>
                <a:sym typeface="Arial"/>
              </a:rPr>
              <a:t>, the seasonal component is expressed in relative terms (percentages), and the series is seasonally adjusted by dividing through by the seasonal component. Within each year, the seasonal component will sum up to approximately  m .</a:t>
            </a:r>
            <a:endParaRPr/>
          </a:p>
        </p:txBody>
      </p:sp>
      <p:pic>
        <p:nvPicPr>
          <p:cNvPr id="160" name="Google Shape;160;p20"/>
          <p:cNvPicPr preferRelativeResize="0"/>
          <p:nvPr/>
        </p:nvPicPr>
        <p:blipFill rotWithShape="1">
          <a:blip r:embed="rId6">
            <a:alphaModFix/>
          </a:blip>
          <a:srcRect b="0" l="0" r="0" t="0"/>
          <a:stretch/>
        </p:blipFill>
        <p:spPr>
          <a:xfrm>
            <a:off x="364159" y="2544907"/>
            <a:ext cx="4864100" cy="1587500"/>
          </a:xfrm>
          <a:prstGeom prst="rect">
            <a:avLst/>
          </a:prstGeom>
          <a:noFill/>
          <a:ln>
            <a:noFill/>
          </a:ln>
        </p:spPr>
      </p:pic>
      <p:cxnSp>
        <p:nvCxnSpPr>
          <p:cNvPr id="161" name="Google Shape;161;p20"/>
          <p:cNvCxnSpPr/>
          <p:nvPr/>
        </p:nvCxnSpPr>
        <p:spPr>
          <a:xfrm>
            <a:off x="105509" y="4499113"/>
            <a:ext cx="5480282" cy="0"/>
          </a:xfrm>
          <a:prstGeom prst="straightConnector1">
            <a:avLst/>
          </a:prstGeom>
          <a:noFill/>
          <a:ln cap="flat" cmpd="sng" w="9525">
            <a:solidFill>
              <a:srgbClr val="3E6EC2"/>
            </a:solidFill>
            <a:prstDash val="solid"/>
            <a:round/>
            <a:headEnd len="sm" w="sm" type="none"/>
            <a:tailEnd len="sm" w="sm" type="none"/>
          </a:ln>
        </p:spPr>
      </p:cxnSp>
      <p:pic>
        <p:nvPicPr>
          <p:cNvPr id="162" name="Google Shape;162;p20"/>
          <p:cNvPicPr preferRelativeResize="0"/>
          <p:nvPr/>
        </p:nvPicPr>
        <p:blipFill rotWithShape="1">
          <a:blip r:embed="rId7">
            <a:alphaModFix/>
          </a:blip>
          <a:srcRect b="0" l="0" r="0" t="0"/>
          <a:stretch/>
        </p:blipFill>
        <p:spPr>
          <a:xfrm>
            <a:off x="364159" y="4766654"/>
            <a:ext cx="4305300" cy="2095500"/>
          </a:xfrm>
          <a:prstGeom prst="rect">
            <a:avLst/>
          </a:prstGeom>
          <a:noFill/>
          <a:ln>
            <a:noFill/>
          </a:ln>
        </p:spPr>
      </p:pic>
      <p:sp>
        <p:nvSpPr>
          <p:cNvPr id="163" name="Google Shape;163;p20"/>
          <p:cNvSpPr txBox="1"/>
          <p:nvPr/>
        </p:nvSpPr>
        <p:spPr>
          <a:xfrm>
            <a:off x="105510" y="2358889"/>
            <a:ext cx="22268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additive method</a:t>
            </a:r>
            <a:endParaRPr b="0" i="0" sz="1400" u="none" cap="none" strike="noStrike">
              <a:solidFill>
                <a:srgbClr val="000000"/>
              </a:solidFill>
              <a:latin typeface="Arial"/>
              <a:ea typeface="Arial"/>
              <a:cs typeface="Arial"/>
              <a:sym typeface="Arial"/>
            </a:endParaRPr>
          </a:p>
        </p:txBody>
      </p:sp>
      <p:sp>
        <p:nvSpPr>
          <p:cNvPr id="164" name="Google Shape;164;p20"/>
          <p:cNvSpPr txBox="1"/>
          <p:nvPr/>
        </p:nvSpPr>
        <p:spPr>
          <a:xfrm>
            <a:off x="105510" y="4567647"/>
            <a:ext cx="22268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multiplicative method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