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kdnuggets.com/2017/02/stacking-models-imropved-predictions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6.png"/><Relationship Id="rId4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30.png"/><Relationship Id="rId10" Type="http://schemas.openxmlformats.org/officeDocument/2006/relationships/image" Target="../media/image32.jpg"/><Relationship Id="rId9" Type="http://schemas.openxmlformats.org/officeDocument/2006/relationships/image" Target="../media/image29.jpg"/><Relationship Id="rId5" Type="http://schemas.openxmlformats.org/officeDocument/2006/relationships/image" Target="../media/image22.png"/><Relationship Id="rId6" Type="http://schemas.openxmlformats.org/officeDocument/2006/relationships/image" Target="../media/image31.png"/><Relationship Id="rId7" Type="http://schemas.openxmlformats.org/officeDocument/2006/relationships/image" Target="../media/image28.jpg"/><Relationship Id="rId8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4.png"/><Relationship Id="rId4" Type="http://schemas.openxmlformats.org/officeDocument/2006/relationships/image" Target="../media/image26.jpg"/><Relationship Id="rId5" Type="http://schemas.openxmlformats.org/officeDocument/2006/relationships/image" Target="../media/image27.png"/><Relationship Id="rId6" Type="http://schemas.openxmlformats.org/officeDocument/2006/relationships/image" Target="../media/image3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hyperlink" Target="https://en.wikipedia.org/wiki/Xgboost" TargetMode="External"/><Relationship Id="rId10" Type="http://schemas.openxmlformats.org/officeDocument/2006/relationships/hyperlink" Target="https://en.wikipedia.org/wiki/Gradient_boosting" TargetMode="External"/><Relationship Id="rId13" Type="http://schemas.openxmlformats.org/officeDocument/2006/relationships/hyperlink" Target="https://www.youtube.com/watch?v=JIXeMj1zwVU" TargetMode="External"/><Relationship Id="rId12" Type="http://schemas.openxmlformats.org/officeDocument/2006/relationships/hyperlink" Target="https://www.youtube.com/watch?v=t8ooi_tJHSE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statweb.stanford.edu/~jhf/ftp/trebst.pdf" TargetMode="External"/><Relationship Id="rId4" Type="http://schemas.openxmlformats.org/officeDocument/2006/relationships/hyperlink" Target="http://homes.cs.washington.edu/~tqchen/pdf/BoostedTree.pdf" TargetMode="External"/><Relationship Id="rId9" Type="http://schemas.openxmlformats.org/officeDocument/2006/relationships/hyperlink" Target="https://www.quora.com/What-is-the-difference-between-the-R-gbm-gradient-boosting-machine-and-xgboost-extreme-gradient-boosting" TargetMode="External"/><Relationship Id="rId15" Type="http://schemas.openxmlformats.org/officeDocument/2006/relationships/hyperlink" Target="https://www.youtube.com/watch?v=XaeQo1KSmjA" TargetMode="External"/><Relationship Id="rId14" Type="http://schemas.openxmlformats.org/officeDocument/2006/relationships/hyperlink" Target="https://www.youtube.com/watch?v=-Ju0Czc9GmA" TargetMode="External"/><Relationship Id="rId16" Type="http://schemas.openxmlformats.org/officeDocument/2006/relationships/hyperlink" Target="https://www.youtube.com/watch?v=8hupHmBVvb0" TargetMode="External"/><Relationship Id="rId5" Type="http://schemas.openxmlformats.org/officeDocument/2006/relationships/hyperlink" Target="https://xgboost.readthedocs.io/en/latest/model.html" TargetMode="External"/><Relationship Id="rId6" Type="http://schemas.openxmlformats.org/officeDocument/2006/relationships/hyperlink" Target="https://arxiv.org/abs/1505.01866" TargetMode="External"/><Relationship Id="rId7" Type="http://schemas.openxmlformats.org/officeDocument/2006/relationships/hyperlink" Target="http://zhanpengfang.github.io/418home.html" TargetMode="External"/><Relationship Id="rId8" Type="http://schemas.openxmlformats.org/officeDocument/2006/relationships/hyperlink" Target="https://www.analyticsvidhya.com/blog/2016/03/complete-guide-parameter-tuning-xgboost-with-codes-python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hyperlink" Target="https://victorzhou.com/blog/gini-impurity/" TargetMode="External"/><Relationship Id="rId6" Type="http://schemas.openxmlformats.org/officeDocument/2006/relationships/image" Target="../media/image12.jpg"/><Relationship Id="rId7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hyperlink" Target="https://www.rulequest.com/see5-info.html" TargetMode="External"/><Relationship Id="rId9" Type="http://schemas.openxmlformats.org/officeDocument/2006/relationships/image" Target="../media/image18.jpg"/><Relationship Id="rId5" Type="http://schemas.openxmlformats.org/officeDocument/2006/relationships/hyperlink" Target="https://www.rulequest.com/download.html" TargetMode="External"/><Relationship Id="rId6" Type="http://schemas.openxmlformats.org/officeDocument/2006/relationships/image" Target="../media/image14.jpg"/><Relationship Id="rId7" Type="http://schemas.openxmlformats.org/officeDocument/2006/relationships/hyperlink" Target="https://www.rulequest.com/Personal/" TargetMode="External"/><Relationship Id="rId8" Type="http://schemas.openxmlformats.org/officeDocument/2006/relationships/hyperlink" Target="https://www.rulequest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Chi-square_automatic_interaction_detection" TargetMode="External"/><Relationship Id="rId4" Type="http://schemas.openxmlformats.org/officeDocument/2006/relationships/hyperlink" Target="https://towardsdatascience.com/clearly-explained-top-2-types-of-decision-trees-chaid-cart-8695e441e73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7.jpg"/><Relationship Id="rId11" Type="http://schemas.openxmlformats.org/officeDocument/2006/relationships/image" Target="../media/image5.png"/><Relationship Id="rId10" Type="http://schemas.openxmlformats.org/officeDocument/2006/relationships/image" Target="../media/image3.png"/><Relationship Id="rId9" Type="http://schemas.openxmlformats.org/officeDocument/2006/relationships/image" Target="../media/image11.jpg"/><Relationship Id="rId5" Type="http://schemas.openxmlformats.org/officeDocument/2006/relationships/image" Target="../media/image6.jpg"/><Relationship Id="rId6" Type="http://schemas.openxmlformats.org/officeDocument/2006/relationships/image" Target="../media/image17.png"/><Relationship Id="rId7" Type="http://schemas.openxmlformats.org/officeDocument/2006/relationships/image" Target="../media/image24.png"/><Relationship Id="rId8" Type="http://schemas.openxmlformats.org/officeDocument/2006/relationships/hyperlink" Target="https://www.stat.berkeley.edu/~breiman/RandomForests/cc_software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2687781" y="802470"/>
            <a:ext cx="681643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Today's Topic – Ensemble Models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Classifiers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32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Boosting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21020" y="10507"/>
            <a:ext cx="242475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3340925" y="2608434"/>
            <a:ext cx="6004956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file: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Bagging (averaging, voting) vs Boosting (incremental correction)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Ensemble Learning, Trees, Random Forest vs Boosing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 Classification - Islands - when linear separation doesn't work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Tree - and how to build it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Building Tree - Gini Impurity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Building Tree - Smallest Entropy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Building Tree – CHAID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 – authors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Bagging – Boosting – Stacking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 diagram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Bootstrap Sampling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Boosting Authors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Gradient Descent, Gradient Boosting, Validation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 Boost diagram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Misc. links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413650" y="5797125"/>
            <a:ext cx="18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Lev Selector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February 19, 2021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/>
          <p:nvPr/>
        </p:nvSpPr>
        <p:spPr>
          <a:xfrm>
            <a:off x="2121661" y="13795"/>
            <a:ext cx="7562335" cy="1388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Ensemble Learning Methods with Decision Trees </a:t>
            </a:r>
            <a:b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 group of “</a:t>
            </a:r>
            <a:r>
              <a:rPr b="1" i="0" lang="en-US" sz="16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weak learners</a:t>
            </a:r>
            <a:r>
              <a:rPr b="1" i="0" lang="en-US" sz="1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” come together to form a “</a:t>
            </a:r>
            <a:r>
              <a:rPr b="1" i="0" lang="en-US" sz="16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strong learner</a:t>
            </a:r>
            <a:r>
              <a:rPr b="1" i="0" lang="en-US" sz="1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231" name="Google Shape;231;p22"/>
          <p:cNvSpPr txBox="1"/>
          <p:nvPr/>
        </p:nvSpPr>
        <p:spPr>
          <a:xfrm>
            <a:off x="195938" y="2897576"/>
            <a:ext cx="3746666" cy="3754874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Random Forest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parallel independent learners, democratic equal-weight voting.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-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specific case of </a:t>
            </a:r>
            <a:r>
              <a:rPr b="1" i="0" lang="en-US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Bootstrap Aggregating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Bootstrap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data sampling with replacement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Aggregating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voting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learner gets a random subset of data (rows) and a random subset of features (columns).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tree is trained independently.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tree then can make its prediction.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overall decision is made by averaging decisions of individual trees.</a:t>
            </a:r>
            <a:endParaRPr/>
          </a:p>
        </p:txBody>
      </p:sp>
      <p:sp>
        <p:nvSpPr>
          <p:cNvPr id="232" name="Google Shape;232;p22"/>
          <p:cNvSpPr txBox="1"/>
          <p:nvPr/>
        </p:nvSpPr>
        <p:spPr>
          <a:xfrm>
            <a:off x="4231570" y="2897576"/>
            <a:ext cx="3746666" cy="2462213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Boosted Trees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trees trained sequentially.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1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tree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2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tree concentrating on fixing errors left after 1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tree, combine trees (weighted voting)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3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tree concentrating on fixing errors left after 1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2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trees, etc.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 boosting accuracy by adding trees.</a:t>
            </a:r>
            <a:endParaRPr/>
          </a:p>
        </p:txBody>
      </p:sp>
      <p:sp>
        <p:nvSpPr>
          <p:cNvPr id="233" name="Google Shape;233;p22"/>
          <p:cNvSpPr txBox="1"/>
          <p:nvPr/>
        </p:nvSpPr>
        <p:spPr>
          <a:xfrm>
            <a:off x="8267202" y="2897576"/>
            <a:ext cx="3746666" cy="861774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Stacking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(Meta-learner) - train several different models, and then train model on top of their outputs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b="0" i="0" lang="en-US" sz="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https://www.kdnuggets.com/2017/02/stacking-models-imropved-predictions.html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2"/>
          <p:cNvSpPr txBox="1"/>
          <p:nvPr/>
        </p:nvSpPr>
        <p:spPr>
          <a:xfrm>
            <a:off x="607563" y="2030811"/>
            <a:ext cx="264819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Bagging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reduces variance (averages)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does NOT reduce bias error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2"/>
          <p:cNvSpPr txBox="1"/>
          <p:nvPr/>
        </p:nvSpPr>
        <p:spPr>
          <a:xfrm>
            <a:off x="8425905" y="2030941"/>
            <a:ext cx="339603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Stacking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improves predictive force</a:t>
            </a:r>
            <a:br>
              <a:rPr b="1" i="0" lang="en-US" sz="1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(combines "skills" of different models)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2"/>
          <p:cNvSpPr txBox="1"/>
          <p:nvPr/>
        </p:nvSpPr>
        <p:spPr>
          <a:xfrm>
            <a:off x="4288513" y="2030811"/>
            <a:ext cx="363277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Boosting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reduces bias error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by sequential corrective learning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random forest simplified" id="241" name="Google Shape;241;p23"/>
          <p:cNvPicPr preferRelativeResize="0"/>
          <p:nvPr/>
        </p:nvPicPr>
        <p:blipFill rotWithShape="1">
          <a:blip r:embed="rId3">
            <a:alphaModFix/>
          </a:blip>
          <a:srcRect b="17936" l="2246" r="1403" t="2878"/>
          <a:stretch/>
        </p:blipFill>
        <p:spPr>
          <a:xfrm>
            <a:off x="2474026" y="985652"/>
            <a:ext cx="7243948" cy="4465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"/>
          <p:cNvSpPr txBox="1"/>
          <p:nvPr/>
        </p:nvSpPr>
        <p:spPr>
          <a:xfrm>
            <a:off x="255564" y="177725"/>
            <a:ext cx="4673788" cy="1476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Bootstrap Sampling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of preparing a set of data samples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sampling them (with replacement) from original data set</a:t>
            </a:r>
            <a:endParaRPr/>
          </a:p>
        </p:txBody>
      </p:sp>
      <p:pic>
        <p:nvPicPr>
          <p:cNvPr id="247" name="Google Shape;24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682" y="2495929"/>
            <a:ext cx="5097517" cy="3823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45188" y="4407498"/>
            <a:ext cx="1949375" cy="229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4"/>
          <p:cNvSpPr txBox="1"/>
          <p:nvPr/>
        </p:nvSpPr>
        <p:spPr>
          <a:xfrm>
            <a:off x="8765628" y="3326006"/>
            <a:ext cx="3352497" cy="9411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Another meaning of the word bootstrap: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"pull oneself over a fence by one's bootstraps"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1244" y="901910"/>
            <a:ext cx="2364779" cy="178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5"/>
          <p:cNvSpPr txBox="1"/>
          <p:nvPr/>
        </p:nvSpPr>
        <p:spPr>
          <a:xfrm>
            <a:off x="-35952" y="-62965"/>
            <a:ext cx="4046484" cy="621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Boosting Algorithms</a:t>
            </a:r>
            <a:endParaRPr/>
          </a:p>
        </p:txBody>
      </p:sp>
      <p:sp>
        <p:nvSpPr>
          <p:cNvPr id="256" name="Google Shape;256;p25"/>
          <p:cNvSpPr txBox="1"/>
          <p:nvPr/>
        </p:nvSpPr>
        <p:spPr>
          <a:xfrm>
            <a:off x="7304691" y="2507542"/>
            <a:ext cx="488731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Wikipedia, etc: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idea of gradient boosting originated in the observation by </a:t>
            </a:r>
            <a:r>
              <a:rPr b="1" i="0" lang="en-US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Leo Breiman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 boosting can be interpreted as an optimization algorithm on a suitable cost function (</a:t>
            </a: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1997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Berkeley).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Explicit regression gradient boosting algorithms were subsequently developed by </a:t>
            </a:r>
            <a:r>
              <a:rPr b="1" i="0" lang="en-US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Jerome H. Friedman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1999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Berkeley).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 simultaneously with the more general functional gradient boosting perspective of </a:t>
            </a:r>
            <a:r>
              <a:rPr b="1" i="0" lang="en-US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Llew Mason, Jonathan Baxter, Peter Bartlett and Marcus Frean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1999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Stochastic gradient boosting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by Jerome H.Friedman, </a:t>
            </a: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2002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adding random sampling to gradient boosting algorithm improves speed and accuracy.</a:t>
            </a:r>
            <a:endParaRPr/>
          </a:p>
        </p:txBody>
      </p:sp>
      <p:pic>
        <p:nvPicPr>
          <p:cNvPr id="257" name="Google Shape;25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2126" y="2789461"/>
            <a:ext cx="1102313" cy="1256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31514" y="4595488"/>
            <a:ext cx="1192925" cy="639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54832" y="5952896"/>
            <a:ext cx="1189970" cy="467063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5"/>
          <p:cNvSpPr txBox="1"/>
          <p:nvPr/>
        </p:nvSpPr>
        <p:spPr>
          <a:xfrm>
            <a:off x="47280" y="1306916"/>
            <a:ext cx="3253817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AdaBoost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1995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Yoav Freund &amp; Robert Schapire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(2003 Gödel Prize). </a:t>
            </a:r>
            <a:endParaRPr/>
          </a:p>
        </p:txBody>
      </p:sp>
      <p:sp>
        <p:nvSpPr>
          <p:cNvPr id="261" name="Google Shape;261;p25"/>
          <p:cNvSpPr txBox="1"/>
          <p:nvPr/>
        </p:nvSpPr>
        <p:spPr>
          <a:xfrm>
            <a:off x="47280" y="2789461"/>
            <a:ext cx="3730088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XGBoost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2014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flexible and optimized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Tianqi Chen (was a Ph.D. student)</a:t>
            </a:r>
            <a:endParaRPr/>
          </a:p>
        </p:txBody>
      </p:sp>
      <p:sp>
        <p:nvSpPr>
          <p:cNvPr id="262" name="Google Shape;262;p25"/>
          <p:cNvSpPr txBox="1"/>
          <p:nvPr/>
        </p:nvSpPr>
        <p:spPr>
          <a:xfrm>
            <a:off x="47280" y="4322617"/>
            <a:ext cx="4219641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Light GBM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2016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Microsoft)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fast-performing, distributed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(GBM = Gradient Boosting Machine)</a:t>
            </a:r>
            <a:endParaRPr/>
          </a:p>
        </p:txBody>
      </p:sp>
      <p:sp>
        <p:nvSpPr>
          <p:cNvPr id="263" name="Google Shape;263;p25"/>
          <p:cNvSpPr txBox="1"/>
          <p:nvPr/>
        </p:nvSpPr>
        <p:spPr>
          <a:xfrm>
            <a:off x="42643" y="5784345"/>
            <a:ext cx="4219641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CatBoost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2017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Yandex)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data, categorical data, multiple GPUs.</a:t>
            </a:r>
            <a:endParaRPr/>
          </a:p>
        </p:txBody>
      </p:sp>
      <p:sp>
        <p:nvSpPr>
          <p:cNvPr id="264" name="Google Shape;264;p25"/>
          <p:cNvSpPr txBox="1"/>
          <p:nvPr/>
        </p:nvSpPr>
        <p:spPr>
          <a:xfrm>
            <a:off x="8079485" y="1603178"/>
            <a:ext cx="134280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Leo Breiman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UC Berkeley</a:t>
            </a:r>
            <a:endParaRPr/>
          </a:p>
        </p:txBody>
      </p:sp>
      <p:sp>
        <p:nvSpPr>
          <p:cNvPr id="265" name="Google Shape;265;p25"/>
          <p:cNvSpPr txBox="1"/>
          <p:nvPr/>
        </p:nvSpPr>
        <p:spPr>
          <a:xfrm>
            <a:off x="10015728" y="1606306"/>
            <a:ext cx="203178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Jerome H. Friedman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UC Berkeley,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Stanford </a:t>
            </a:r>
            <a:endParaRPr/>
          </a:p>
        </p:txBody>
      </p:sp>
      <p:pic>
        <p:nvPicPr>
          <p:cNvPr id="266" name="Google Shape;266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080247" y="98974"/>
            <a:ext cx="1223510" cy="1507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79485" y="98974"/>
            <a:ext cx="1223510" cy="1504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473165" y="402695"/>
            <a:ext cx="986897" cy="998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460443" y="1432053"/>
            <a:ext cx="988348" cy="1256482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5"/>
          <p:cNvSpPr txBox="1"/>
          <p:nvPr/>
        </p:nvSpPr>
        <p:spPr>
          <a:xfrm>
            <a:off x="-35952" y="558138"/>
            <a:ext cx="240367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Strength of Weak Learners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"/>
          <p:cNvSpPr txBox="1"/>
          <p:nvPr/>
        </p:nvSpPr>
        <p:spPr>
          <a:xfrm>
            <a:off x="234544" y="282829"/>
            <a:ext cx="4289955" cy="11778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Gradient Boosting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named so because on each steep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improving (boosting) the decision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decreasing the error (Gradient Descent) </a:t>
            </a:r>
            <a:endParaRPr/>
          </a:p>
        </p:txBody>
      </p:sp>
      <p:pic>
        <p:nvPicPr>
          <p:cNvPr id="276" name="Google Shape;27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9522" y="4870603"/>
            <a:ext cx="1831063" cy="1831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38610" y="4856985"/>
            <a:ext cx="2681105" cy="167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7461" y="4648254"/>
            <a:ext cx="200775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6"/>
          <p:cNvSpPr txBox="1"/>
          <p:nvPr/>
        </p:nvSpPr>
        <p:spPr>
          <a:xfrm>
            <a:off x="6417496" y="3939248"/>
            <a:ext cx="264874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Gradient vector is perpendicular to level curves</a:t>
            </a:r>
            <a:endParaRPr/>
          </a:p>
        </p:txBody>
      </p:sp>
      <p:sp>
        <p:nvSpPr>
          <p:cNvPr id="280" name="Google Shape;280;p26"/>
          <p:cNvSpPr txBox="1"/>
          <p:nvPr/>
        </p:nvSpPr>
        <p:spPr>
          <a:xfrm>
            <a:off x="307461" y="4439523"/>
            <a:ext cx="2775851" cy="417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gradient vector</a:t>
            </a:r>
            <a:endParaRPr/>
          </a:p>
        </p:txBody>
      </p:sp>
      <p:pic>
        <p:nvPicPr>
          <p:cNvPr id="281" name="Google Shape;281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72630" y="733252"/>
            <a:ext cx="4652579" cy="2648512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6"/>
          <p:cNvSpPr txBox="1"/>
          <p:nvPr/>
        </p:nvSpPr>
        <p:spPr>
          <a:xfrm>
            <a:off x="7338610" y="126907"/>
            <a:ext cx="4686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"validation data set"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used in boosting to figure out when to stop iterations to avoid overfitting</a:t>
            </a:r>
            <a:endParaRPr b="1" i="0" sz="1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6"/>
          <p:cNvSpPr txBox="1"/>
          <p:nvPr/>
        </p:nvSpPr>
        <p:spPr>
          <a:xfrm>
            <a:off x="3317631" y="3352800"/>
            <a:ext cx="28185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Gradient Descent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 txBox="1"/>
          <p:nvPr/>
        </p:nvSpPr>
        <p:spPr>
          <a:xfrm>
            <a:off x="130629" y="83127"/>
            <a:ext cx="210193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AdaBoost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adaboost sequence" id="289" name="Google Shape;28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1600" y="1234787"/>
            <a:ext cx="6908800" cy="521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7"/>
          <p:cNvSpPr txBox="1"/>
          <p:nvPr/>
        </p:nvSpPr>
        <p:spPr>
          <a:xfrm>
            <a:off x="130629" y="760021"/>
            <a:ext cx="263907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Boosting Algorithm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(1995) by Freund and Schapire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/>
          <p:nvPr/>
        </p:nvSpPr>
        <p:spPr>
          <a:xfrm>
            <a:off x="277508" y="44246"/>
            <a:ext cx="11597656" cy="6784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Gradient boosting trees model is originally proposed by Friedman et al.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has coined the term GBM = </a:t>
            </a: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Gradient Boosting Machine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“Gradient Boosting” - </a:t>
            </a: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Greedy Function Approximation: A Gradient Boosting Machine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by Friedman (1999)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https://statweb.stanford.edu/~jhf/ftp/trebst.pdf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XGBoost was created by Tianqi Chen. It is a library implementing GBM – and optimized for trees.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"XG" in XGBoost = “Extreme Gradient Boosting”.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Tianqi Chen - Introduction to Boosted Trees (2016)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http://homes.cs.washington.edu/~tqchen/pdf/BoostedTree.pdf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https://xgboost.readthedocs.io/en/latest/model.html</a:t>
            </a:r>
            <a:endParaRPr b="0" i="0" sz="1400" u="sng" cap="none" strike="noStrike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XGBoost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uses "Regularized Gradient Boosting" model which prevents overfitting and gives better performance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uses sparse matrices with sparsity aware algorithms to reduce memory and increase performance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better support for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multicore parallel processing - reduces training time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2015 - DART: Dropouts meet Multiple Additive Regression Trees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https://arxiv.org/abs/1505.01866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http://zhanpengfang.github.io/418home.html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https://www.analyticsvidhya.com/blog/2016/03/complete-guide-parameter-tuning-xgboost-with-codes-python/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https://www.quora.com/What-is-the-difference-between-the-R-gbm-gradient-boosting-machine-and-xgboost-extreme-gradient-boosting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https://en.wikipedia.org/wiki/Gradient_boosting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https://en.wikipedia.org/wiki/Xgboost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Leo Breiman, Jerome Friedman, CART, BFOS on youtube: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https://www.youtube.com/watch?v=t8ooi_tJHSE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– 2 min, Working with Leo Breiman on Random Forests, Adele Cutler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https://www.youtube.com/watch?v=JIXeMj1zwVU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– 5min, CART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4"/>
              </a:rPr>
              <a:t>https://www.youtube.com/watch?v=-Ju0Czc9GmA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– 4min, The Birth of BFOS: Breiman, Freidman, Olshen and Stone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5"/>
              </a:rPr>
              <a:t>https://www.youtube.com/watch?v=XaeQo1KSmjA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– 4min, CART and Cross-Validation, Data Mining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6"/>
              </a:rPr>
              <a:t>https://www.youtube.com/watch?v=8hupHmBVvb0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– 4min, Jerome Friedman, Data Mining Software Founding Father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0" y="-5043"/>
            <a:ext cx="5432646" cy="1771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Idea: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 reliable system from unreliable blocks using single-shot democratic voting</a:t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1351723" y="2700515"/>
            <a:ext cx="1630017" cy="538201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1607122" y="2815726"/>
            <a:ext cx="111921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 1</a:t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1351723" y="3353927"/>
            <a:ext cx="1630017" cy="538201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1607122" y="3469138"/>
            <a:ext cx="111921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 2</a:t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351723" y="4017231"/>
            <a:ext cx="1630017" cy="538201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1607122" y="4132442"/>
            <a:ext cx="111921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 3</a:t>
            </a: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40504" y="3469138"/>
            <a:ext cx="5823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cxnSp>
        <p:nvCxnSpPr>
          <p:cNvPr id="104" name="Google Shape;104;p14"/>
          <p:cNvCxnSpPr>
            <a:stCxn id="103" idx="3"/>
            <a:endCxn id="97" idx="1"/>
          </p:cNvCxnSpPr>
          <p:nvPr/>
        </p:nvCxnSpPr>
        <p:spPr>
          <a:xfrm flipH="1" rot="10800000">
            <a:off x="622854" y="2969626"/>
            <a:ext cx="729000" cy="653400"/>
          </a:xfrm>
          <a:prstGeom prst="straightConnector1">
            <a:avLst/>
          </a:prstGeom>
          <a:noFill/>
          <a:ln cap="flat" cmpd="sng" w="38100">
            <a:solidFill>
              <a:srgbClr val="3E6EC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5" name="Google Shape;105;p14"/>
          <p:cNvCxnSpPr>
            <a:stCxn id="103" idx="3"/>
            <a:endCxn id="99" idx="1"/>
          </p:cNvCxnSpPr>
          <p:nvPr/>
        </p:nvCxnSpPr>
        <p:spPr>
          <a:xfrm>
            <a:off x="622854" y="3623026"/>
            <a:ext cx="729000" cy="0"/>
          </a:xfrm>
          <a:prstGeom prst="straightConnector1">
            <a:avLst/>
          </a:prstGeom>
          <a:noFill/>
          <a:ln cap="flat" cmpd="sng" w="38100">
            <a:solidFill>
              <a:srgbClr val="3E6EC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6" name="Google Shape;106;p14"/>
          <p:cNvCxnSpPr>
            <a:stCxn id="103" idx="3"/>
            <a:endCxn id="101" idx="1"/>
          </p:cNvCxnSpPr>
          <p:nvPr/>
        </p:nvCxnSpPr>
        <p:spPr>
          <a:xfrm>
            <a:off x="622854" y="3623026"/>
            <a:ext cx="729000" cy="663300"/>
          </a:xfrm>
          <a:prstGeom prst="straightConnector1">
            <a:avLst/>
          </a:prstGeom>
          <a:noFill/>
          <a:ln cap="flat" cmpd="sng" w="38100">
            <a:solidFill>
              <a:srgbClr val="3E6EC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7" name="Google Shape;107;p14"/>
          <p:cNvSpPr/>
          <p:nvPr/>
        </p:nvSpPr>
        <p:spPr>
          <a:xfrm>
            <a:off x="3650975" y="3360555"/>
            <a:ext cx="1630017" cy="538201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3796569" y="3375536"/>
            <a:ext cx="133882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Majority voting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endParaRPr/>
          </a:p>
        </p:txBody>
      </p:sp>
      <p:cxnSp>
        <p:nvCxnSpPr>
          <p:cNvPr id="109" name="Google Shape;109;p14"/>
          <p:cNvCxnSpPr>
            <a:stCxn id="101" idx="3"/>
            <a:endCxn id="107" idx="1"/>
          </p:cNvCxnSpPr>
          <p:nvPr/>
        </p:nvCxnSpPr>
        <p:spPr>
          <a:xfrm flipH="1" rot="10800000">
            <a:off x="2981740" y="3629631"/>
            <a:ext cx="669300" cy="656700"/>
          </a:xfrm>
          <a:prstGeom prst="straightConnector1">
            <a:avLst/>
          </a:prstGeom>
          <a:noFill/>
          <a:ln cap="flat" cmpd="sng" w="38100">
            <a:solidFill>
              <a:srgbClr val="3E6EC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0" name="Google Shape;110;p14"/>
          <p:cNvCxnSpPr>
            <a:stCxn id="99" idx="3"/>
            <a:endCxn id="107" idx="1"/>
          </p:cNvCxnSpPr>
          <p:nvPr/>
        </p:nvCxnSpPr>
        <p:spPr>
          <a:xfrm>
            <a:off x="2981740" y="3623027"/>
            <a:ext cx="669300" cy="6600"/>
          </a:xfrm>
          <a:prstGeom prst="straightConnector1">
            <a:avLst/>
          </a:prstGeom>
          <a:noFill/>
          <a:ln cap="flat" cmpd="sng" w="38100">
            <a:solidFill>
              <a:srgbClr val="3E6EC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1" name="Google Shape;111;p14"/>
          <p:cNvCxnSpPr>
            <a:stCxn id="97" idx="3"/>
            <a:endCxn id="107" idx="1"/>
          </p:cNvCxnSpPr>
          <p:nvPr/>
        </p:nvCxnSpPr>
        <p:spPr>
          <a:xfrm>
            <a:off x="2981740" y="2969616"/>
            <a:ext cx="669300" cy="660000"/>
          </a:xfrm>
          <a:prstGeom prst="straightConnector1">
            <a:avLst/>
          </a:prstGeom>
          <a:noFill/>
          <a:ln cap="flat" cmpd="sng" w="38100">
            <a:solidFill>
              <a:srgbClr val="3E6EC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2" name="Google Shape;112;p14"/>
          <p:cNvCxnSpPr>
            <a:stCxn id="107" idx="3"/>
          </p:cNvCxnSpPr>
          <p:nvPr/>
        </p:nvCxnSpPr>
        <p:spPr>
          <a:xfrm>
            <a:off x="5280992" y="3629656"/>
            <a:ext cx="624000" cy="7500"/>
          </a:xfrm>
          <a:prstGeom prst="straightConnector1">
            <a:avLst/>
          </a:prstGeom>
          <a:noFill/>
          <a:ln cap="flat" cmpd="sng" w="38100">
            <a:solidFill>
              <a:srgbClr val="3E6EC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3" name="Google Shape;113;p14"/>
          <p:cNvSpPr txBox="1"/>
          <p:nvPr/>
        </p:nvSpPr>
        <p:spPr>
          <a:xfrm>
            <a:off x="7096537" y="16573"/>
            <a:ext cx="5095463" cy="1446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Idea: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to correct answer by making multiple corrective steps</a:t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7189314" y="2031279"/>
            <a:ext cx="1630017" cy="538201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7222419" y="2146490"/>
            <a:ext cx="15969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baseline="30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approximation</a:t>
            </a: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7195939" y="2824083"/>
            <a:ext cx="1630017" cy="538201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7485281" y="2933320"/>
            <a:ext cx="9701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correction</a:t>
            </a:r>
            <a:endParaRPr/>
          </a:p>
        </p:txBody>
      </p:sp>
      <p:cxnSp>
        <p:nvCxnSpPr>
          <p:cNvPr id="118" name="Google Shape;118;p14"/>
          <p:cNvCxnSpPr>
            <a:stCxn id="114" idx="2"/>
            <a:endCxn id="116" idx="0"/>
          </p:cNvCxnSpPr>
          <p:nvPr/>
        </p:nvCxnSpPr>
        <p:spPr>
          <a:xfrm>
            <a:off x="8004323" y="2569480"/>
            <a:ext cx="6600" cy="254700"/>
          </a:xfrm>
          <a:prstGeom prst="straightConnector1">
            <a:avLst/>
          </a:prstGeom>
          <a:noFill/>
          <a:ln cap="flat" cmpd="sng" w="38100">
            <a:solidFill>
              <a:srgbClr val="3E6EC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9" name="Google Shape;119;p14"/>
          <p:cNvSpPr/>
          <p:nvPr/>
        </p:nvSpPr>
        <p:spPr>
          <a:xfrm>
            <a:off x="7189315" y="3625840"/>
            <a:ext cx="1630017" cy="538201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7485280" y="3726554"/>
            <a:ext cx="9701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correction</a:t>
            </a:r>
            <a:endParaRPr/>
          </a:p>
        </p:txBody>
      </p:sp>
      <p:cxnSp>
        <p:nvCxnSpPr>
          <p:cNvPr id="121" name="Google Shape;121;p14"/>
          <p:cNvCxnSpPr>
            <a:stCxn id="116" idx="2"/>
            <a:endCxn id="119" idx="0"/>
          </p:cNvCxnSpPr>
          <p:nvPr/>
        </p:nvCxnSpPr>
        <p:spPr>
          <a:xfrm flipH="1">
            <a:off x="8004348" y="3362284"/>
            <a:ext cx="6600" cy="263700"/>
          </a:xfrm>
          <a:prstGeom prst="straightConnector1">
            <a:avLst/>
          </a:prstGeom>
          <a:noFill/>
          <a:ln cap="flat" cmpd="sng" w="38100">
            <a:solidFill>
              <a:srgbClr val="3E6EC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2" name="Google Shape;122;p14"/>
          <p:cNvSpPr/>
          <p:nvPr/>
        </p:nvSpPr>
        <p:spPr>
          <a:xfrm>
            <a:off x="7189315" y="5308861"/>
            <a:ext cx="1630017" cy="538201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7519253" y="5430889"/>
            <a:ext cx="9701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correction</a:t>
            </a:r>
            <a:endParaRPr/>
          </a:p>
        </p:txBody>
      </p:sp>
      <p:cxnSp>
        <p:nvCxnSpPr>
          <p:cNvPr id="124" name="Google Shape;124;p14"/>
          <p:cNvCxnSpPr>
            <a:endCxn id="122" idx="0"/>
          </p:cNvCxnSpPr>
          <p:nvPr/>
        </p:nvCxnSpPr>
        <p:spPr>
          <a:xfrm>
            <a:off x="7997723" y="5054161"/>
            <a:ext cx="6600" cy="254700"/>
          </a:xfrm>
          <a:prstGeom prst="straightConnector1">
            <a:avLst/>
          </a:prstGeom>
          <a:noFill/>
          <a:ln cap="flat" cmpd="sng" w="38100">
            <a:solidFill>
              <a:srgbClr val="3E6EC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5" name="Google Shape;125;p14"/>
          <p:cNvSpPr/>
          <p:nvPr/>
        </p:nvSpPr>
        <p:spPr>
          <a:xfrm>
            <a:off x="9798894" y="3370297"/>
            <a:ext cx="1630017" cy="845978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7586331" y="4096265"/>
            <a:ext cx="86908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0070C0"/>
                </a:solidFill>
                <a:latin typeface="Aharoni"/>
                <a:ea typeface="Aharoni"/>
                <a:cs typeface="Aharoni"/>
                <a:sym typeface="Aharoni"/>
              </a:rPr>
              <a:t>...</a:t>
            </a:r>
            <a:endParaRPr/>
          </a:p>
        </p:txBody>
      </p:sp>
      <p:cxnSp>
        <p:nvCxnSpPr>
          <p:cNvPr id="127" name="Google Shape;127;p14"/>
          <p:cNvCxnSpPr>
            <a:stCxn id="119" idx="2"/>
          </p:cNvCxnSpPr>
          <p:nvPr/>
        </p:nvCxnSpPr>
        <p:spPr>
          <a:xfrm>
            <a:off x="8004323" y="4164041"/>
            <a:ext cx="6600" cy="351900"/>
          </a:xfrm>
          <a:prstGeom prst="straightConnector1">
            <a:avLst/>
          </a:prstGeom>
          <a:noFill/>
          <a:ln cap="flat" cmpd="sng" w="38100">
            <a:solidFill>
              <a:srgbClr val="3E6EC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8" name="Google Shape;128;p14"/>
          <p:cNvSpPr txBox="1"/>
          <p:nvPr/>
        </p:nvSpPr>
        <p:spPr>
          <a:xfrm>
            <a:off x="113388" y="6106096"/>
            <a:ext cx="205334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Bagging</a:t>
            </a:r>
            <a:endParaRPr/>
          </a:p>
        </p:txBody>
      </p:sp>
      <p:sp>
        <p:nvSpPr>
          <p:cNvPr id="129" name="Google Shape;129;p14"/>
          <p:cNvSpPr txBox="1"/>
          <p:nvPr/>
        </p:nvSpPr>
        <p:spPr>
          <a:xfrm>
            <a:off x="10045895" y="6107056"/>
            <a:ext cx="205334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Boosting</a:t>
            </a:r>
            <a:endParaRPr/>
          </a:p>
        </p:txBody>
      </p:sp>
      <p:cxnSp>
        <p:nvCxnSpPr>
          <p:cNvPr id="130" name="Google Shape;130;p14"/>
          <p:cNvCxnSpPr>
            <a:stCxn id="125" idx="3"/>
          </p:cNvCxnSpPr>
          <p:nvPr/>
        </p:nvCxnSpPr>
        <p:spPr>
          <a:xfrm>
            <a:off x="11428911" y="3793286"/>
            <a:ext cx="663600" cy="6900"/>
          </a:xfrm>
          <a:prstGeom prst="straightConnector1">
            <a:avLst/>
          </a:prstGeom>
          <a:noFill/>
          <a:ln cap="flat" cmpd="sng" w="38100">
            <a:solidFill>
              <a:srgbClr val="3E6EC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1" name="Google Shape;131;p14"/>
          <p:cNvSpPr txBox="1"/>
          <p:nvPr/>
        </p:nvSpPr>
        <p:spPr>
          <a:xfrm>
            <a:off x="9846740" y="3454306"/>
            <a:ext cx="154906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Weighted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voting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endParaRPr/>
          </a:p>
        </p:txBody>
      </p:sp>
      <p:cxnSp>
        <p:nvCxnSpPr>
          <p:cNvPr id="132" name="Google Shape;132;p14"/>
          <p:cNvCxnSpPr>
            <a:stCxn id="114" idx="3"/>
            <a:endCxn id="125" idx="1"/>
          </p:cNvCxnSpPr>
          <p:nvPr/>
        </p:nvCxnSpPr>
        <p:spPr>
          <a:xfrm>
            <a:off x="8819331" y="2300379"/>
            <a:ext cx="979500" cy="1492800"/>
          </a:xfrm>
          <a:prstGeom prst="straightConnector1">
            <a:avLst/>
          </a:prstGeom>
          <a:noFill/>
          <a:ln cap="flat" cmpd="sng" w="38100">
            <a:solidFill>
              <a:srgbClr val="3E6EC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3" name="Google Shape;133;p14"/>
          <p:cNvCxnSpPr>
            <a:stCxn id="116" idx="3"/>
            <a:endCxn id="125" idx="1"/>
          </p:cNvCxnSpPr>
          <p:nvPr/>
        </p:nvCxnSpPr>
        <p:spPr>
          <a:xfrm>
            <a:off x="8825956" y="3093184"/>
            <a:ext cx="972900" cy="700200"/>
          </a:xfrm>
          <a:prstGeom prst="straightConnector1">
            <a:avLst/>
          </a:prstGeom>
          <a:noFill/>
          <a:ln cap="flat" cmpd="sng" w="38100">
            <a:solidFill>
              <a:srgbClr val="3E6EC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4" name="Google Shape;134;p14"/>
          <p:cNvCxnSpPr>
            <a:stCxn id="119" idx="3"/>
            <a:endCxn id="125" idx="1"/>
          </p:cNvCxnSpPr>
          <p:nvPr/>
        </p:nvCxnSpPr>
        <p:spPr>
          <a:xfrm flipH="1" rot="10800000">
            <a:off x="8819332" y="3793240"/>
            <a:ext cx="979500" cy="101700"/>
          </a:xfrm>
          <a:prstGeom prst="straightConnector1">
            <a:avLst/>
          </a:prstGeom>
          <a:noFill/>
          <a:ln cap="flat" cmpd="sng" w="38100">
            <a:solidFill>
              <a:srgbClr val="3E6EC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5" name="Google Shape;135;p14"/>
          <p:cNvCxnSpPr>
            <a:stCxn id="122" idx="3"/>
            <a:endCxn id="125" idx="1"/>
          </p:cNvCxnSpPr>
          <p:nvPr/>
        </p:nvCxnSpPr>
        <p:spPr>
          <a:xfrm flipH="1" rot="10800000">
            <a:off x="8819332" y="3793261"/>
            <a:ext cx="979500" cy="1784700"/>
          </a:xfrm>
          <a:prstGeom prst="straightConnector1">
            <a:avLst/>
          </a:prstGeom>
          <a:noFill/>
          <a:ln cap="flat" cmpd="sng" w="38100">
            <a:solidFill>
              <a:srgbClr val="3E6EC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6" name="Google Shape;136;p14"/>
          <p:cNvSpPr txBox="1"/>
          <p:nvPr/>
        </p:nvSpPr>
        <p:spPr>
          <a:xfrm>
            <a:off x="3662681" y="2108018"/>
            <a:ext cx="275135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Power of the majority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committee, senate, congress, council, board of directors, ...</a:t>
            </a:r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9999514" y="2108018"/>
            <a:ext cx="214610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Power of validation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science, open source community, ...</a:t>
            </a:r>
            <a:endParaRPr/>
          </a:p>
        </p:txBody>
      </p:sp>
      <p:cxnSp>
        <p:nvCxnSpPr>
          <p:cNvPr id="138" name="Google Shape;138;p14"/>
          <p:cNvCxnSpPr/>
          <p:nvPr/>
        </p:nvCxnSpPr>
        <p:spPr>
          <a:xfrm>
            <a:off x="6531429" y="127660"/>
            <a:ext cx="0" cy="6563211"/>
          </a:xfrm>
          <a:prstGeom prst="straightConnector1">
            <a:avLst/>
          </a:prstGeom>
          <a:noFill/>
          <a:ln cap="flat" cmpd="sng" w="635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p14"/>
          <p:cNvSpPr txBox="1"/>
          <p:nvPr/>
        </p:nvSpPr>
        <p:spPr>
          <a:xfrm>
            <a:off x="3895106" y="6172008"/>
            <a:ext cx="251892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Wrong bias is not removed,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it is simply averaged</a:t>
            </a:r>
            <a:endParaRPr/>
          </a:p>
        </p:txBody>
      </p:sp>
      <p:sp>
        <p:nvSpPr>
          <p:cNvPr id="140" name="Google Shape;140;p14"/>
          <p:cNvSpPr txBox="1"/>
          <p:nvPr/>
        </p:nvSpPr>
        <p:spPr>
          <a:xfrm>
            <a:off x="6637161" y="6167651"/>
            <a:ext cx="277470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Wrong bias is removed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using correction and validation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/>
        </p:nvSpPr>
        <p:spPr>
          <a:xfrm>
            <a:off x="133266" y="118334"/>
            <a:ext cx="6635669" cy="5997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Ensemble Learning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 - train several models to do predictions.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combine predictions of these models to get a better predictor.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possible to combine any types of models into one predictor.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commonly people combine variations of similar models, like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decision trees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most famous approaches are: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- "Random Forest"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- "Gradient Boosted Trees"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the hood these models combine 100 ... 200+ similar trees.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differences between algorithms: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you select the data to train those trees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you combine the predictions of these trees</a:t>
            </a:r>
            <a:endParaRPr/>
          </a:p>
        </p:txBody>
      </p:sp>
      <p:pic>
        <p:nvPicPr>
          <p:cNvPr descr="Image result for random forest multiple trees carikature" id="146" name="Google Shape;14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4887" y="1367360"/>
            <a:ext cx="2875445" cy="2061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61663" y="4123784"/>
            <a:ext cx="4241248" cy="214392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/>
          <p:nvPr/>
        </p:nvSpPr>
        <p:spPr>
          <a:xfrm rot="-371600">
            <a:off x="5035138" y="2933202"/>
            <a:ext cx="2398816" cy="15437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5"/>
          <p:cNvSpPr/>
          <p:nvPr/>
        </p:nvSpPr>
        <p:spPr>
          <a:xfrm rot="804328">
            <a:off x="4980748" y="3723854"/>
            <a:ext cx="2398816" cy="15437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004" y="1181595"/>
            <a:ext cx="5549900" cy="55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9845" y="1425721"/>
            <a:ext cx="3606800" cy="27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/>
        </p:nvSpPr>
        <p:spPr>
          <a:xfrm>
            <a:off x="6632871" y="5257526"/>
            <a:ext cx="403117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Ensemble tree classifiers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 Random Forest , XGBoost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can solve complicated problems</a:t>
            </a:r>
            <a:endParaRPr/>
          </a:p>
        </p:txBody>
      </p:sp>
      <p:sp>
        <p:nvSpPr>
          <p:cNvPr id="157" name="Google Shape;157;p16"/>
          <p:cNvSpPr txBox="1"/>
          <p:nvPr/>
        </p:nvSpPr>
        <p:spPr>
          <a:xfrm>
            <a:off x="95004" y="95003"/>
            <a:ext cx="5549900" cy="1046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Binary Classification Problem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Example – two classes: red and grey.</a:t>
            </a:r>
            <a:endParaRPr/>
          </a:p>
        </p:txBody>
      </p:sp>
      <p:sp>
        <p:nvSpPr>
          <p:cNvPr id="158" name="Google Shape;158;p16"/>
          <p:cNvSpPr txBox="1"/>
          <p:nvPr/>
        </p:nvSpPr>
        <p:spPr>
          <a:xfrm>
            <a:off x="6632871" y="168420"/>
            <a:ext cx="450074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Ensemble Tree Classifiers succeed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where Linear Classifiers fail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/>
        </p:nvSpPr>
        <p:spPr>
          <a:xfrm>
            <a:off x="192506" y="64169"/>
            <a:ext cx="3332572" cy="464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(DT)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301684" y="3957432"/>
            <a:ext cx="5227633" cy="2251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ID3 (Iterative Dichotomiser 3)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uses smallest entropy metrics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C4.5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successor of ID3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CART (Classification And Regression Tree)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uses </a:t>
            </a:r>
            <a:r>
              <a:rPr b="1" i="0" lang="en-US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Gini metrics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CHAID (CHi-squared Automatic Interaction Detector)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Performs multi-level splits when computing classification trees.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MARS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extends decision trees to handle numerical data better.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Conditional Inference Trees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Statistics-based approach that uses non-parametric tests as splitting criteria, corrected for multiple testing to avoid overfitting. This approach results in unbiased predictor selection and does not require pruning.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192507" y="649394"/>
            <a:ext cx="5452920" cy="2491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DT goes from observations about an item (represented in the branches) to conclusions about the item's target value (represented in the leaves).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DT can do classification or regression.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DTs are intuitive and easily interpretable.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Algorithms for constructing DTs usually work top-down, by choosing a variable at each step that best splits the set of items.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test all possible splits (or some subset) to decide how to split.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Simplicity is best, so we want to keep our tree small.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do so, at each step we should choose the split that results in the purest daughter nodes.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decision tree" id="166" name="Google Shape;16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3557" y="528850"/>
            <a:ext cx="4333413" cy="355958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/>
        </p:nvSpPr>
        <p:spPr>
          <a:xfrm>
            <a:off x="192505" y="3492750"/>
            <a:ext cx="5227633" cy="464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Building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/>
        </p:nvSpPr>
        <p:spPr>
          <a:xfrm>
            <a:off x="0" y="0"/>
            <a:ext cx="2835966" cy="503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Gini Impurity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145774" y="704633"/>
            <a:ext cx="4895950" cy="363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Gini Impurity  (I</a:t>
            </a:r>
            <a:r>
              <a:rPr b="1" baseline="-25000" i="0" lang="en-US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i="0" lang="en-US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metrics used by CART method for making splitting decisions on categorical features.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Gini impurity is a measure of how often a randomly chosen element from the set would be </a:t>
            </a:r>
            <a:r>
              <a:rPr b="1" i="0" lang="en-US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incorrectly labeled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it was randomly labeled according to the distribution of labels in the subset.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Gini max value is 0.5, and min value is 0 (when all cases in the node fall into a single target category).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we have a set of items with J classes {1,2,..,J},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p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the fraction of items of i-th class, then it can be shown that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b="1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b="1" baseline="-2500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= 1 – sum(p</a:t>
            </a:r>
            <a:r>
              <a:rPr b="1" baseline="-2500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baseline="3000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pic>
        <p:nvPicPr>
          <p:cNvPr id="174" name="Google Shape;17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975198"/>
            <a:ext cx="5041724" cy="49794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8"/>
          <p:cNvSpPr txBox="1"/>
          <p:nvPr/>
        </p:nvSpPr>
        <p:spPr>
          <a:xfrm>
            <a:off x="274131" y="5844213"/>
            <a:ext cx="10336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fraction of incorrectly labeled</a:t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 rot="-9786488">
            <a:off x="834887" y="5499653"/>
            <a:ext cx="106017" cy="31805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8"/>
          <p:cNvSpPr/>
          <p:nvPr/>
        </p:nvSpPr>
        <p:spPr>
          <a:xfrm rot="6886914">
            <a:off x="3879494" y="3937724"/>
            <a:ext cx="66779" cy="147949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42990" y="744382"/>
            <a:ext cx="6096000" cy="65595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8"/>
          <p:cNvSpPr txBox="1"/>
          <p:nvPr/>
        </p:nvSpPr>
        <p:spPr>
          <a:xfrm>
            <a:off x="5975047" y="18952"/>
            <a:ext cx="59403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look at the documentation for the DecisionTreeClassifier class in scikit-learn, you’ll see something like this for the criterion parameter:</a:t>
            </a:r>
            <a:endParaRPr/>
          </a:p>
        </p:txBody>
      </p:sp>
      <p:sp>
        <p:nvSpPr>
          <p:cNvPr id="180" name="Google Shape;180;p18"/>
          <p:cNvSpPr txBox="1"/>
          <p:nvPr/>
        </p:nvSpPr>
        <p:spPr>
          <a:xfrm>
            <a:off x="6042990" y="1516125"/>
            <a:ext cx="609599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training a decision tree, the best split is chosen by maximizing the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Gini Gain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which is calculated by subtracting the weighted impurities of the branches from the original impurity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0" i="0" lang="en-US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https://victorzhou.com/blog/gini-impurity/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7679993" y="2784986"/>
            <a:ext cx="4458997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"Gini" comes from economics.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Corrado Gini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Italian statistician and sociologist.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 has published his paper Variability and Mutability in 1912.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 has introduced a </a:t>
            </a:r>
            <a:r>
              <a:rPr b="1" i="0" lang="en-US" sz="1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Gini coefficient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sometimes called the Gini index or Gini ratio.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a measure of statistical dispersion intended to represent the </a:t>
            </a:r>
            <a:r>
              <a:rPr b="1" i="0" lang="en-US" sz="1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income inequality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wealth inequality within a nation or any other group of people.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coefficient ranges from 0 (or 0%) to 1 (or 100%), with 0 representing perfect equality and 1 representing perfect inequality.</a:t>
            </a:r>
            <a:endParaRPr/>
          </a:p>
        </p:txBody>
      </p:sp>
      <p:pic>
        <p:nvPicPr>
          <p:cNvPr id="182" name="Google Shape;182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28058" y="2891002"/>
            <a:ext cx="1574800" cy="155797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8"/>
          <p:cNvSpPr txBox="1"/>
          <p:nvPr/>
        </p:nvSpPr>
        <p:spPr>
          <a:xfrm>
            <a:off x="6028058" y="4487773"/>
            <a:ext cx="1574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Corrado Gini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1884-1965</a:t>
            </a:r>
            <a:endParaRPr/>
          </a:p>
        </p:txBody>
      </p:sp>
      <p:pic>
        <p:nvPicPr>
          <p:cNvPr id="184" name="Google Shape;184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76919" y="5224172"/>
            <a:ext cx="4368651" cy="1323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5.googleusercontent.com/zt2CJXisj-hLRWhTGxrDl0FwTOY93cUZKkNgKqljr_v7dVnPWjbEUyf7nyvDJrlBbz7hHPGH5_z4-NTWHHglrQkT9cie4ykLmWzoKjUhiBc3pvJRyBw24kJ4Xz4vuz8uL1uXEbdejWw" id="189" name="Google Shape;18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30414" y="3676085"/>
            <a:ext cx="1934819" cy="50358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9"/>
          <p:cNvSpPr txBox="1"/>
          <p:nvPr/>
        </p:nvSpPr>
        <p:spPr>
          <a:xfrm>
            <a:off x="-1" y="0"/>
            <a:ext cx="7222436" cy="503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Smallest Entropy (Largest Information Gain)</a:t>
            </a:r>
            <a:endParaRPr/>
          </a:p>
        </p:txBody>
      </p:sp>
      <p:sp>
        <p:nvSpPr>
          <p:cNvPr id="191" name="Google Shape;191;p19"/>
          <p:cNvSpPr txBox="1"/>
          <p:nvPr/>
        </p:nvSpPr>
        <p:spPr>
          <a:xfrm>
            <a:off x="116465" y="898080"/>
            <a:ext cx="7728822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ID3 (ID.3 = Iterative Dichotomiser 3)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algorithm invented by Ross Quinlan (1986)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to generate a decision tree from a dataset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splits data by an attribute that has smallest average entropy of the split</a:t>
            </a:r>
            <a:br>
              <a:rPr b="1" i="0" lang="en-US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(or largest information gain)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C4.5 is an extension of ID3, used for classification, has following advantages: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handles both continuous and discrete attributes (creates a threshold and then splits the list)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handles missing attributes data (simply not using them in entropy calculations).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handles attributes with differing costs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pruning trees after creation (attempts to remove inefective branches or replace them with leaf nodes).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C5.0 algorithm - improved C4.5: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https://www.rulequest.com/see5-info.html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https://www.rulequest.com/download.html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much-much faster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 memory usage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builds smaller decision trees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 for boosting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 for weighting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automating winnowing (removing not effective attributes)</a:t>
            </a:r>
            <a:endParaRPr/>
          </a:p>
        </p:txBody>
      </p:sp>
      <p:pic>
        <p:nvPicPr>
          <p:cNvPr id="192" name="Google Shape;192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66737" y="71783"/>
            <a:ext cx="2159000" cy="16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9"/>
          <p:cNvSpPr txBox="1"/>
          <p:nvPr/>
        </p:nvSpPr>
        <p:spPr>
          <a:xfrm>
            <a:off x="8787804" y="1869184"/>
            <a:ext cx="3024299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John Ross Quinlan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Inventor of canonical C4.5 and ID3 algorithms.  Currently running his  company </a:t>
            </a:r>
            <a:r>
              <a:rPr b="1" i="0" lang="en-US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RuleQuest Research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0" i="0" lang="en-US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https://www.rulequest.com/Personal/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0" i="0" lang="en-US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https://www.rulequest.com/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pic>
        <p:nvPicPr>
          <p:cNvPr id="194" name="Google Shape;194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795538" y="53012"/>
            <a:ext cx="1074015" cy="161102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9"/>
          <p:cNvSpPr txBox="1"/>
          <p:nvPr/>
        </p:nvSpPr>
        <p:spPr>
          <a:xfrm>
            <a:off x="8730414" y="4548133"/>
            <a:ext cx="269019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Pure node :    entropy =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Information Gain = 1 - Entropy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/>
          <p:nvPr/>
        </p:nvSpPr>
        <p:spPr>
          <a:xfrm>
            <a:off x="-1" y="0"/>
            <a:ext cx="7553740" cy="503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CHAID – Chi-Squared Automatic Interaction Detection </a:t>
            </a:r>
            <a:endParaRPr b="1" i="0" sz="24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0"/>
          <p:cNvSpPr txBox="1"/>
          <p:nvPr/>
        </p:nvSpPr>
        <p:spPr>
          <a:xfrm>
            <a:off x="79514" y="1258956"/>
            <a:ext cx="6308035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CHAID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Chi-Squared Automatic Interaction Detection.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was originally proposed by Gordon V. Kass in 1980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https://en.wikipedia.org/wiki/Chi-square_automatic_interaction_detection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algorithm used only for categorical variables.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practice, CHAID is often used in the context of direct marketing to select groups of consumers and predict how their responses to some variables affect other variables.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Good explanation of CHAID vs CART: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https://towardsdatascience.com/clearly-explained-top-2-types-of-decision-trees-chaid-cart-8695e441e73e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0"/>
          <p:cNvSpPr txBox="1"/>
          <p:nvPr/>
        </p:nvSpPr>
        <p:spPr>
          <a:xfrm>
            <a:off x="9164226" y="39757"/>
            <a:ext cx="3027774" cy="1036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Building Algorithm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04" y="111809"/>
            <a:ext cx="1983764" cy="322442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1"/>
          <p:cNvSpPr/>
          <p:nvPr/>
        </p:nvSpPr>
        <p:spPr>
          <a:xfrm>
            <a:off x="-1596" y="3309555"/>
            <a:ext cx="530118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Classification and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Regression Trees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(1984) by BFOS (BFOS = Breiman, Friedman, Olshen, Stone)</a:t>
            </a:r>
            <a:endParaRPr/>
          </a:p>
        </p:txBody>
      </p:sp>
      <p:sp>
        <p:nvSpPr>
          <p:cNvPr id="209" name="Google Shape;209;p21"/>
          <p:cNvSpPr txBox="1"/>
          <p:nvPr/>
        </p:nvSpPr>
        <p:spPr>
          <a:xfrm>
            <a:off x="2504350" y="2286562"/>
            <a:ext cx="174381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Leo Breiman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UC Berkeley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Statistics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1928-2005</a:t>
            </a:r>
            <a:endParaRPr/>
          </a:p>
        </p:txBody>
      </p:sp>
      <p:sp>
        <p:nvSpPr>
          <p:cNvPr id="210" name="Google Shape;210;p21"/>
          <p:cNvSpPr txBox="1"/>
          <p:nvPr/>
        </p:nvSpPr>
        <p:spPr>
          <a:xfrm>
            <a:off x="4219438" y="2282932"/>
            <a:ext cx="1870841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Jerome H. Friedman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Statistics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UC Berkeley,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Stanford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1939- </a:t>
            </a:r>
            <a:endParaRPr/>
          </a:p>
        </p:txBody>
      </p:sp>
      <p:pic>
        <p:nvPicPr>
          <p:cNvPr id="211" name="Google Shape;21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1112" y="119435"/>
            <a:ext cx="1707495" cy="2104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76423" y="127843"/>
            <a:ext cx="1066281" cy="166873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1"/>
          <p:cNvSpPr txBox="1"/>
          <p:nvPr/>
        </p:nvSpPr>
        <p:spPr>
          <a:xfrm>
            <a:off x="7895338" y="1813225"/>
            <a:ext cx="1571956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Charles J. Stone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Math, Probability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UCLA,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UC Berkeley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1936-2019</a:t>
            </a:r>
            <a:endParaRPr/>
          </a:p>
        </p:txBody>
      </p:sp>
      <p:sp>
        <p:nvSpPr>
          <p:cNvPr id="214" name="Google Shape;214;p21"/>
          <p:cNvSpPr txBox="1"/>
          <p:nvPr/>
        </p:nvSpPr>
        <p:spPr>
          <a:xfrm>
            <a:off x="6220073" y="1905989"/>
            <a:ext cx="1723763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Richard A. Olshen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Biostatistics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UC Berkeley,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Stanford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1942-</a:t>
            </a:r>
            <a:endParaRPr/>
          </a:p>
        </p:txBody>
      </p:sp>
      <p:pic>
        <p:nvPicPr>
          <p:cNvPr id="215" name="Google Shape;215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089" y="4948581"/>
            <a:ext cx="2709801" cy="181364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1"/>
          <p:cNvSpPr/>
          <p:nvPr/>
        </p:nvSpPr>
        <p:spPr>
          <a:xfrm>
            <a:off x="216985" y="4232354"/>
            <a:ext cx="228736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Decision Forests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(1995) by Tin Kam Ho</a:t>
            </a:r>
            <a:endParaRPr/>
          </a:p>
        </p:txBody>
      </p:sp>
      <p:pic>
        <p:nvPicPr>
          <p:cNvPr id="217" name="Google Shape;217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73812" y="4364874"/>
            <a:ext cx="1630710" cy="163071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1"/>
          <p:cNvSpPr/>
          <p:nvPr/>
        </p:nvSpPr>
        <p:spPr>
          <a:xfrm>
            <a:off x="3073812" y="5995584"/>
            <a:ext cx="406369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Tin Kam Ho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Bell Labs in NJ.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AI at IBM (since 2014) </a:t>
            </a:r>
            <a:endParaRPr/>
          </a:p>
        </p:txBody>
      </p:sp>
      <p:sp>
        <p:nvSpPr>
          <p:cNvPr id="219" name="Google Shape;219;p21"/>
          <p:cNvSpPr txBox="1"/>
          <p:nvPr/>
        </p:nvSpPr>
        <p:spPr>
          <a:xfrm>
            <a:off x="9497066" y="5161546"/>
            <a:ext cx="2447508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Adele Cutler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UC Berkeley, then Utah State University.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Wrote original Random Forest in Fortran with Leo Breiman in 2002-2003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https://www.stat.berkeley.edu/~breiman/RandomForests/cc_software.htm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719064" y="3313971"/>
            <a:ext cx="1847575" cy="18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386366" y="119615"/>
            <a:ext cx="1707496" cy="2099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Google Shape;222;p21"/>
          <p:cNvCxnSpPr/>
          <p:nvPr/>
        </p:nvCxnSpPr>
        <p:spPr>
          <a:xfrm>
            <a:off x="53089" y="4101661"/>
            <a:ext cx="6852412" cy="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3" name="Google Shape;223;p2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264234" y="137238"/>
            <a:ext cx="1418894" cy="176875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1"/>
          <p:cNvSpPr txBox="1"/>
          <p:nvPr/>
        </p:nvSpPr>
        <p:spPr>
          <a:xfrm>
            <a:off x="10226459" y="913314"/>
            <a:ext cx="156812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FORTRAN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2002-2003</a:t>
            </a: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10617702" y="1813225"/>
            <a:ext cx="416392" cy="118620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