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Merriweather Sans"/>
      <p:regular r:id="rId25"/>
      <p:bold r:id="rId26"/>
      <p:italic r:id="rId27"/>
      <p:boldItalic r:id="rId28"/>
    </p:embeddedFont>
    <p:embeddedFont>
      <p:font typeface="Lato"/>
      <p:regular r:id="rId29"/>
      <p:bold r:id="rId30"/>
      <p:italic r:id="rId31"/>
      <p:boldItalic r:id="rId32"/>
    </p:embeddedFont>
    <p:embeddedFont>
      <p:font typeface="Arial Black"/>
      <p:regular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0248FB-24C3-4E02-BC69-18A3EB35E4B3}">
  <a:tblStyle styleId="{E10248FB-24C3-4E02-BC69-18A3EB35E4B3}"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Sans-bold.fntdata"/><Relationship Id="rId25" Type="http://schemas.openxmlformats.org/officeDocument/2006/relationships/font" Target="fonts/MerriweatherSans-regular.fntdata"/><Relationship Id="rId28" Type="http://schemas.openxmlformats.org/officeDocument/2006/relationships/font" Target="fonts/MerriweatherSans-boldItalic.fntdata"/><Relationship Id="rId27" Type="http://schemas.openxmlformats.org/officeDocument/2006/relationships/font" Target="fonts/Merriweather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ArialBlack-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SourceSansPro-bold.fntdata"/><Relationship Id="rId12" Type="http://schemas.openxmlformats.org/officeDocument/2006/relationships/slide" Target="slides/slide6.xml"/><Relationship Id="rId34" Type="http://schemas.openxmlformats.org/officeDocument/2006/relationships/font" Target="fonts/SourceSansPro-regular.fntdata"/><Relationship Id="rId15" Type="http://schemas.openxmlformats.org/officeDocument/2006/relationships/slide" Target="slides/slide9.xml"/><Relationship Id="rId37" Type="http://schemas.openxmlformats.org/officeDocument/2006/relationships/font" Target="fonts/SourceSansPro-boldItalic.fntdata"/><Relationship Id="rId14" Type="http://schemas.openxmlformats.org/officeDocument/2006/relationships/slide" Target="slides/slide8.xml"/><Relationship Id="rId36" Type="http://schemas.openxmlformats.org/officeDocument/2006/relationships/font" Target="fonts/SourceSansPr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44" name="Google Shape;34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8.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2"/>
          <p:cNvGrpSpPr/>
          <p:nvPr/>
        </p:nvGrpSpPr>
        <p:grpSpPr>
          <a:xfrm>
            <a:off x="0" y="-8467"/>
            <a:ext cx="12192000" cy="6866467"/>
            <a:chOff x="0" y="-8467"/>
            <a:chExt cx="12192000" cy="6866467"/>
          </a:xfrm>
        </p:grpSpPr>
        <p:cxnSp>
          <p:nvCxnSpPr>
            <p:cNvPr id="29" name="Google Shape;29;p2"/>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7" name="Google Shape;37;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41" name="Google Shape;41;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1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7" name="Google Shape;137;p1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38" name="Google Shape;13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1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144" name="Google Shape;144;p1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5" name="Google Shape;14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48" name="Shape 148"/>
        <p:cNvGrpSpPr/>
        <p:nvPr/>
      </p:nvGrpSpPr>
      <p:grpSpPr>
        <a:xfrm>
          <a:off x="0" y="0"/>
          <a:ext cx="0" cy="0"/>
          <a:chOff x="0" y="0"/>
          <a:chExt cx="0" cy="0"/>
        </a:xfrm>
      </p:grpSpPr>
      <p:sp>
        <p:nvSpPr>
          <p:cNvPr id="149" name="Google Shape;149;p1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1" name="Google Shape;151;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54" name="Shape 154"/>
        <p:cNvGrpSpPr/>
        <p:nvPr/>
      </p:nvGrpSpPr>
      <p:grpSpPr>
        <a:xfrm>
          <a:off x="0" y="0"/>
          <a:ext cx="0" cy="0"/>
          <a:chOff x="0" y="0"/>
          <a:chExt cx="0" cy="0"/>
        </a:xfrm>
      </p:grpSpPr>
      <p:sp>
        <p:nvSpPr>
          <p:cNvPr id="155" name="Google Shape;155;p1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7" name="Google Shape;157;p1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8" name="Google Shape;158;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62" name="Google Shape;162;p1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63" name="Shape 163"/>
        <p:cNvGrpSpPr/>
        <p:nvPr/>
      </p:nvGrpSpPr>
      <p:grpSpPr>
        <a:xfrm>
          <a:off x="0" y="0"/>
          <a:ext cx="0" cy="0"/>
          <a:chOff x="0" y="0"/>
          <a:chExt cx="0" cy="0"/>
        </a:xfrm>
      </p:grpSpPr>
      <p:sp>
        <p:nvSpPr>
          <p:cNvPr id="164" name="Google Shape;164;p1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6" name="Google Shape;16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9" name="Shape 169"/>
        <p:cNvGrpSpPr/>
        <p:nvPr/>
      </p:nvGrpSpPr>
      <p:grpSpPr>
        <a:xfrm>
          <a:off x="0" y="0"/>
          <a:ext cx="0" cy="0"/>
          <a:chOff x="0" y="0"/>
          <a:chExt cx="0" cy="0"/>
        </a:xfrm>
      </p:grpSpPr>
      <p:sp>
        <p:nvSpPr>
          <p:cNvPr id="170" name="Google Shape;170;p1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1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1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77" name="Google Shape;177;p1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78" name="Shape 178"/>
        <p:cNvGrpSpPr/>
        <p:nvPr/>
      </p:nvGrpSpPr>
      <p:grpSpPr>
        <a:xfrm>
          <a:off x="0" y="0"/>
          <a:ext cx="0" cy="0"/>
          <a:chOff x="0" y="0"/>
          <a:chExt cx="0" cy="0"/>
        </a:xfrm>
      </p:grpSpPr>
      <p:sp>
        <p:nvSpPr>
          <p:cNvPr id="179" name="Google Shape;179;p2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1" name="Google Shape;181;p2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2" name="Google Shape;182;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5" name="Shape 185"/>
        <p:cNvGrpSpPr/>
        <p:nvPr/>
      </p:nvGrpSpPr>
      <p:grpSpPr>
        <a:xfrm>
          <a:off x="0" y="0"/>
          <a:ext cx="0" cy="0"/>
          <a:chOff x="0" y="0"/>
          <a:chExt cx="0" cy="0"/>
        </a:xfrm>
      </p:grpSpPr>
      <p:sp>
        <p:nvSpPr>
          <p:cNvPr id="186" name="Google Shape;186;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1"/>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8" name="Google Shape;188;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2">
  <p:cSld name="Feature 2">
    <p:spTree>
      <p:nvGrpSpPr>
        <p:cNvPr id="44" name="Shape 44"/>
        <p:cNvGrpSpPr/>
        <p:nvPr/>
      </p:nvGrpSpPr>
      <p:grpSpPr>
        <a:xfrm>
          <a:off x="0" y="0"/>
          <a:ext cx="0" cy="0"/>
          <a:chOff x="0" y="0"/>
          <a:chExt cx="0" cy="0"/>
        </a:xfrm>
      </p:grpSpPr>
      <p:sp>
        <p:nvSpPr>
          <p:cNvPr id="45" name="Google Shape;45;p3"/>
          <p:cNvSpPr txBox="1"/>
          <p:nvPr>
            <p:ph type="title"/>
          </p:nvPr>
        </p:nvSpPr>
        <p:spPr>
          <a:xfrm>
            <a:off x="839788"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
          <p:cNvSpPr txBox="1"/>
          <p:nvPr>
            <p:ph idx="1" type="body"/>
          </p:nvPr>
        </p:nvSpPr>
        <p:spPr>
          <a:xfrm>
            <a:off x="839788"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3"/>
          <p:cNvSpPr txBox="1"/>
          <p:nvPr>
            <p:ph idx="2" type="body"/>
          </p:nvPr>
        </p:nvSpPr>
        <p:spPr>
          <a:xfrm>
            <a:off x="839788" y="3224031"/>
            <a:ext cx="4610753" cy="250817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3"/>
          <p:cNvSpPr/>
          <p:nvPr>
            <p:ph idx="3" type="pic"/>
          </p:nvPr>
        </p:nvSpPr>
        <p:spPr>
          <a:xfrm>
            <a:off x="6373911" y="1742937"/>
            <a:ext cx="5808662" cy="326431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pic>
        <p:nvPicPr>
          <p:cNvPr id="49" name="Google Shape;49;p3"/>
          <p:cNvPicPr preferRelativeResize="0"/>
          <p:nvPr/>
        </p:nvPicPr>
        <p:blipFill rotWithShape="1">
          <a:blip r:embed="rId2">
            <a:alphaModFix/>
          </a:blip>
          <a:srcRect b="0" l="0" r="0" t="0"/>
          <a:stretch/>
        </p:blipFill>
        <p:spPr>
          <a:xfrm>
            <a:off x="8191893" y="867866"/>
            <a:ext cx="4000107" cy="875071"/>
          </a:xfrm>
          <a:prstGeom prst="rect">
            <a:avLst/>
          </a:prstGeom>
          <a:noFill/>
          <a:ln>
            <a:noFill/>
          </a:ln>
        </p:spPr>
      </p:pic>
      <p:pic>
        <p:nvPicPr>
          <p:cNvPr id="50" name="Google Shape;50;p3"/>
          <p:cNvPicPr preferRelativeResize="0"/>
          <p:nvPr/>
        </p:nvPicPr>
        <p:blipFill rotWithShape="1">
          <a:blip r:embed="rId3">
            <a:alphaModFix/>
          </a:blip>
          <a:srcRect b="0" l="0" r="49152" t="0"/>
          <a:stretch/>
        </p:blipFill>
        <p:spPr>
          <a:xfrm>
            <a:off x="6550486" y="1091320"/>
            <a:ext cx="1547139" cy="48183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1" name="Shape 191"/>
        <p:cNvGrpSpPr/>
        <p:nvPr/>
      </p:nvGrpSpPr>
      <p:grpSpPr>
        <a:xfrm>
          <a:off x="0" y="0"/>
          <a:ext cx="0" cy="0"/>
          <a:chOff x="0" y="0"/>
          <a:chExt cx="0" cy="0"/>
        </a:xfrm>
      </p:grpSpPr>
      <p:sp>
        <p:nvSpPr>
          <p:cNvPr id="192" name="Google Shape;192;p2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4" name="Google Shape;19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Content Buckets - 3">
  <p:cSld name="Vertical Content Buckets - 3">
    <p:spTree>
      <p:nvGrpSpPr>
        <p:cNvPr id="197" name="Shape 197"/>
        <p:cNvGrpSpPr/>
        <p:nvPr/>
      </p:nvGrpSpPr>
      <p:grpSpPr>
        <a:xfrm>
          <a:off x="0" y="0"/>
          <a:ext cx="0" cy="0"/>
          <a:chOff x="0" y="0"/>
          <a:chExt cx="0" cy="0"/>
        </a:xfrm>
      </p:grpSpPr>
      <p:sp>
        <p:nvSpPr>
          <p:cNvPr id="198" name="Google Shape;198;p23"/>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Arial Black"/>
              <a:buNone/>
              <a:defRPr b="1" i="0" sz="3600">
                <a:solidFill>
                  <a:schemeClr val="dk2"/>
                </a:solidFill>
                <a:latin typeface="Arial Black"/>
                <a:ea typeface="Arial Black"/>
                <a:cs typeface="Arial Black"/>
                <a:sym typeface="Arial Black"/>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23"/>
          <p:cNvSpPr txBox="1"/>
          <p:nvPr>
            <p:ph idx="1" type="body"/>
          </p:nvPr>
        </p:nvSpPr>
        <p:spPr>
          <a:xfrm>
            <a:off x="838200" y="2297205"/>
            <a:ext cx="10515600" cy="75235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0" name="Google Shape;200;p23"/>
          <p:cNvSpPr txBox="1"/>
          <p:nvPr>
            <p:ph idx="2" type="body"/>
          </p:nvPr>
        </p:nvSpPr>
        <p:spPr>
          <a:xfrm>
            <a:off x="838200" y="1163445"/>
            <a:ext cx="10515600" cy="403225"/>
          </a:xfrm>
          <a:prstGeom prst="rect">
            <a:avLst/>
          </a:prstGeom>
          <a:noFill/>
          <a:ln>
            <a:noFill/>
          </a:ln>
        </p:spPr>
        <p:txBody>
          <a:bodyPr anchorCtr="0" anchor="t" bIns="45700" lIns="91425" spcFirstLastPara="1" rIns="91425" wrap="square" tIns="45700">
            <a:noAutofit/>
          </a:bodyPr>
          <a:lstStyle>
            <a:lvl1pPr indent="-330200" lvl="0" marL="457200" algn="l">
              <a:spcBef>
                <a:spcPts val="1000"/>
              </a:spcBef>
              <a:spcAft>
                <a:spcPts val="0"/>
              </a:spcAft>
              <a:buSzPts val="1600"/>
              <a:buChar char="►"/>
              <a:defRPr b="1" sz="2000">
                <a:latin typeface="Arial Rounded"/>
                <a:ea typeface="Arial Rounded"/>
                <a:cs typeface="Arial Rounded"/>
                <a:sym typeface="Arial Rounded"/>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1" name="Google Shape;201;p23"/>
          <p:cNvSpPr txBox="1"/>
          <p:nvPr>
            <p:ph idx="3" type="body"/>
          </p:nvPr>
        </p:nvSpPr>
        <p:spPr>
          <a:xfrm>
            <a:off x="838200" y="3541484"/>
            <a:ext cx="10515600" cy="75235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2" name="Google Shape;202;p23"/>
          <p:cNvSpPr txBox="1"/>
          <p:nvPr>
            <p:ph idx="4" type="body"/>
          </p:nvPr>
        </p:nvSpPr>
        <p:spPr>
          <a:xfrm>
            <a:off x="838200" y="4785762"/>
            <a:ext cx="10515600" cy="75235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 Green">
  <p:cSld name="Case Study - Green">
    <p:spTree>
      <p:nvGrpSpPr>
        <p:cNvPr id="203" name="Shape 203"/>
        <p:cNvGrpSpPr/>
        <p:nvPr/>
      </p:nvGrpSpPr>
      <p:grpSpPr>
        <a:xfrm>
          <a:off x="0" y="0"/>
          <a:ext cx="0" cy="0"/>
          <a:chOff x="0" y="0"/>
          <a:chExt cx="0" cy="0"/>
        </a:xfrm>
      </p:grpSpPr>
      <p:sp>
        <p:nvSpPr>
          <p:cNvPr id="204" name="Google Shape;204;p24"/>
          <p:cNvSpPr/>
          <p:nvPr/>
        </p:nvSpPr>
        <p:spPr>
          <a:xfrm>
            <a:off x="0" y="0"/>
            <a:ext cx="1219199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05" name="Google Shape;205;p24"/>
          <p:cNvPicPr preferRelativeResize="0"/>
          <p:nvPr/>
        </p:nvPicPr>
        <p:blipFill rotWithShape="1">
          <a:blip r:embed="rId2">
            <a:alphaModFix amt="12000"/>
          </a:blip>
          <a:srcRect b="0" l="0" r="1081" t="0"/>
          <a:stretch/>
        </p:blipFill>
        <p:spPr>
          <a:xfrm>
            <a:off x="3671420" y="187876"/>
            <a:ext cx="8520580" cy="6564632"/>
          </a:xfrm>
          <a:prstGeom prst="rect">
            <a:avLst/>
          </a:prstGeom>
          <a:noFill/>
          <a:ln>
            <a:noFill/>
          </a:ln>
        </p:spPr>
      </p:pic>
      <p:sp>
        <p:nvSpPr>
          <p:cNvPr id="206" name="Google Shape;206;p24"/>
          <p:cNvSpPr txBox="1"/>
          <p:nvPr>
            <p:ph idx="1" type="body"/>
          </p:nvPr>
        </p:nvSpPr>
        <p:spPr>
          <a:xfrm>
            <a:off x="839788" y="2101849"/>
            <a:ext cx="5157787" cy="403226"/>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440"/>
              <a:buNone/>
              <a:defRPr b="1" sz="18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7" name="Google Shape;207;p24"/>
          <p:cNvSpPr txBox="1"/>
          <p:nvPr>
            <p:ph idx="2" type="body"/>
          </p:nvPr>
        </p:nvSpPr>
        <p:spPr>
          <a:xfrm>
            <a:off x="839788" y="2505075"/>
            <a:ext cx="5157787" cy="1274445"/>
          </a:xfrm>
          <a:prstGeom prst="rect">
            <a:avLst/>
          </a:prstGeom>
          <a:noFill/>
          <a:ln>
            <a:noFill/>
          </a:ln>
        </p:spPr>
        <p:txBody>
          <a:bodyPr anchorCtr="0" anchor="t" bIns="45700" lIns="91425" spcFirstLastPara="1" rIns="91425" wrap="square" tIns="45700">
            <a:noAutofit/>
          </a:bodyPr>
          <a:lstStyle>
            <a:lvl1pPr indent="-299720" lvl="0" marL="457200" algn="l">
              <a:spcBef>
                <a:spcPts val="1000"/>
              </a:spcBef>
              <a:spcAft>
                <a:spcPts val="0"/>
              </a:spcAft>
              <a:buSzPts val="1120"/>
              <a:buChar char="►"/>
              <a:defRPr sz="1400">
                <a:solidFill>
                  <a:srgbClr val="F2F2F2"/>
                </a:solidFill>
              </a:defRPr>
            </a:lvl1pPr>
            <a:lvl2pPr indent="-309880" lvl="1" marL="914400" algn="l">
              <a:spcBef>
                <a:spcPts val="1000"/>
              </a:spcBef>
              <a:spcAft>
                <a:spcPts val="0"/>
              </a:spcAft>
              <a:buSzPts val="1280"/>
              <a:buChar char="►"/>
              <a:defRPr>
                <a:solidFill>
                  <a:srgbClr val="F2F2F2"/>
                </a:solidFill>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8" name="Google Shape;208;p24"/>
          <p:cNvSpPr txBox="1"/>
          <p:nvPr>
            <p:ph idx="3" type="body"/>
          </p:nvPr>
        </p:nvSpPr>
        <p:spPr>
          <a:xfrm>
            <a:off x="6172200" y="2101849"/>
            <a:ext cx="5183188" cy="403226"/>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440"/>
              <a:buNone/>
              <a:defRPr b="1" sz="1800">
                <a:solidFill>
                  <a:schemeClr val="lt1"/>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9" name="Google Shape;209;p24"/>
          <p:cNvSpPr txBox="1"/>
          <p:nvPr>
            <p:ph idx="4" type="body"/>
          </p:nvPr>
        </p:nvSpPr>
        <p:spPr>
          <a:xfrm>
            <a:off x="6172200" y="2505076"/>
            <a:ext cx="5183188" cy="3189480"/>
          </a:xfrm>
          <a:prstGeom prst="rect">
            <a:avLst/>
          </a:prstGeom>
          <a:noFill/>
          <a:ln>
            <a:noFill/>
          </a:ln>
        </p:spPr>
        <p:txBody>
          <a:bodyPr anchorCtr="0" anchor="t" bIns="45700" lIns="91425" spcFirstLastPara="1" rIns="91425" wrap="square" tIns="45700">
            <a:noAutofit/>
          </a:bodyPr>
          <a:lstStyle>
            <a:lvl1pPr indent="-299720" lvl="0" marL="457200" algn="l">
              <a:spcBef>
                <a:spcPts val="1000"/>
              </a:spcBef>
              <a:spcAft>
                <a:spcPts val="0"/>
              </a:spcAft>
              <a:buSzPts val="1120"/>
              <a:buChar char="►"/>
              <a:defRPr sz="1400">
                <a:solidFill>
                  <a:srgbClr val="F2F2F2"/>
                </a:solidFill>
              </a:defRPr>
            </a:lvl1pPr>
            <a:lvl2pPr indent="-309880" lvl="1" marL="914400" algn="l">
              <a:spcBef>
                <a:spcPts val="1000"/>
              </a:spcBef>
              <a:spcAft>
                <a:spcPts val="0"/>
              </a:spcAft>
              <a:buSzPts val="1280"/>
              <a:buChar char="►"/>
              <a:defRPr>
                <a:solidFill>
                  <a:srgbClr val="F2F2F2"/>
                </a:solidFill>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10" name="Google Shape;210;p24"/>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Arial Black"/>
              <a:buNone/>
              <a:defRPr b="1" i="0" sz="3600">
                <a:solidFill>
                  <a:schemeClr val="dk2"/>
                </a:solidFill>
                <a:latin typeface="Arial Black"/>
                <a:ea typeface="Arial Black"/>
                <a:cs typeface="Arial Black"/>
                <a:sym typeface="Arial Black"/>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24"/>
          <p:cNvSpPr txBox="1"/>
          <p:nvPr>
            <p:ph idx="5" type="body"/>
          </p:nvPr>
        </p:nvSpPr>
        <p:spPr>
          <a:xfrm>
            <a:off x="838200" y="1163445"/>
            <a:ext cx="10515600" cy="403225"/>
          </a:xfrm>
          <a:prstGeom prst="rect">
            <a:avLst/>
          </a:prstGeom>
          <a:noFill/>
          <a:ln>
            <a:noFill/>
          </a:ln>
        </p:spPr>
        <p:txBody>
          <a:bodyPr anchorCtr="0" anchor="t" bIns="45700" lIns="91425" spcFirstLastPara="1" rIns="91425" wrap="square" tIns="45700">
            <a:noAutofit/>
          </a:bodyPr>
          <a:lstStyle>
            <a:lvl1pPr indent="-330200" lvl="0" marL="457200" algn="l">
              <a:spcBef>
                <a:spcPts val="1000"/>
              </a:spcBef>
              <a:spcAft>
                <a:spcPts val="0"/>
              </a:spcAft>
              <a:buSzPts val="1600"/>
              <a:buChar char="►"/>
              <a:defRPr b="1" sz="2000">
                <a:solidFill>
                  <a:srgbClr val="F2F2F2"/>
                </a:solidFill>
                <a:latin typeface="Arial Rounded"/>
                <a:ea typeface="Arial Rounded"/>
                <a:cs typeface="Arial Rounded"/>
                <a:sym typeface="Arial Rounded"/>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12" name="Google Shape;212;p24"/>
          <p:cNvSpPr txBox="1"/>
          <p:nvPr>
            <p:ph idx="6" type="body"/>
          </p:nvPr>
        </p:nvSpPr>
        <p:spPr>
          <a:xfrm>
            <a:off x="839788" y="3981768"/>
            <a:ext cx="5157787" cy="401955"/>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440"/>
              <a:buNone/>
              <a:defRPr b="1" sz="18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3" name="Google Shape;213;p24"/>
          <p:cNvSpPr txBox="1"/>
          <p:nvPr>
            <p:ph idx="7" type="body"/>
          </p:nvPr>
        </p:nvSpPr>
        <p:spPr>
          <a:xfrm>
            <a:off x="839788" y="4383724"/>
            <a:ext cx="5157787" cy="1274445"/>
          </a:xfrm>
          <a:prstGeom prst="rect">
            <a:avLst/>
          </a:prstGeom>
          <a:noFill/>
          <a:ln>
            <a:noFill/>
          </a:ln>
        </p:spPr>
        <p:txBody>
          <a:bodyPr anchorCtr="0" anchor="t" bIns="45700" lIns="91425" spcFirstLastPara="1" rIns="91425" wrap="square" tIns="45700">
            <a:noAutofit/>
          </a:bodyPr>
          <a:lstStyle>
            <a:lvl1pPr indent="-299720" lvl="0" marL="457200" algn="l">
              <a:spcBef>
                <a:spcPts val="1000"/>
              </a:spcBef>
              <a:spcAft>
                <a:spcPts val="0"/>
              </a:spcAft>
              <a:buSzPts val="1120"/>
              <a:buChar char="►"/>
              <a:defRPr sz="1400">
                <a:solidFill>
                  <a:srgbClr val="F2F2F2"/>
                </a:solidFill>
              </a:defRPr>
            </a:lvl1pPr>
            <a:lvl2pPr indent="-309880" lvl="1" marL="914400" algn="l">
              <a:spcBef>
                <a:spcPts val="1000"/>
              </a:spcBef>
              <a:spcAft>
                <a:spcPts val="0"/>
              </a:spcAft>
              <a:buSzPts val="1280"/>
              <a:buChar char="►"/>
              <a:defRPr>
                <a:solidFill>
                  <a:srgbClr val="F2F2F2"/>
                </a:solidFill>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pic>
        <p:nvPicPr>
          <p:cNvPr id="214" name="Google Shape;214;p24"/>
          <p:cNvPicPr preferRelativeResize="0"/>
          <p:nvPr/>
        </p:nvPicPr>
        <p:blipFill rotWithShape="1">
          <a:blip r:embed="rId3">
            <a:alphaModFix amt="40000"/>
          </a:blip>
          <a:srcRect b="0" l="0" r="0" t="0"/>
          <a:stretch/>
        </p:blipFill>
        <p:spPr>
          <a:xfrm>
            <a:off x="513735" y="6224663"/>
            <a:ext cx="872613" cy="227243"/>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 White">
  <p:cSld name="Case Study - White">
    <p:spTree>
      <p:nvGrpSpPr>
        <p:cNvPr id="215" name="Shape 215"/>
        <p:cNvGrpSpPr/>
        <p:nvPr/>
      </p:nvGrpSpPr>
      <p:grpSpPr>
        <a:xfrm>
          <a:off x="0" y="0"/>
          <a:ext cx="0" cy="0"/>
          <a:chOff x="0" y="0"/>
          <a:chExt cx="0" cy="0"/>
        </a:xfrm>
      </p:grpSpPr>
      <p:pic>
        <p:nvPicPr>
          <p:cNvPr id="216" name="Google Shape;216;p25"/>
          <p:cNvPicPr preferRelativeResize="0"/>
          <p:nvPr/>
        </p:nvPicPr>
        <p:blipFill rotWithShape="1">
          <a:blip r:embed="rId2">
            <a:alphaModFix amt="13000"/>
          </a:blip>
          <a:srcRect b="0" l="0" r="1081" t="0"/>
          <a:stretch/>
        </p:blipFill>
        <p:spPr>
          <a:xfrm>
            <a:off x="3671420" y="187876"/>
            <a:ext cx="8520580" cy="6564632"/>
          </a:xfrm>
          <a:prstGeom prst="rect">
            <a:avLst/>
          </a:prstGeom>
          <a:noFill/>
          <a:ln>
            <a:noFill/>
          </a:ln>
        </p:spPr>
      </p:pic>
      <p:sp>
        <p:nvSpPr>
          <p:cNvPr id="217" name="Google Shape;217;p25"/>
          <p:cNvSpPr txBox="1"/>
          <p:nvPr>
            <p:ph idx="1" type="body"/>
          </p:nvPr>
        </p:nvSpPr>
        <p:spPr>
          <a:xfrm>
            <a:off x="839788" y="2101849"/>
            <a:ext cx="5157787" cy="403226"/>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440"/>
              <a:buNone/>
              <a:defRPr b="1" sz="18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8" name="Google Shape;218;p25"/>
          <p:cNvSpPr txBox="1"/>
          <p:nvPr>
            <p:ph idx="2" type="body"/>
          </p:nvPr>
        </p:nvSpPr>
        <p:spPr>
          <a:xfrm>
            <a:off x="839788" y="2505075"/>
            <a:ext cx="5157787" cy="1274445"/>
          </a:xfrm>
          <a:prstGeom prst="rect">
            <a:avLst/>
          </a:prstGeom>
          <a:noFill/>
          <a:ln>
            <a:noFill/>
          </a:ln>
        </p:spPr>
        <p:txBody>
          <a:bodyPr anchorCtr="0" anchor="t" bIns="45700" lIns="91425" spcFirstLastPara="1" rIns="91425" wrap="square" tIns="45700">
            <a:noAutofit/>
          </a:bodyPr>
          <a:lstStyle>
            <a:lvl1pPr indent="-299720" lvl="0" marL="457200" algn="l">
              <a:spcBef>
                <a:spcPts val="1000"/>
              </a:spcBef>
              <a:spcAft>
                <a:spcPts val="0"/>
              </a:spcAft>
              <a:buSzPts val="1120"/>
              <a:buChar char="►"/>
              <a:defRPr sz="1400"/>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19" name="Google Shape;219;p25"/>
          <p:cNvSpPr txBox="1"/>
          <p:nvPr>
            <p:ph idx="3" type="body"/>
          </p:nvPr>
        </p:nvSpPr>
        <p:spPr>
          <a:xfrm>
            <a:off x="6172200" y="2101849"/>
            <a:ext cx="5183188" cy="403226"/>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440"/>
              <a:buNone/>
              <a:defRPr b="1" sz="1800">
                <a:solidFill>
                  <a:schemeClr val="accent1"/>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20" name="Google Shape;220;p25"/>
          <p:cNvSpPr txBox="1"/>
          <p:nvPr>
            <p:ph idx="4" type="body"/>
          </p:nvPr>
        </p:nvSpPr>
        <p:spPr>
          <a:xfrm>
            <a:off x="6172200" y="2505076"/>
            <a:ext cx="5183188" cy="3189480"/>
          </a:xfrm>
          <a:prstGeom prst="rect">
            <a:avLst/>
          </a:prstGeom>
          <a:noFill/>
          <a:ln>
            <a:noFill/>
          </a:ln>
        </p:spPr>
        <p:txBody>
          <a:bodyPr anchorCtr="0" anchor="t" bIns="45700" lIns="91425" spcFirstLastPara="1" rIns="91425" wrap="square" tIns="45700">
            <a:noAutofit/>
          </a:bodyPr>
          <a:lstStyle>
            <a:lvl1pPr indent="-299720" lvl="0" marL="457200" algn="l">
              <a:spcBef>
                <a:spcPts val="1000"/>
              </a:spcBef>
              <a:spcAft>
                <a:spcPts val="0"/>
              </a:spcAft>
              <a:buSzPts val="1120"/>
              <a:buChar char="►"/>
              <a:defRPr sz="1400"/>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1" name="Google Shape;221;p25"/>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Arial Black"/>
              <a:buNone/>
              <a:defRPr b="1" i="0" sz="3600">
                <a:solidFill>
                  <a:schemeClr val="dk2"/>
                </a:solidFill>
                <a:latin typeface="Arial Black"/>
                <a:ea typeface="Arial Black"/>
                <a:cs typeface="Arial Black"/>
                <a:sym typeface="Arial Black"/>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5"/>
          <p:cNvSpPr txBox="1"/>
          <p:nvPr>
            <p:ph idx="5" type="body"/>
          </p:nvPr>
        </p:nvSpPr>
        <p:spPr>
          <a:xfrm>
            <a:off x="838200" y="1163445"/>
            <a:ext cx="10515600" cy="403225"/>
          </a:xfrm>
          <a:prstGeom prst="rect">
            <a:avLst/>
          </a:prstGeom>
          <a:noFill/>
          <a:ln>
            <a:noFill/>
          </a:ln>
        </p:spPr>
        <p:txBody>
          <a:bodyPr anchorCtr="0" anchor="t" bIns="45700" lIns="91425" spcFirstLastPara="1" rIns="91425" wrap="square" tIns="45700">
            <a:noAutofit/>
          </a:bodyPr>
          <a:lstStyle>
            <a:lvl1pPr indent="-330200" lvl="0" marL="457200" algn="l">
              <a:spcBef>
                <a:spcPts val="1000"/>
              </a:spcBef>
              <a:spcAft>
                <a:spcPts val="0"/>
              </a:spcAft>
              <a:buSzPts val="1600"/>
              <a:buChar char="►"/>
              <a:defRPr b="1" sz="2000">
                <a:latin typeface="Arial Rounded"/>
                <a:ea typeface="Arial Rounded"/>
                <a:cs typeface="Arial Rounded"/>
                <a:sym typeface="Arial Rounded"/>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3" name="Google Shape;223;p25"/>
          <p:cNvSpPr txBox="1"/>
          <p:nvPr>
            <p:ph idx="6" type="body"/>
          </p:nvPr>
        </p:nvSpPr>
        <p:spPr>
          <a:xfrm>
            <a:off x="839788" y="3981768"/>
            <a:ext cx="5157787" cy="401955"/>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440"/>
              <a:buNone/>
              <a:defRPr b="1" sz="18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24" name="Google Shape;224;p25"/>
          <p:cNvSpPr txBox="1"/>
          <p:nvPr>
            <p:ph idx="7" type="body"/>
          </p:nvPr>
        </p:nvSpPr>
        <p:spPr>
          <a:xfrm>
            <a:off x="839788" y="4383724"/>
            <a:ext cx="5157787" cy="1274445"/>
          </a:xfrm>
          <a:prstGeom prst="rect">
            <a:avLst/>
          </a:prstGeom>
          <a:noFill/>
          <a:ln>
            <a:noFill/>
          </a:ln>
        </p:spPr>
        <p:txBody>
          <a:bodyPr anchorCtr="0" anchor="t" bIns="45700" lIns="91425" spcFirstLastPara="1" rIns="91425" wrap="square" tIns="45700">
            <a:noAutofit/>
          </a:bodyPr>
          <a:lstStyle>
            <a:lvl1pPr indent="-299720" lvl="0" marL="457200" algn="l">
              <a:spcBef>
                <a:spcPts val="1000"/>
              </a:spcBef>
              <a:spcAft>
                <a:spcPts val="0"/>
              </a:spcAft>
              <a:buSzPts val="1120"/>
              <a:buChar char="►"/>
              <a:defRPr sz="1400"/>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ntent Buckets - 2">
  <p:cSld name="Horizontal Content Buckets - 2">
    <p:spTree>
      <p:nvGrpSpPr>
        <p:cNvPr id="225" name="Shape 225"/>
        <p:cNvGrpSpPr/>
        <p:nvPr/>
      </p:nvGrpSpPr>
      <p:grpSpPr>
        <a:xfrm>
          <a:off x="0" y="0"/>
          <a:ext cx="0" cy="0"/>
          <a:chOff x="0" y="0"/>
          <a:chExt cx="0" cy="0"/>
        </a:xfrm>
      </p:grpSpPr>
      <p:sp>
        <p:nvSpPr>
          <p:cNvPr id="226" name="Google Shape;226;p26"/>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6"/>
          <p:cNvSpPr txBox="1"/>
          <p:nvPr>
            <p:ph idx="1" type="body"/>
          </p:nvPr>
        </p:nvSpPr>
        <p:spPr>
          <a:xfrm>
            <a:off x="838200" y="1163445"/>
            <a:ext cx="10515600" cy="403225"/>
          </a:xfrm>
          <a:prstGeom prst="rect">
            <a:avLst/>
          </a:prstGeom>
          <a:noFill/>
          <a:ln>
            <a:noFill/>
          </a:ln>
        </p:spPr>
        <p:txBody>
          <a:bodyPr anchorCtr="0" anchor="t" bIns="45700" lIns="91425" spcFirstLastPara="1" rIns="91425" wrap="square" tIns="45700">
            <a:noAutofit/>
          </a:bodyPr>
          <a:lstStyle>
            <a:lvl1pPr indent="-330200" lvl="0" marL="457200" algn="l">
              <a:spcBef>
                <a:spcPts val="1000"/>
              </a:spcBef>
              <a:spcAft>
                <a:spcPts val="0"/>
              </a:spcAft>
              <a:buSzPts val="1600"/>
              <a:buChar char="►"/>
              <a:defRPr b="1" sz="2000">
                <a:latin typeface="Arial Rounded"/>
                <a:ea typeface="Arial Rounded"/>
                <a:cs typeface="Arial Rounded"/>
                <a:sym typeface="Arial Rounded"/>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8" name="Google Shape;228;p26"/>
          <p:cNvSpPr txBox="1"/>
          <p:nvPr>
            <p:ph idx="2" type="body"/>
          </p:nvPr>
        </p:nvSpPr>
        <p:spPr>
          <a:xfrm>
            <a:off x="6037611" y="3228280"/>
            <a:ext cx="6035040" cy="672388"/>
          </a:xfrm>
          <a:prstGeom prst="rect">
            <a:avLst/>
          </a:prstGeom>
          <a:noFill/>
          <a:ln>
            <a:noFill/>
          </a:ln>
        </p:spPr>
        <p:txBody>
          <a:bodyPr anchorCtr="0" anchor="t" bIns="91425" lIns="822950" spcFirstLastPara="1" rIns="457200" wrap="square" tIns="91425">
            <a:noAutofit/>
          </a:bodyPr>
          <a:lstStyle>
            <a:lvl1pPr indent="-228600" lvl="0" marL="457200" algn="l">
              <a:spcBef>
                <a:spcPts val="1000"/>
              </a:spcBef>
              <a:spcAft>
                <a:spcPts val="0"/>
              </a:spcAft>
              <a:buSzPts val="1280"/>
              <a:buNone/>
              <a:defRPr b="1" sz="1600">
                <a:solidFill>
                  <a:schemeClr val="accent1"/>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29" name="Google Shape;229;p26"/>
          <p:cNvSpPr txBox="1"/>
          <p:nvPr>
            <p:ph idx="3" type="body"/>
          </p:nvPr>
        </p:nvSpPr>
        <p:spPr>
          <a:xfrm>
            <a:off x="6037612" y="3923816"/>
            <a:ext cx="6035040" cy="1435262"/>
          </a:xfrm>
          <a:prstGeom prst="rect">
            <a:avLst/>
          </a:prstGeom>
          <a:noFill/>
          <a:ln>
            <a:noFill/>
          </a:ln>
        </p:spPr>
        <p:txBody>
          <a:bodyPr anchorCtr="0" anchor="t" bIns="91425" lIns="822950" spcFirstLastPara="1" rIns="45720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30" name="Google Shape;230;p26"/>
          <p:cNvSpPr txBox="1"/>
          <p:nvPr>
            <p:ph idx="4" type="body"/>
          </p:nvPr>
        </p:nvSpPr>
        <p:spPr>
          <a:xfrm>
            <a:off x="2571" y="3228280"/>
            <a:ext cx="6035040" cy="672388"/>
          </a:xfrm>
          <a:prstGeom prst="rect">
            <a:avLst/>
          </a:prstGeom>
          <a:noFill/>
          <a:ln>
            <a:noFill/>
          </a:ln>
        </p:spPr>
        <p:txBody>
          <a:bodyPr anchorCtr="0" anchor="t" bIns="91425" lIns="822950" spcFirstLastPara="1" rIns="45720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31" name="Google Shape;231;p26"/>
          <p:cNvSpPr txBox="1"/>
          <p:nvPr>
            <p:ph idx="5" type="body"/>
          </p:nvPr>
        </p:nvSpPr>
        <p:spPr>
          <a:xfrm>
            <a:off x="2572" y="3923816"/>
            <a:ext cx="6035040" cy="1435262"/>
          </a:xfrm>
          <a:prstGeom prst="rect">
            <a:avLst/>
          </a:prstGeom>
          <a:noFill/>
          <a:ln>
            <a:noFill/>
          </a:ln>
        </p:spPr>
        <p:txBody>
          <a:bodyPr anchorCtr="0" anchor="t" bIns="91425" lIns="822950" spcFirstLastPara="1" rIns="45720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32" name="Google Shape;232;p26"/>
          <p:cNvSpPr/>
          <p:nvPr>
            <p:ph idx="6" type="pic"/>
          </p:nvPr>
        </p:nvSpPr>
        <p:spPr>
          <a:xfrm>
            <a:off x="838200"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3" name="Google Shape;233;p26"/>
          <p:cNvSpPr/>
          <p:nvPr>
            <p:ph idx="7" type="pic"/>
          </p:nvPr>
        </p:nvSpPr>
        <p:spPr>
          <a:xfrm>
            <a:off x="6875464"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ntent Buckets - 3">
  <p:cSld name="Horizontal Content Buckets - 3">
    <p:spTree>
      <p:nvGrpSpPr>
        <p:cNvPr id="234" name="Shape 234"/>
        <p:cNvGrpSpPr/>
        <p:nvPr/>
      </p:nvGrpSpPr>
      <p:grpSpPr>
        <a:xfrm>
          <a:off x="0" y="0"/>
          <a:ext cx="0" cy="0"/>
          <a:chOff x="0" y="0"/>
          <a:chExt cx="0" cy="0"/>
        </a:xfrm>
      </p:grpSpPr>
      <p:sp>
        <p:nvSpPr>
          <p:cNvPr id="235" name="Google Shape;235;p27"/>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27"/>
          <p:cNvSpPr txBox="1"/>
          <p:nvPr>
            <p:ph idx="1" type="body"/>
          </p:nvPr>
        </p:nvSpPr>
        <p:spPr>
          <a:xfrm>
            <a:off x="838199" y="3228280"/>
            <a:ext cx="3031067" cy="672388"/>
          </a:xfrm>
          <a:prstGeom prst="rect">
            <a:avLst/>
          </a:prstGeom>
          <a:noFill/>
          <a:ln>
            <a:noFill/>
          </a:ln>
        </p:spPr>
        <p:txBody>
          <a:bodyPr anchorCtr="0" anchor="t" bIns="91425" lIns="0" spcFirstLastPara="1" rIns="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37" name="Google Shape;237;p27"/>
          <p:cNvSpPr txBox="1"/>
          <p:nvPr>
            <p:ph idx="2" type="body"/>
          </p:nvPr>
        </p:nvSpPr>
        <p:spPr>
          <a:xfrm>
            <a:off x="838200" y="3923816"/>
            <a:ext cx="3031067" cy="1435262"/>
          </a:xfrm>
          <a:prstGeom prst="rect">
            <a:avLst/>
          </a:prstGeom>
          <a:noFill/>
          <a:ln>
            <a:noFill/>
          </a:ln>
        </p:spPr>
        <p:txBody>
          <a:bodyPr anchorCtr="0" anchor="t" bIns="91425" lIns="0" spcFirstLastPara="1" rIns="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38" name="Google Shape;238;p27"/>
          <p:cNvSpPr/>
          <p:nvPr>
            <p:ph idx="3" type="pic"/>
          </p:nvPr>
        </p:nvSpPr>
        <p:spPr>
          <a:xfrm>
            <a:off x="838199"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9" name="Google Shape;239;p27"/>
          <p:cNvSpPr/>
          <p:nvPr>
            <p:ph idx="4" type="pic"/>
          </p:nvPr>
        </p:nvSpPr>
        <p:spPr>
          <a:xfrm>
            <a:off x="4525803"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40" name="Google Shape;240;p27"/>
          <p:cNvSpPr/>
          <p:nvPr>
            <p:ph idx="5" type="pic"/>
          </p:nvPr>
        </p:nvSpPr>
        <p:spPr>
          <a:xfrm>
            <a:off x="8221133"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41" name="Google Shape;241;p27"/>
          <p:cNvSpPr txBox="1"/>
          <p:nvPr>
            <p:ph idx="6" type="body"/>
          </p:nvPr>
        </p:nvSpPr>
        <p:spPr>
          <a:xfrm>
            <a:off x="838200" y="1163445"/>
            <a:ext cx="10515600" cy="403225"/>
          </a:xfrm>
          <a:prstGeom prst="rect">
            <a:avLst/>
          </a:prstGeom>
          <a:noFill/>
          <a:ln>
            <a:noFill/>
          </a:ln>
        </p:spPr>
        <p:txBody>
          <a:bodyPr anchorCtr="0" anchor="t" bIns="45700" lIns="91425" spcFirstLastPara="1" rIns="91425" wrap="square" tIns="45700">
            <a:noAutofit/>
          </a:bodyPr>
          <a:lstStyle>
            <a:lvl1pPr indent="-330200" lvl="0" marL="457200" algn="l">
              <a:spcBef>
                <a:spcPts val="1000"/>
              </a:spcBef>
              <a:spcAft>
                <a:spcPts val="0"/>
              </a:spcAft>
              <a:buSzPts val="1600"/>
              <a:buChar char="►"/>
              <a:defRPr b="1" sz="2000">
                <a:latin typeface="Arial Rounded"/>
                <a:ea typeface="Arial Rounded"/>
                <a:cs typeface="Arial Rounded"/>
                <a:sym typeface="Arial Rounded"/>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2" name="Google Shape;242;p27"/>
          <p:cNvSpPr txBox="1"/>
          <p:nvPr>
            <p:ph idx="7" type="body"/>
          </p:nvPr>
        </p:nvSpPr>
        <p:spPr>
          <a:xfrm>
            <a:off x="4529666" y="3228280"/>
            <a:ext cx="3031067" cy="672388"/>
          </a:xfrm>
          <a:prstGeom prst="rect">
            <a:avLst/>
          </a:prstGeom>
          <a:noFill/>
          <a:ln>
            <a:noFill/>
          </a:ln>
        </p:spPr>
        <p:txBody>
          <a:bodyPr anchorCtr="0" anchor="t" bIns="91425" lIns="0" spcFirstLastPara="1" rIns="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43" name="Google Shape;243;p27"/>
          <p:cNvSpPr txBox="1"/>
          <p:nvPr>
            <p:ph idx="8" type="body"/>
          </p:nvPr>
        </p:nvSpPr>
        <p:spPr>
          <a:xfrm>
            <a:off x="4529667" y="3923816"/>
            <a:ext cx="3031067" cy="1435262"/>
          </a:xfrm>
          <a:prstGeom prst="rect">
            <a:avLst/>
          </a:prstGeom>
          <a:noFill/>
          <a:ln>
            <a:noFill/>
          </a:ln>
        </p:spPr>
        <p:txBody>
          <a:bodyPr anchorCtr="0" anchor="t" bIns="91425" lIns="0" spcFirstLastPara="1" rIns="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4" name="Google Shape;244;p27"/>
          <p:cNvSpPr txBox="1"/>
          <p:nvPr>
            <p:ph idx="9" type="body"/>
          </p:nvPr>
        </p:nvSpPr>
        <p:spPr>
          <a:xfrm>
            <a:off x="8229391" y="3228280"/>
            <a:ext cx="3031067" cy="672388"/>
          </a:xfrm>
          <a:prstGeom prst="rect">
            <a:avLst/>
          </a:prstGeom>
          <a:noFill/>
          <a:ln>
            <a:noFill/>
          </a:ln>
        </p:spPr>
        <p:txBody>
          <a:bodyPr anchorCtr="0" anchor="t" bIns="91425" lIns="0" spcFirstLastPara="1" rIns="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45" name="Google Shape;245;p27"/>
          <p:cNvSpPr txBox="1"/>
          <p:nvPr>
            <p:ph idx="13" type="body"/>
          </p:nvPr>
        </p:nvSpPr>
        <p:spPr>
          <a:xfrm>
            <a:off x="8229392" y="3923816"/>
            <a:ext cx="3031067" cy="1435262"/>
          </a:xfrm>
          <a:prstGeom prst="rect">
            <a:avLst/>
          </a:prstGeom>
          <a:noFill/>
          <a:ln>
            <a:noFill/>
          </a:ln>
        </p:spPr>
        <p:txBody>
          <a:bodyPr anchorCtr="0" anchor="t" bIns="91425" lIns="0" spcFirstLastPara="1" rIns="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 Impact Picture - White">
  <p:cSld name="High Impact Picture - White">
    <p:spTree>
      <p:nvGrpSpPr>
        <p:cNvPr id="246" name="Shape 246"/>
        <p:cNvGrpSpPr/>
        <p:nvPr/>
      </p:nvGrpSpPr>
      <p:grpSpPr>
        <a:xfrm>
          <a:off x="0" y="0"/>
          <a:ext cx="0" cy="0"/>
          <a:chOff x="0" y="0"/>
          <a:chExt cx="0" cy="0"/>
        </a:xfrm>
      </p:grpSpPr>
      <p:sp>
        <p:nvSpPr>
          <p:cNvPr id="247" name="Google Shape;247;p28"/>
          <p:cNvSpPr txBox="1"/>
          <p:nvPr>
            <p:ph type="title"/>
          </p:nvPr>
        </p:nvSpPr>
        <p:spPr>
          <a:xfrm>
            <a:off x="839788"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28"/>
          <p:cNvSpPr txBox="1"/>
          <p:nvPr>
            <p:ph idx="1" type="body"/>
          </p:nvPr>
        </p:nvSpPr>
        <p:spPr>
          <a:xfrm>
            <a:off x="839788"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49" name="Google Shape;249;p28"/>
          <p:cNvSpPr txBox="1"/>
          <p:nvPr>
            <p:ph idx="2" type="body"/>
          </p:nvPr>
        </p:nvSpPr>
        <p:spPr>
          <a:xfrm>
            <a:off x="839788" y="3224031"/>
            <a:ext cx="4610753" cy="2508176"/>
          </a:xfrm>
          <a:prstGeom prst="rect">
            <a:avLst/>
          </a:prstGeom>
          <a:noFill/>
          <a:ln>
            <a:noFill/>
          </a:ln>
        </p:spPr>
        <p:txBody>
          <a:bodyPr anchorCtr="0" anchor="t" bIns="45700" lIns="91425" spcFirstLastPara="1" rIns="91425" wrap="square" tIns="45700">
            <a:noAutofit/>
          </a:bodyPr>
          <a:lstStyle>
            <a:lvl1pPr indent="-309880" lvl="0" marL="457200" algn="l">
              <a:spcBef>
                <a:spcPts val="1000"/>
              </a:spcBef>
              <a:spcAft>
                <a:spcPts val="0"/>
              </a:spcAft>
              <a:buSzPts val="1280"/>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0" name="Google Shape;250;p28"/>
          <p:cNvSpPr/>
          <p:nvPr>
            <p:ph idx="3" type="pic"/>
          </p:nvPr>
        </p:nvSpPr>
        <p:spPr>
          <a:xfrm>
            <a:off x="6383338" y="0"/>
            <a:ext cx="5808662"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 Impact Picture - Green">
  <p:cSld name="High Impact Picture - Green">
    <p:spTree>
      <p:nvGrpSpPr>
        <p:cNvPr id="251" name="Shape 251"/>
        <p:cNvGrpSpPr/>
        <p:nvPr/>
      </p:nvGrpSpPr>
      <p:grpSpPr>
        <a:xfrm>
          <a:off x="0" y="0"/>
          <a:ext cx="0" cy="0"/>
          <a:chOff x="0" y="0"/>
          <a:chExt cx="0" cy="0"/>
        </a:xfrm>
      </p:grpSpPr>
      <p:sp>
        <p:nvSpPr>
          <p:cNvPr id="252" name="Google Shape;252;p2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3" name="Google Shape;253;p29"/>
          <p:cNvSpPr txBox="1"/>
          <p:nvPr>
            <p:ph type="title"/>
          </p:nvPr>
        </p:nvSpPr>
        <p:spPr>
          <a:xfrm>
            <a:off x="839788"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29"/>
          <p:cNvSpPr txBox="1"/>
          <p:nvPr>
            <p:ph idx="1" type="body"/>
          </p:nvPr>
        </p:nvSpPr>
        <p:spPr>
          <a:xfrm>
            <a:off x="839788"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55" name="Google Shape;255;p29"/>
          <p:cNvSpPr txBox="1"/>
          <p:nvPr>
            <p:ph idx="2" type="body"/>
          </p:nvPr>
        </p:nvSpPr>
        <p:spPr>
          <a:xfrm>
            <a:off x="839788" y="3224031"/>
            <a:ext cx="4610753" cy="250817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Clr>
                <a:schemeClr val="lt1"/>
              </a:buClr>
              <a:buSzPts val="1280"/>
              <a:buFont typeface="Noto Sans Symbols"/>
              <a:buNone/>
              <a:defRPr sz="1600"/>
            </a:lvl1pPr>
            <a:lvl2pPr indent="-289560" lvl="1" marL="914400" algn="l">
              <a:spcBef>
                <a:spcPts val="1000"/>
              </a:spcBef>
              <a:spcAft>
                <a:spcPts val="0"/>
              </a:spcAft>
              <a:buClr>
                <a:schemeClr val="lt1"/>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6" name="Google Shape;256;p29"/>
          <p:cNvSpPr/>
          <p:nvPr>
            <p:ph idx="3" type="pic"/>
          </p:nvPr>
        </p:nvSpPr>
        <p:spPr>
          <a:xfrm>
            <a:off x="6383338" y="0"/>
            <a:ext cx="5808662"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pic>
        <p:nvPicPr>
          <p:cNvPr id="257" name="Google Shape;257;p29"/>
          <p:cNvPicPr preferRelativeResize="0"/>
          <p:nvPr/>
        </p:nvPicPr>
        <p:blipFill rotWithShape="1">
          <a:blip r:embed="rId2">
            <a:alphaModFix amt="70000"/>
          </a:blip>
          <a:srcRect b="0" l="0" r="0" t="0"/>
          <a:stretch/>
        </p:blipFill>
        <p:spPr>
          <a:xfrm>
            <a:off x="513735" y="6224663"/>
            <a:ext cx="872613" cy="22724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 Impact Picture - Dark Teal">
  <p:cSld name="High Impact Picture - Dark Teal">
    <p:spTree>
      <p:nvGrpSpPr>
        <p:cNvPr id="258" name="Shape 258"/>
        <p:cNvGrpSpPr/>
        <p:nvPr/>
      </p:nvGrpSpPr>
      <p:grpSpPr>
        <a:xfrm>
          <a:off x="0" y="0"/>
          <a:ext cx="0" cy="0"/>
          <a:chOff x="0" y="0"/>
          <a:chExt cx="0" cy="0"/>
        </a:xfrm>
      </p:grpSpPr>
      <p:sp>
        <p:nvSpPr>
          <p:cNvPr id="259" name="Google Shape;259;p30"/>
          <p:cNvSpPr/>
          <p:nvPr/>
        </p:nvSpPr>
        <p:spPr>
          <a:xfrm>
            <a:off x="0" y="0"/>
            <a:ext cx="12191999"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0" name="Google Shape;260;p30"/>
          <p:cNvSpPr txBox="1"/>
          <p:nvPr>
            <p:ph type="title"/>
          </p:nvPr>
        </p:nvSpPr>
        <p:spPr>
          <a:xfrm>
            <a:off x="839788"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600"/>
              <a:buFont typeface="Trebuchet MS"/>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30"/>
          <p:cNvSpPr txBox="1"/>
          <p:nvPr>
            <p:ph idx="1" type="body"/>
          </p:nvPr>
        </p:nvSpPr>
        <p:spPr>
          <a:xfrm>
            <a:off x="839788"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solidFill>
                  <a:schemeClr val="lt1"/>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62" name="Google Shape;262;p30"/>
          <p:cNvSpPr txBox="1"/>
          <p:nvPr>
            <p:ph idx="2" type="body"/>
          </p:nvPr>
        </p:nvSpPr>
        <p:spPr>
          <a:xfrm>
            <a:off x="839788" y="3224031"/>
            <a:ext cx="4610753" cy="250817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Clr>
                <a:schemeClr val="lt2"/>
              </a:buClr>
              <a:buSzPts val="1280"/>
              <a:buFont typeface="Noto Sans Symbols"/>
              <a:buNone/>
              <a:defRPr sz="1600">
                <a:solidFill>
                  <a:schemeClr val="lt1"/>
                </a:solidFill>
              </a:defRPr>
            </a:lvl1pPr>
            <a:lvl2pPr indent="-289560" lvl="1" marL="914400" algn="l">
              <a:spcBef>
                <a:spcPts val="1000"/>
              </a:spcBef>
              <a:spcAft>
                <a:spcPts val="0"/>
              </a:spcAft>
              <a:buClr>
                <a:schemeClr val="lt2"/>
              </a:buClr>
              <a:buSzPts val="960"/>
              <a:buFont typeface="Noto Sans Symbols"/>
              <a:buChar char="▪"/>
              <a:defRPr sz="1200">
                <a:solidFill>
                  <a:schemeClr val="lt1"/>
                </a:solidFill>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3" name="Google Shape;263;p30"/>
          <p:cNvSpPr/>
          <p:nvPr>
            <p:ph idx="3" type="pic"/>
          </p:nvPr>
        </p:nvSpPr>
        <p:spPr>
          <a:xfrm>
            <a:off x="6383338" y="0"/>
            <a:ext cx="5808662"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pic>
        <p:nvPicPr>
          <p:cNvPr id="264" name="Google Shape;264;p30"/>
          <p:cNvPicPr preferRelativeResize="0"/>
          <p:nvPr/>
        </p:nvPicPr>
        <p:blipFill rotWithShape="1">
          <a:blip r:embed="rId2">
            <a:alphaModFix amt="40000"/>
          </a:blip>
          <a:srcRect b="0" l="0" r="0" t="0"/>
          <a:stretch/>
        </p:blipFill>
        <p:spPr>
          <a:xfrm>
            <a:off x="513735" y="6224663"/>
            <a:ext cx="872613" cy="22724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1">
  <p:cSld name="Feature 1">
    <p:spTree>
      <p:nvGrpSpPr>
        <p:cNvPr id="265" name="Shape 265"/>
        <p:cNvGrpSpPr/>
        <p:nvPr/>
      </p:nvGrpSpPr>
      <p:grpSpPr>
        <a:xfrm>
          <a:off x="0" y="0"/>
          <a:ext cx="0" cy="0"/>
          <a:chOff x="0" y="0"/>
          <a:chExt cx="0" cy="0"/>
        </a:xfrm>
      </p:grpSpPr>
      <p:sp>
        <p:nvSpPr>
          <p:cNvPr id="266" name="Google Shape;266;p31"/>
          <p:cNvSpPr txBox="1"/>
          <p:nvPr>
            <p:ph type="title"/>
          </p:nvPr>
        </p:nvSpPr>
        <p:spPr>
          <a:xfrm>
            <a:off x="839788"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31"/>
          <p:cNvSpPr txBox="1"/>
          <p:nvPr>
            <p:ph idx="1" type="body"/>
          </p:nvPr>
        </p:nvSpPr>
        <p:spPr>
          <a:xfrm>
            <a:off x="839788"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68" name="Google Shape;268;p31"/>
          <p:cNvSpPr txBox="1"/>
          <p:nvPr>
            <p:ph idx="2" type="body"/>
          </p:nvPr>
        </p:nvSpPr>
        <p:spPr>
          <a:xfrm>
            <a:off x="839788" y="3224031"/>
            <a:ext cx="4610753" cy="250817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9" name="Google Shape;269;p31"/>
          <p:cNvSpPr/>
          <p:nvPr>
            <p:ph idx="3" type="pic"/>
          </p:nvPr>
        </p:nvSpPr>
        <p:spPr>
          <a:xfrm>
            <a:off x="6373911" y="1032389"/>
            <a:ext cx="5808662" cy="326431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pic>
        <p:nvPicPr>
          <p:cNvPr id="270" name="Google Shape;270;p31"/>
          <p:cNvPicPr preferRelativeResize="0"/>
          <p:nvPr/>
        </p:nvPicPr>
        <p:blipFill rotWithShape="1">
          <a:blip r:embed="rId2">
            <a:alphaModFix/>
          </a:blip>
          <a:srcRect b="0" l="0" r="0" t="0"/>
          <a:stretch/>
        </p:blipFill>
        <p:spPr>
          <a:xfrm>
            <a:off x="9864492" y="4306530"/>
            <a:ext cx="2327508" cy="875071"/>
          </a:xfrm>
          <a:prstGeom prst="rect">
            <a:avLst/>
          </a:prstGeom>
          <a:noFill/>
          <a:ln>
            <a:noFill/>
          </a:ln>
        </p:spPr>
      </p:pic>
      <p:pic>
        <p:nvPicPr>
          <p:cNvPr id="271" name="Google Shape;271;p31"/>
          <p:cNvPicPr preferRelativeResize="0"/>
          <p:nvPr/>
        </p:nvPicPr>
        <p:blipFill rotWithShape="1">
          <a:blip r:embed="rId3">
            <a:alphaModFix/>
          </a:blip>
          <a:srcRect b="0" l="0" r="0" t="0"/>
          <a:stretch/>
        </p:blipFill>
        <p:spPr>
          <a:xfrm>
            <a:off x="6550486" y="4529984"/>
            <a:ext cx="3042675" cy="48183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9" name="Shape 69"/>
        <p:cNvGrpSpPr/>
        <p:nvPr/>
      </p:nvGrpSpPr>
      <p:grpSpPr>
        <a:xfrm>
          <a:off x="0" y="0"/>
          <a:ext cx="0" cy="0"/>
          <a:chOff x="0" y="0"/>
          <a:chExt cx="0" cy="0"/>
        </a:xfrm>
      </p:grpSpPr>
      <p:sp>
        <p:nvSpPr>
          <p:cNvPr id="70" name="Google Shape;70;p5"/>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Arial Black"/>
              <a:buNone/>
              <a:defRPr b="1" i="0" sz="3600">
                <a:solidFill>
                  <a:schemeClr val="dk2"/>
                </a:solidFill>
                <a:latin typeface="Arial Black"/>
                <a:ea typeface="Arial Black"/>
                <a:cs typeface="Arial Black"/>
                <a:sym typeface="Arial Black"/>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
          <p:cNvSpPr txBox="1"/>
          <p:nvPr>
            <p:ph idx="1" type="body"/>
          </p:nvPr>
        </p:nvSpPr>
        <p:spPr>
          <a:xfrm>
            <a:off x="838200" y="1900517"/>
            <a:ext cx="10515600" cy="427644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5"/>
          <p:cNvSpPr txBox="1"/>
          <p:nvPr>
            <p:ph idx="2" type="body"/>
          </p:nvPr>
        </p:nvSpPr>
        <p:spPr>
          <a:xfrm>
            <a:off x="838200" y="1163445"/>
            <a:ext cx="10515600" cy="403225"/>
          </a:xfrm>
          <a:prstGeom prst="rect">
            <a:avLst/>
          </a:prstGeom>
          <a:noFill/>
          <a:ln>
            <a:noFill/>
          </a:ln>
        </p:spPr>
        <p:txBody>
          <a:bodyPr anchorCtr="0" anchor="t" bIns="45700" lIns="91425" spcFirstLastPara="1" rIns="91425" wrap="square" tIns="45700">
            <a:noAutofit/>
          </a:bodyPr>
          <a:lstStyle>
            <a:lvl1pPr indent="-330200" lvl="0" marL="457200" algn="l">
              <a:spcBef>
                <a:spcPts val="1000"/>
              </a:spcBef>
              <a:spcAft>
                <a:spcPts val="0"/>
              </a:spcAft>
              <a:buSzPts val="1600"/>
              <a:buChar char="►"/>
              <a:defRPr b="1" sz="2000">
                <a:latin typeface="Arial Rounded"/>
                <a:ea typeface="Arial Rounded"/>
                <a:cs typeface="Arial Rounded"/>
                <a:sym typeface="Arial Rounded"/>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3">
  <p:cSld name="Feature 3">
    <p:spTree>
      <p:nvGrpSpPr>
        <p:cNvPr id="272" name="Shape 272"/>
        <p:cNvGrpSpPr/>
        <p:nvPr/>
      </p:nvGrpSpPr>
      <p:grpSpPr>
        <a:xfrm>
          <a:off x="0" y="0"/>
          <a:ext cx="0" cy="0"/>
          <a:chOff x="0" y="0"/>
          <a:chExt cx="0" cy="0"/>
        </a:xfrm>
      </p:grpSpPr>
      <p:sp>
        <p:nvSpPr>
          <p:cNvPr id="273" name="Google Shape;273;p32"/>
          <p:cNvSpPr txBox="1"/>
          <p:nvPr>
            <p:ph type="title"/>
          </p:nvPr>
        </p:nvSpPr>
        <p:spPr>
          <a:xfrm>
            <a:off x="839788"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32"/>
          <p:cNvSpPr txBox="1"/>
          <p:nvPr>
            <p:ph idx="1" type="body"/>
          </p:nvPr>
        </p:nvSpPr>
        <p:spPr>
          <a:xfrm>
            <a:off x="839788"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75" name="Google Shape;275;p32"/>
          <p:cNvSpPr txBox="1"/>
          <p:nvPr>
            <p:ph idx="2" type="body"/>
          </p:nvPr>
        </p:nvSpPr>
        <p:spPr>
          <a:xfrm>
            <a:off x="839788" y="3224031"/>
            <a:ext cx="4610753" cy="250817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76" name="Google Shape;276;p32"/>
          <p:cNvSpPr/>
          <p:nvPr>
            <p:ph idx="3" type="pic"/>
          </p:nvPr>
        </p:nvSpPr>
        <p:spPr>
          <a:xfrm>
            <a:off x="7248981" y="1742937"/>
            <a:ext cx="4933591" cy="326431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pic>
        <p:nvPicPr>
          <p:cNvPr id="277" name="Google Shape;277;p32"/>
          <p:cNvPicPr preferRelativeResize="0"/>
          <p:nvPr/>
        </p:nvPicPr>
        <p:blipFill rotWithShape="1">
          <a:blip r:embed="rId2">
            <a:alphaModFix/>
          </a:blip>
          <a:srcRect b="0" l="0" r="0" t="0"/>
          <a:stretch/>
        </p:blipFill>
        <p:spPr>
          <a:xfrm rot="5400000">
            <a:off x="6037875" y="3817998"/>
            <a:ext cx="1547139" cy="875071"/>
          </a:xfrm>
          <a:prstGeom prst="rect">
            <a:avLst/>
          </a:prstGeom>
          <a:noFill/>
          <a:ln>
            <a:noFill/>
          </a:ln>
        </p:spPr>
      </p:pic>
      <p:pic>
        <p:nvPicPr>
          <p:cNvPr id="278" name="Google Shape;278;p32"/>
          <p:cNvPicPr preferRelativeResize="0"/>
          <p:nvPr/>
        </p:nvPicPr>
        <p:blipFill rotWithShape="1">
          <a:blip r:embed="rId3">
            <a:alphaModFix/>
          </a:blip>
          <a:srcRect b="0" l="0" r="49152" t="0"/>
          <a:stretch/>
        </p:blipFill>
        <p:spPr>
          <a:xfrm rot="-5400000">
            <a:off x="6019020" y="2275591"/>
            <a:ext cx="1547139" cy="48183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4">
  <p:cSld name="Feature 4">
    <p:spTree>
      <p:nvGrpSpPr>
        <p:cNvPr id="279" name="Shape 279"/>
        <p:cNvGrpSpPr/>
        <p:nvPr/>
      </p:nvGrpSpPr>
      <p:grpSpPr>
        <a:xfrm>
          <a:off x="0" y="0"/>
          <a:ext cx="0" cy="0"/>
          <a:chOff x="0" y="0"/>
          <a:chExt cx="0" cy="0"/>
        </a:xfrm>
      </p:grpSpPr>
      <p:sp>
        <p:nvSpPr>
          <p:cNvPr id="280" name="Google Shape;280;p33"/>
          <p:cNvSpPr txBox="1"/>
          <p:nvPr>
            <p:ph type="title"/>
          </p:nvPr>
        </p:nvSpPr>
        <p:spPr>
          <a:xfrm>
            <a:off x="6657878"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33"/>
          <p:cNvSpPr txBox="1"/>
          <p:nvPr>
            <p:ph idx="1" type="body"/>
          </p:nvPr>
        </p:nvSpPr>
        <p:spPr>
          <a:xfrm>
            <a:off x="6657878"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82" name="Google Shape;282;p33"/>
          <p:cNvSpPr txBox="1"/>
          <p:nvPr>
            <p:ph idx="2" type="body"/>
          </p:nvPr>
        </p:nvSpPr>
        <p:spPr>
          <a:xfrm>
            <a:off x="6657878" y="3224031"/>
            <a:ext cx="4610753" cy="250817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83" name="Google Shape;283;p33"/>
          <p:cNvSpPr/>
          <p:nvPr>
            <p:ph idx="3" type="pic"/>
          </p:nvPr>
        </p:nvSpPr>
        <p:spPr>
          <a:xfrm>
            <a:off x="884499" y="1742937"/>
            <a:ext cx="4933591" cy="326431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pic>
        <p:nvPicPr>
          <p:cNvPr id="284" name="Google Shape;284;p33"/>
          <p:cNvPicPr preferRelativeResize="0"/>
          <p:nvPr/>
        </p:nvPicPr>
        <p:blipFill rotWithShape="1">
          <a:blip r:embed="rId2">
            <a:alphaModFix/>
          </a:blip>
          <a:srcRect b="0" l="0" r="0" t="0"/>
          <a:stretch/>
        </p:blipFill>
        <p:spPr>
          <a:xfrm rot="5400000">
            <a:off x="-653245" y="2405608"/>
            <a:ext cx="2200413" cy="875071"/>
          </a:xfrm>
          <a:prstGeom prst="rect">
            <a:avLst/>
          </a:prstGeom>
          <a:noFill/>
          <a:ln>
            <a:noFill/>
          </a:ln>
        </p:spPr>
      </p:pic>
      <p:pic>
        <p:nvPicPr>
          <p:cNvPr id="285" name="Google Shape;285;p33"/>
          <p:cNvPicPr preferRelativeResize="0"/>
          <p:nvPr/>
        </p:nvPicPr>
        <p:blipFill rotWithShape="1">
          <a:blip r:embed="rId3">
            <a:alphaModFix/>
          </a:blip>
          <a:srcRect b="0" l="0" r="71836" t="0"/>
          <a:stretch/>
        </p:blipFill>
        <p:spPr>
          <a:xfrm rot="-5400000">
            <a:off x="-350" y="4294177"/>
            <a:ext cx="856916" cy="48183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5">
  <p:cSld name="Feature 5">
    <p:spTree>
      <p:nvGrpSpPr>
        <p:cNvPr id="286" name="Shape 286"/>
        <p:cNvGrpSpPr/>
        <p:nvPr/>
      </p:nvGrpSpPr>
      <p:grpSpPr>
        <a:xfrm>
          <a:off x="0" y="0"/>
          <a:ext cx="0" cy="0"/>
          <a:chOff x="0" y="0"/>
          <a:chExt cx="0" cy="0"/>
        </a:xfrm>
      </p:grpSpPr>
      <p:sp>
        <p:nvSpPr>
          <p:cNvPr id="287" name="Google Shape;287;p34"/>
          <p:cNvSpPr txBox="1"/>
          <p:nvPr>
            <p:ph type="title"/>
          </p:nvPr>
        </p:nvSpPr>
        <p:spPr>
          <a:xfrm>
            <a:off x="6657877"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34"/>
          <p:cNvSpPr txBox="1"/>
          <p:nvPr>
            <p:ph idx="1" type="body"/>
          </p:nvPr>
        </p:nvSpPr>
        <p:spPr>
          <a:xfrm>
            <a:off x="6657877"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89" name="Google Shape;289;p34"/>
          <p:cNvSpPr txBox="1"/>
          <p:nvPr>
            <p:ph idx="2" type="body"/>
          </p:nvPr>
        </p:nvSpPr>
        <p:spPr>
          <a:xfrm>
            <a:off x="6657877" y="3224031"/>
            <a:ext cx="4610753" cy="250817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0" name="Google Shape;290;p34"/>
          <p:cNvSpPr/>
          <p:nvPr>
            <p:ph idx="3" type="pic"/>
          </p:nvPr>
        </p:nvSpPr>
        <p:spPr>
          <a:xfrm>
            <a:off x="0" y="1742937"/>
            <a:ext cx="5808662" cy="326431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pic>
        <p:nvPicPr>
          <p:cNvPr id="291" name="Google Shape;291;p34"/>
          <p:cNvPicPr preferRelativeResize="0"/>
          <p:nvPr/>
        </p:nvPicPr>
        <p:blipFill rotWithShape="1">
          <a:blip r:embed="rId2">
            <a:alphaModFix/>
          </a:blip>
          <a:srcRect b="0" l="0" r="0" t="0"/>
          <a:stretch/>
        </p:blipFill>
        <p:spPr>
          <a:xfrm>
            <a:off x="2532030" y="867866"/>
            <a:ext cx="2327508" cy="875071"/>
          </a:xfrm>
          <a:prstGeom prst="rect">
            <a:avLst/>
          </a:prstGeom>
          <a:noFill/>
          <a:ln>
            <a:noFill/>
          </a:ln>
        </p:spPr>
      </p:pic>
      <p:pic>
        <p:nvPicPr>
          <p:cNvPr id="292" name="Google Shape;292;p34"/>
          <p:cNvPicPr preferRelativeResize="0"/>
          <p:nvPr/>
        </p:nvPicPr>
        <p:blipFill rotWithShape="1">
          <a:blip r:embed="rId3">
            <a:alphaModFix/>
          </a:blip>
          <a:srcRect b="-7416" l="0" r="29031" t="0"/>
          <a:stretch/>
        </p:blipFill>
        <p:spPr>
          <a:xfrm>
            <a:off x="167148" y="1091320"/>
            <a:ext cx="2159363" cy="51756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ntent Buckets - 4">
  <p:cSld name="Horizontal Content Buckets - 4">
    <p:spTree>
      <p:nvGrpSpPr>
        <p:cNvPr id="293" name="Shape 293"/>
        <p:cNvGrpSpPr/>
        <p:nvPr/>
      </p:nvGrpSpPr>
      <p:grpSpPr>
        <a:xfrm>
          <a:off x="0" y="0"/>
          <a:ext cx="0" cy="0"/>
          <a:chOff x="0" y="0"/>
          <a:chExt cx="0" cy="0"/>
        </a:xfrm>
      </p:grpSpPr>
      <p:sp>
        <p:nvSpPr>
          <p:cNvPr id="294" name="Google Shape;294;p35"/>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35"/>
          <p:cNvSpPr txBox="1"/>
          <p:nvPr>
            <p:ph idx="1" type="body"/>
          </p:nvPr>
        </p:nvSpPr>
        <p:spPr>
          <a:xfrm>
            <a:off x="838199" y="3228280"/>
            <a:ext cx="1731380" cy="403225"/>
          </a:xfrm>
          <a:prstGeom prst="rect">
            <a:avLst/>
          </a:prstGeom>
          <a:noFill/>
          <a:ln>
            <a:noFill/>
          </a:ln>
        </p:spPr>
        <p:txBody>
          <a:bodyPr anchorCtr="0" anchor="t" bIns="91425" lIns="0" spcFirstLastPara="1" rIns="45720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96" name="Google Shape;296;p35"/>
          <p:cNvSpPr txBox="1"/>
          <p:nvPr>
            <p:ph idx="2" type="body"/>
          </p:nvPr>
        </p:nvSpPr>
        <p:spPr>
          <a:xfrm>
            <a:off x="838200" y="3652443"/>
            <a:ext cx="1731380" cy="1435262"/>
          </a:xfrm>
          <a:prstGeom prst="rect">
            <a:avLst/>
          </a:prstGeom>
          <a:noFill/>
          <a:ln>
            <a:noFill/>
          </a:ln>
        </p:spPr>
        <p:txBody>
          <a:bodyPr anchorCtr="0" anchor="t" bIns="91425" lIns="0" spcFirstLastPara="1" rIns="45720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7" name="Google Shape;297;p35"/>
          <p:cNvSpPr/>
          <p:nvPr>
            <p:ph idx="3" type="pic"/>
          </p:nvPr>
        </p:nvSpPr>
        <p:spPr>
          <a:xfrm>
            <a:off x="838200"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98" name="Google Shape;298;p35"/>
          <p:cNvSpPr/>
          <p:nvPr>
            <p:ph idx="4" type="pic"/>
          </p:nvPr>
        </p:nvSpPr>
        <p:spPr>
          <a:xfrm>
            <a:off x="2916981"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99" name="Google Shape;299;p35"/>
          <p:cNvSpPr/>
          <p:nvPr>
            <p:ph idx="5" type="pic"/>
          </p:nvPr>
        </p:nvSpPr>
        <p:spPr>
          <a:xfrm>
            <a:off x="9153325"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300" name="Google Shape;300;p35"/>
          <p:cNvSpPr/>
          <p:nvPr>
            <p:ph idx="6" type="pic"/>
          </p:nvPr>
        </p:nvSpPr>
        <p:spPr>
          <a:xfrm>
            <a:off x="4995762"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301" name="Google Shape;301;p35"/>
          <p:cNvSpPr/>
          <p:nvPr>
            <p:ph idx="7" type="pic"/>
          </p:nvPr>
        </p:nvSpPr>
        <p:spPr>
          <a:xfrm>
            <a:off x="7074543" y="2408238"/>
            <a:ext cx="660400" cy="658812"/>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302" name="Google Shape;302;p35"/>
          <p:cNvSpPr txBox="1"/>
          <p:nvPr>
            <p:ph idx="8" type="body"/>
          </p:nvPr>
        </p:nvSpPr>
        <p:spPr>
          <a:xfrm>
            <a:off x="2921642" y="3228280"/>
            <a:ext cx="1731380" cy="403225"/>
          </a:xfrm>
          <a:prstGeom prst="rect">
            <a:avLst/>
          </a:prstGeom>
          <a:noFill/>
          <a:ln>
            <a:noFill/>
          </a:ln>
        </p:spPr>
        <p:txBody>
          <a:bodyPr anchorCtr="0" anchor="t" bIns="91425" lIns="0" spcFirstLastPara="1" rIns="45720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03" name="Google Shape;303;p35"/>
          <p:cNvSpPr txBox="1"/>
          <p:nvPr>
            <p:ph idx="9" type="body"/>
          </p:nvPr>
        </p:nvSpPr>
        <p:spPr>
          <a:xfrm>
            <a:off x="2921643" y="3652443"/>
            <a:ext cx="1731380" cy="1435262"/>
          </a:xfrm>
          <a:prstGeom prst="rect">
            <a:avLst/>
          </a:prstGeom>
          <a:noFill/>
          <a:ln>
            <a:noFill/>
          </a:ln>
        </p:spPr>
        <p:txBody>
          <a:bodyPr anchorCtr="0" anchor="t" bIns="91425" lIns="0" spcFirstLastPara="1" rIns="45720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4" name="Google Shape;304;p35"/>
          <p:cNvSpPr txBox="1"/>
          <p:nvPr>
            <p:ph idx="13" type="body"/>
          </p:nvPr>
        </p:nvSpPr>
        <p:spPr>
          <a:xfrm>
            <a:off x="4993510" y="3228280"/>
            <a:ext cx="1731380" cy="403225"/>
          </a:xfrm>
          <a:prstGeom prst="rect">
            <a:avLst/>
          </a:prstGeom>
          <a:noFill/>
          <a:ln>
            <a:noFill/>
          </a:ln>
        </p:spPr>
        <p:txBody>
          <a:bodyPr anchorCtr="0" anchor="t" bIns="91425" lIns="0" spcFirstLastPara="1" rIns="45720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05" name="Google Shape;305;p35"/>
          <p:cNvSpPr txBox="1"/>
          <p:nvPr>
            <p:ph idx="14" type="body"/>
          </p:nvPr>
        </p:nvSpPr>
        <p:spPr>
          <a:xfrm>
            <a:off x="4993511" y="3652443"/>
            <a:ext cx="1731380" cy="1435262"/>
          </a:xfrm>
          <a:prstGeom prst="rect">
            <a:avLst/>
          </a:prstGeom>
          <a:noFill/>
          <a:ln>
            <a:noFill/>
          </a:ln>
        </p:spPr>
        <p:txBody>
          <a:bodyPr anchorCtr="0" anchor="t" bIns="91425" lIns="0" spcFirstLastPara="1" rIns="45720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6" name="Google Shape;306;p35"/>
          <p:cNvSpPr txBox="1"/>
          <p:nvPr>
            <p:ph idx="15" type="body"/>
          </p:nvPr>
        </p:nvSpPr>
        <p:spPr>
          <a:xfrm>
            <a:off x="7076954" y="3228280"/>
            <a:ext cx="1731380" cy="403225"/>
          </a:xfrm>
          <a:prstGeom prst="rect">
            <a:avLst/>
          </a:prstGeom>
          <a:noFill/>
          <a:ln>
            <a:noFill/>
          </a:ln>
        </p:spPr>
        <p:txBody>
          <a:bodyPr anchorCtr="0" anchor="t" bIns="91425" lIns="0" spcFirstLastPara="1" rIns="45720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07" name="Google Shape;307;p35"/>
          <p:cNvSpPr txBox="1"/>
          <p:nvPr>
            <p:ph idx="16" type="body"/>
          </p:nvPr>
        </p:nvSpPr>
        <p:spPr>
          <a:xfrm>
            <a:off x="7076955" y="3652443"/>
            <a:ext cx="1731380" cy="1435262"/>
          </a:xfrm>
          <a:prstGeom prst="rect">
            <a:avLst/>
          </a:prstGeom>
          <a:noFill/>
          <a:ln>
            <a:noFill/>
          </a:ln>
        </p:spPr>
        <p:txBody>
          <a:bodyPr anchorCtr="0" anchor="t" bIns="91425" lIns="0" spcFirstLastPara="1" rIns="45720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8" name="Google Shape;308;p35"/>
          <p:cNvSpPr txBox="1"/>
          <p:nvPr>
            <p:ph idx="17" type="body"/>
          </p:nvPr>
        </p:nvSpPr>
        <p:spPr>
          <a:xfrm>
            <a:off x="9148822" y="3228280"/>
            <a:ext cx="1731380" cy="403225"/>
          </a:xfrm>
          <a:prstGeom prst="rect">
            <a:avLst/>
          </a:prstGeom>
          <a:noFill/>
          <a:ln>
            <a:noFill/>
          </a:ln>
        </p:spPr>
        <p:txBody>
          <a:bodyPr anchorCtr="0" anchor="t" bIns="91425" lIns="0" spcFirstLastPara="1" rIns="457200" wrap="square" tIns="91425">
            <a:noAutofit/>
          </a:bodyPr>
          <a:lstStyle>
            <a:lvl1pPr indent="-228600" lvl="0" marL="457200" algn="l">
              <a:spcBef>
                <a:spcPts val="1000"/>
              </a:spcBef>
              <a:spcAft>
                <a:spcPts val="0"/>
              </a:spcAft>
              <a:buSzPts val="1280"/>
              <a:buNone/>
              <a:defRPr b="1" sz="1600">
                <a:solidFill>
                  <a:schemeClr val="dk2"/>
                </a:solidFill>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09" name="Google Shape;309;p35"/>
          <p:cNvSpPr txBox="1"/>
          <p:nvPr>
            <p:ph idx="18" type="body"/>
          </p:nvPr>
        </p:nvSpPr>
        <p:spPr>
          <a:xfrm>
            <a:off x="9148823" y="3652443"/>
            <a:ext cx="1731380" cy="1435262"/>
          </a:xfrm>
          <a:prstGeom prst="rect">
            <a:avLst/>
          </a:prstGeom>
          <a:noFill/>
          <a:ln>
            <a:noFill/>
          </a:ln>
        </p:spPr>
        <p:txBody>
          <a:bodyPr anchorCtr="0" anchor="t" bIns="91425" lIns="0" spcFirstLastPara="1" rIns="457200" wrap="square" tIns="91425">
            <a:noAutofit/>
          </a:bodyPr>
          <a:lstStyle>
            <a:lvl1pPr indent="-309880" lvl="0" marL="457200" algn="l">
              <a:spcBef>
                <a:spcPts val="1000"/>
              </a:spcBef>
              <a:spcAft>
                <a:spcPts val="0"/>
              </a:spcAft>
              <a:buClr>
                <a:schemeClr val="dk2"/>
              </a:buClr>
              <a:buSzPts val="1280"/>
              <a:buFont typeface="Noto Sans Symbols"/>
              <a:buChar char="▪"/>
              <a:defRPr sz="1600"/>
            </a:lvl1pPr>
            <a:lvl2pPr indent="-289560" lvl="1" marL="914400" algn="l">
              <a:spcBef>
                <a:spcPts val="1000"/>
              </a:spcBef>
              <a:spcAft>
                <a:spcPts val="0"/>
              </a:spcAft>
              <a:buClr>
                <a:schemeClr val="dk2"/>
              </a:buClr>
              <a:buSzPts val="960"/>
              <a:buFont typeface="Noto Sans Symbols"/>
              <a:buChar char="▪"/>
              <a:defRPr sz="12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0" name="Google Shape;310;p35"/>
          <p:cNvSpPr txBox="1"/>
          <p:nvPr>
            <p:ph idx="19" type="body"/>
          </p:nvPr>
        </p:nvSpPr>
        <p:spPr>
          <a:xfrm>
            <a:off x="838200" y="1163445"/>
            <a:ext cx="10515600" cy="403225"/>
          </a:xfrm>
          <a:prstGeom prst="rect">
            <a:avLst/>
          </a:prstGeom>
          <a:noFill/>
          <a:ln>
            <a:noFill/>
          </a:ln>
        </p:spPr>
        <p:txBody>
          <a:bodyPr anchorCtr="0" anchor="t" bIns="45700" lIns="91425" spcFirstLastPara="1" rIns="91425" wrap="square" tIns="45700">
            <a:noAutofit/>
          </a:bodyPr>
          <a:lstStyle>
            <a:lvl1pPr indent="-330200" lvl="0" marL="457200" algn="l">
              <a:spcBef>
                <a:spcPts val="1000"/>
              </a:spcBef>
              <a:spcAft>
                <a:spcPts val="0"/>
              </a:spcAft>
              <a:buSzPts val="1600"/>
              <a:buChar char="►"/>
              <a:defRPr b="1" sz="2000">
                <a:latin typeface="Arial Rounded"/>
                <a:ea typeface="Arial Rounded"/>
                <a:cs typeface="Arial Rounded"/>
                <a:sym typeface="Arial Rounded"/>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6">
  <p:cSld name="Feature 6">
    <p:spTree>
      <p:nvGrpSpPr>
        <p:cNvPr id="311" name="Shape 311"/>
        <p:cNvGrpSpPr/>
        <p:nvPr/>
      </p:nvGrpSpPr>
      <p:grpSpPr>
        <a:xfrm>
          <a:off x="0" y="0"/>
          <a:ext cx="0" cy="0"/>
          <a:chOff x="0" y="0"/>
          <a:chExt cx="0" cy="0"/>
        </a:xfrm>
      </p:grpSpPr>
      <p:sp>
        <p:nvSpPr>
          <p:cNvPr id="312" name="Google Shape;312;p36"/>
          <p:cNvSpPr txBox="1"/>
          <p:nvPr>
            <p:ph type="title"/>
          </p:nvPr>
        </p:nvSpPr>
        <p:spPr>
          <a:xfrm>
            <a:off x="6657877"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36"/>
          <p:cNvSpPr txBox="1"/>
          <p:nvPr>
            <p:ph idx="1" type="body"/>
          </p:nvPr>
        </p:nvSpPr>
        <p:spPr>
          <a:xfrm>
            <a:off x="6657877"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14" name="Google Shape;314;p36"/>
          <p:cNvSpPr txBox="1"/>
          <p:nvPr>
            <p:ph idx="2" type="body"/>
          </p:nvPr>
        </p:nvSpPr>
        <p:spPr>
          <a:xfrm>
            <a:off x="6657877" y="3224031"/>
            <a:ext cx="4610753" cy="250817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5" name="Google Shape;315;p36"/>
          <p:cNvSpPr/>
          <p:nvPr>
            <p:ph idx="3" type="pic"/>
          </p:nvPr>
        </p:nvSpPr>
        <p:spPr>
          <a:xfrm>
            <a:off x="0" y="1742937"/>
            <a:ext cx="5808662" cy="326431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pic>
        <p:nvPicPr>
          <p:cNvPr id="316" name="Google Shape;316;p36"/>
          <p:cNvPicPr preferRelativeResize="0"/>
          <p:nvPr/>
        </p:nvPicPr>
        <p:blipFill rotWithShape="1">
          <a:blip r:embed="rId2">
            <a:alphaModFix/>
          </a:blip>
          <a:srcRect b="0" l="0" r="0" t="0"/>
          <a:stretch/>
        </p:blipFill>
        <p:spPr>
          <a:xfrm>
            <a:off x="0" y="5007247"/>
            <a:ext cx="2244732" cy="875071"/>
          </a:xfrm>
          <a:prstGeom prst="rect">
            <a:avLst/>
          </a:prstGeom>
          <a:noFill/>
          <a:ln>
            <a:noFill/>
          </a:ln>
        </p:spPr>
      </p:pic>
      <p:pic>
        <p:nvPicPr>
          <p:cNvPr id="317" name="Google Shape;317;p36"/>
          <p:cNvPicPr preferRelativeResize="0"/>
          <p:nvPr/>
        </p:nvPicPr>
        <p:blipFill rotWithShape="1">
          <a:blip r:embed="rId3">
            <a:alphaModFix/>
          </a:blip>
          <a:srcRect b="0" l="0" r="49152" t="0"/>
          <a:stretch/>
        </p:blipFill>
        <p:spPr>
          <a:xfrm>
            <a:off x="2515576" y="5203867"/>
            <a:ext cx="1547139" cy="48183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Blank">
  <p:cSld name="Title Only - Blank">
    <p:spTree>
      <p:nvGrpSpPr>
        <p:cNvPr id="318" name="Shape 318"/>
        <p:cNvGrpSpPr/>
        <p:nvPr/>
      </p:nvGrpSpPr>
      <p:grpSpPr>
        <a:xfrm>
          <a:off x="0" y="0"/>
          <a:ext cx="0" cy="0"/>
          <a:chOff x="0" y="0"/>
          <a:chExt cx="0" cy="0"/>
        </a:xfrm>
      </p:grpSpPr>
      <p:sp>
        <p:nvSpPr>
          <p:cNvPr id="319" name="Google Shape;319;p37"/>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Waves">
  <p:cSld name="Title Only - Waves">
    <p:spTree>
      <p:nvGrpSpPr>
        <p:cNvPr id="320" name="Shape 320"/>
        <p:cNvGrpSpPr/>
        <p:nvPr/>
      </p:nvGrpSpPr>
      <p:grpSpPr>
        <a:xfrm>
          <a:off x="0" y="0"/>
          <a:ext cx="0" cy="0"/>
          <a:chOff x="0" y="0"/>
          <a:chExt cx="0" cy="0"/>
        </a:xfrm>
      </p:grpSpPr>
      <p:grpSp>
        <p:nvGrpSpPr>
          <p:cNvPr id="321" name="Google Shape;321;p38"/>
          <p:cNvGrpSpPr/>
          <p:nvPr/>
        </p:nvGrpSpPr>
        <p:grpSpPr>
          <a:xfrm>
            <a:off x="0" y="1890559"/>
            <a:ext cx="12191998" cy="4967441"/>
            <a:chOff x="245651" y="-1937813"/>
            <a:chExt cx="11894633" cy="4967441"/>
          </a:xfrm>
        </p:grpSpPr>
        <p:pic>
          <p:nvPicPr>
            <p:cNvPr id="322" name="Google Shape;322;p38"/>
            <p:cNvPicPr preferRelativeResize="0"/>
            <p:nvPr/>
          </p:nvPicPr>
          <p:blipFill rotWithShape="1">
            <a:blip r:embed="rId2">
              <a:alphaModFix/>
            </a:blip>
            <a:srcRect b="61142" l="2015" r="424" t="0"/>
            <a:stretch/>
          </p:blipFill>
          <p:spPr>
            <a:xfrm>
              <a:off x="245651" y="-1937813"/>
              <a:ext cx="11894633" cy="4967441"/>
            </a:xfrm>
            <a:prstGeom prst="rect">
              <a:avLst/>
            </a:prstGeom>
            <a:noFill/>
            <a:ln>
              <a:noFill/>
            </a:ln>
          </p:spPr>
        </p:pic>
        <p:pic>
          <p:nvPicPr>
            <p:cNvPr id="323" name="Google Shape;323;p38"/>
            <p:cNvPicPr preferRelativeResize="0"/>
            <p:nvPr/>
          </p:nvPicPr>
          <p:blipFill rotWithShape="1">
            <a:blip r:embed="rId3">
              <a:alphaModFix/>
            </a:blip>
            <a:srcRect b="64322" l="2015" r="424" t="0"/>
            <a:stretch/>
          </p:blipFill>
          <p:spPr>
            <a:xfrm>
              <a:off x="245651" y="-1531413"/>
              <a:ext cx="11894633" cy="4561041"/>
            </a:xfrm>
            <a:prstGeom prst="rect">
              <a:avLst/>
            </a:prstGeom>
            <a:noFill/>
            <a:ln>
              <a:noFill/>
            </a:ln>
          </p:spPr>
        </p:pic>
      </p:grpSp>
      <p:sp>
        <p:nvSpPr>
          <p:cNvPr id="324" name="Google Shape;324;p38"/>
          <p:cNvSpPr/>
          <p:nvPr/>
        </p:nvSpPr>
        <p:spPr>
          <a:xfrm>
            <a:off x="0" y="0"/>
            <a:ext cx="12191999" cy="6858000"/>
          </a:xfrm>
          <a:prstGeom prst="rect">
            <a:avLst/>
          </a:prstGeom>
          <a:gradFill>
            <a:gsLst>
              <a:gs pos="0">
                <a:schemeClr val="lt1"/>
              </a:gs>
              <a:gs pos="100000">
                <a:srgbClr val="FFFFFF">
                  <a:alpha val="8196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25" name="Google Shape;325;p38"/>
          <p:cNvPicPr preferRelativeResize="0"/>
          <p:nvPr/>
        </p:nvPicPr>
        <p:blipFill rotWithShape="1">
          <a:blip r:embed="rId4">
            <a:alphaModFix/>
          </a:blip>
          <a:srcRect b="0" l="0" r="0" t="0"/>
          <a:stretch/>
        </p:blipFill>
        <p:spPr>
          <a:xfrm>
            <a:off x="513735" y="6224664"/>
            <a:ext cx="872613" cy="227243"/>
          </a:xfrm>
          <a:prstGeom prst="rect">
            <a:avLst/>
          </a:prstGeom>
          <a:noFill/>
          <a:ln>
            <a:noFill/>
          </a:ln>
        </p:spPr>
      </p:pic>
      <p:sp>
        <p:nvSpPr>
          <p:cNvPr id="326" name="Google Shape;326;p38"/>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quares">
  <p:cSld name="Title Only - Squares">
    <p:spTree>
      <p:nvGrpSpPr>
        <p:cNvPr id="327" name="Shape 327"/>
        <p:cNvGrpSpPr/>
        <p:nvPr/>
      </p:nvGrpSpPr>
      <p:grpSpPr>
        <a:xfrm>
          <a:off x="0" y="0"/>
          <a:ext cx="0" cy="0"/>
          <a:chOff x="0" y="0"/>
          <a:chExt cx="0" cy="0"/>
        </a:xfrm>
      </p:grpSpPr>
      <p:pic>
        <p:nvPicPr>
          <p:cNvPr id="328" name="Google Shape;328;p39"/>
          <p:cNvPicPr preferRelativeResize="0"/>
          <p:nvPr/>
        </p:nvPicPr>
        <p:blipFill rotWithShape="1">
          <a:blip r:embed="rId2">
            <a:alphaModFix/>
          </a:blip>
          <a:srcRect b="0" l="0" r="0" t="38960"/>
          <a:stretch/>
        </p:blipFill>
        <p:spPr>
          <a:xfrm>
            <a:off x="197752" y="0"/>
            <a:ext cx="11796493" cy="6484008"/>
          </a:xfrm>
          <a:prstGeom prst="rect">
            <a:avLst/>
          </a:prstGeom>
          <a:noFill/>
          <a:ln>
            <a:noFill/>
          </a:ln>
        </p:spPr>
      </p:pic>
      <p:sp>
        <p:nvSpPr>
          <p:cNvPr id="329" name="Google Shape;329;p39"/>
          <p:cNvSpPr/>
          <p:nvPr/>
        </p:nvSpPr>
        <p:spPr>
          <a:xfrm>
            <a:off x="0" y="0"/>
            <a:ext cx="12191999" cy="6858000"/>
          </a:xfrm>
          <a:prstGeom prst="rect">
            <a:avLst/>
          </a:prstGeom>
          <a:gradFill>
            <a:gsLst>
              <a:gs pos="0">
                <a:schemeClr val="lt1"/>
              </a:gs>
              <a:gs pos="55000">
                <a:srgbClr val="FFFFFF">
                  <a:alpha val="83921"/>
                </a:srgbClr>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30" name="Google Shape;330;p39"/>
          <p:cNvPicPr preferRelativeResize="0"/>
          <p:nvPr/>
        </p:nvPicPr>
        <p:blipFill rotWithShape="1">
          <a:blip r:embed="rId3">
            <a:alphaModFix/>
          </a:blip>
          <a:srcRect b="0" l="0" r="0" t="0"/>
          <a:stretch/>
        </p:blipFill>
        <p:spPr>
          <a:xfrm>
            <a:off x="513735" y="6224664"/>
            <a:ext cx="872613" cy="227243"/>
          </a:xfrm>
          <a:prstGeom prst="rect">
            <a:avLst/>
          </a:prstGeom>
          <a:noFill/>
          <a:ln>
            <a:noFill/>
          </a:ln>
        </p:spPr>
      </p:pic>
      <p:sp>
        <p:nvSpPr>
          <p:cNvPr id="331" name="Google Shape;331;p39"/>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rrows">
  <p:cSld name="Title Only - Arrows">
    <p:spTree>
      <p:nvGrpSpPr>
        <p:cNvPr id="332" name="Shape 332"/>
        <p:cNvGrpSpPr/>
        <p:nvPr/>
      </p:nvGrpSpPr>
      <p:grpSpPr>
        <a:xfrm>
          <a:off x="0" y="0"/>
          <a:ext cx="0" cy="0"/>
          <a:chOff x="0" y="0"/>
          <a:chExt cx="0" cy="0"/>
        </a:xfrm>
      </p:grpSpPr>
      <p:pic>
        <p:nvPicPr>
          <p:cNvPr id="333" name="Google Shape;333;p40"/>
          <p:cNvPicPr preferRelativeResize="0"/>
          <p:nvPr/>
        </p:nvPicPr>
        <p:blipFill rotWithShape="1">
          <a:blip r:embed="rId2">
            <a:alphaModFix/>
          </a:blip>
          <a:srcRect b="0" l="3282" r="47801" t="0"/>
          <a:stretch/>
        </p:blipFill>
        <p:spPr>
          <a:xfrm rot="5400000">
            <a:off x="2350966" y="-1917832"/>
            <a:ext cx="6874041" cy="10709708"/>
          </a:xfrm>
          <a:prstGeom prst="rect">
            <a:avLst/>
          </a:prstGeom>
          <a:noFill/>
          <a:ln>
            <a:noFill/>
          </a:ln>
        </p:spPr>
      </p:pic>
      <p:sp>
        <p:nvSpPr>
          <p:cNvPr id="334" name="Google Shape;334;p40"/>
          <p:cNvSpPr/>
          <p:nvPr/>
        </p:nvSpPr>
        <p:spPr>
          <a:xfrm>
            <a:off x="0" y="0"/>
            <a:ext cx="12191999" cy="6858000"/>
          </a:xfrm>
          <a:prstGeom prst="rect">
            <a:avLst/>
          </a:prstGeom>
          <a:gradFill>
            <a:gsLst>
              <a:gs pos="0">
                <a:schemeClr val="lt1"/>
              </a:gs>
              <a:gs pos="100000">
                <a:srgbClr val="FFFFFF">
                  <a:alpha val="8196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35" name="Google Shape;335;p40"/>
          <p:cNvPicPr preferRelativeResize="0"/>
          <p:nvPr/>
        </p:nvPicPr>
        <p:blipFill rotWithShape="1">
          <a:blip r:embed="rId3">
            <a:alphaModFix/>
          </a:blip>
          <a:srcRect b="0" l="0" r="0" t="0"/>
          <a:stretch/>
        </p:blipFill>
        <p:spPr>
          <a:xfrm>
            <a:off x="513735" y="6224664"/>
            <a:ext cx="872613" cy="227243"/>
          </a:xfrm>
          <a:prstGeom prst="rect">
            <a:avLst/>
          </a:prstGeom>
          <a:noFill/>
          <a:ln>
            <a:noFill/>
          </a:ln>
        </p:spPr>
      </p:pic>
      <p:sp>
        <p:nvSpPr>
          <p:cNvPr id="336" name="Google Shape;336;p40"/>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7" name="Shape 337"/>
        <p:cNvGrpSpPr/>
        <p:nvPr/>
      </p:nvGrpSpPr>
      <p:grpSpPr>
        <a:xfrm>
          <a:off x="0" y="0"/>
          <a:ext cx="0" cy="0"/>
          <a:chOff x="0" y="0"/>
          <a:chExt cx="0" cy="0"/>
        </a:xfrm>
      </p:grpSpPr>
      <p:sp>
        <p:nvSpPr>
          <p:cNvPr id="338" name="Google Shape;338;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2">
  <p:cSld name="Feature 2">
    <p:spTree>
      <p:nvGrpSpPr>
        <p:cNvPr id="73" name="Shape 73"/>
        <p:cNvGrpSpPr/>
        <p:nvPr/>
      </p:nvGrpSpPr>
      <p:grpSpPr>
        <a:xfrm>
          <a:off x="0" y="0"/>
          <a:ext cx="0" cy="0"/>
          <a:chOff x="0" y="0"/>
          <a:chExt cx="0" cy="0"/>
        </a:xfrm>
      </p:grpSpPr>
      <p:sp>
        <p:nvSpPr>
          <p:cNvPr id="74" name="Google Shape;74;p6"/>
          <p:cNvSpPr txBox="1"/>
          <p:nvPr>
            <p:ph type="title"/>
          </p:nvPr>
        </p:nvSpPr>
        <p:spPr>
          <a:xfrm>
            <a:off x="839788" y="545387"/>
            <a:ext cx="4610753" cy="122182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 type="body"/>
          </p:nvPr>
        </p:nvSpPr>
        <p:spPr>
          <a:xfrm>
            <a:off x="839788" y="2405430"/>
            <a:ext cx="4610753" cy="52805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600"/>
              <a:buNone/>
              <a:defRPr b="1" sz="2000">
                <a:latin typeface="Arial Rounded"/>
                <a:ea typeface="Arial Rounded"/>
                <a:cs typeface="Arial Rounded"/>
                <a:sym typeface="Arial Rounded"/>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6" name="Google Shape;76;p6"/>
          <p:cNvSpPr txBox="1"/>
          <p:nvPr>
            <p:ph idx="2" type="body"/>
          </p:nvPr>
        </p:nvSpPr>
        <p:spPr>
          <a:xfrm>
            <a:off x="839788" y="3224031"/>
            <a:ext cx="4610753" cy="250817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09880" lvl="1" marL="914400" algn="l">
              <a:spcBef>
                <a:spcPts val="1000"/>
              </a:spcBef>
              <a:spcAft>
                <a:spcPts val="0"/>
              </a:spcAft>
              <a:buSzPts val="128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7" name="Google Shape;77;p6"/>
          <p:cNvSpPr/>
          <p:nvPr>
            <p:ph idx="3" type="pic"/>
          </p:nvPr>
        </p:nvSpPr>
        <p:spPr>
          <a:xfrm>
            <a:off x="6373911" y="1742937"/>
            <a:ext cx="5808662" cy="326431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pic>
        <p:nvPicPr>
          <p:cNvPr id="78" name="Google Shape;78;p6"/>
          <p:cNvPicPr preferRelativeResize="0"/>
          <p:nvPr/>
        </p:nvPicPr>
        <p:blipFill rotWithShape="1">
          <a:blip r:embed="rId2">
            <a:alphaModFix/>
          </a:blip>
          <a:srcRect b="0" l="0" r="0" t="0"/>
          <a:stretch/>
        </p:blipFill>
        <p:spPr>
          <a:xfrm>
            <a:off x="8191893" y="867866"/>
            <a:ext cx="4000107" cy="875071"/>
          </a:xfrm>
          <a:prstGeom prst="rect">
            <a:avLst/>
          </a:prstGeom>
          <a:noFill/>
          <a:ln>
            <a:noFill/>
          </a:ln>
        </p:spPr>
      </p:pic>
      <p:pic>
        <p:nvPicPr>
          <p:cNvPr id="79" name="Google Shape;79;p6"/>
          <p:cNvPicPr preferRelativeResize="0"/>
          <p:nvPr/>
        </p:nvPicPr>
        <p:blipFill rotWithShape="1">
          <a:blip r:embed="rId3">
            <a:alphaModFix/>
          </a:blip>
          <a:srcRect b="0" l="0" r="49152" t="0"/>
          <a:stretch/>
        </p:blipFill>
        <p:spPr>
          <a:xfrm>
            <a:off x="6550486" y="1091320"/>
            <a:ext cx="1547139" cy="48183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39" name="Shape 339"/>
        <p:cNvGrpSpPr/>
        <p:nvPr/>
      </p:nvGrpSpPr>
      <p:grpSpPr>
        <a:xfrm>
          <a:off x="0" y="0"/>
          <a:ext cx="0" cy="0"/>
          <a:chOff x="0" y="0"/>
          <a:chExt cx="0" cy="0"/>
        </a:xfrm>
      </p:grpSpPr>
      <p:sp>
        <p:nvSpPr>
          <p:cNvPr id="340" name="Google Shape;340;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0" name="Shape 80"/>
        <p:cNvGrpSpPr/>
        <p:nvPr/>
      </p:nvGrpSpPr>
      <p:grpSpPr>
        <a:xfrm>
          <a:off x="0" y="0"/>
          <a:ext cx="0" cy="0"/>
          <a:chOff x="0" y="0"/>
          <a:chExt cx="0" cy="0"/>
        </a:xfrm>
      </p:grpSpPr>
      <p:grpSp>
        <p:nvGrpSpPr>
          <p:cNvPr id="81" name="Google Shape;81;p7"/>
          <p:cNvGrpSpPr/>
          <p:nvPr/>
        </p:nvGrpSpPr>
        <p:grpSpPr>
          <a:xfrm>
            <a:off x="0" y="-8467"/>
            <a:ext cx="12192000" cy="6866467"/>
            <a:chOff x="0" y="-8467"/>
            <a:chExt cx="12192000" cy="6866467"/>
          </a:xfrm>
        </p:grpSpPr>
        <p:cxnSp>
          <p:nvCxnSpPr>
            <p:cNvPr id="82" name="Google Shape;82;p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3" name="Google Shape;83;p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4" name="Google Shape;84;p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85" name="Google Shape;85;p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6" name="Google Shape;86;p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88" name="Google Shape;88;p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89" name="Google Shape;89;p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90" name="Google Shape;90;p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94" name="Google Shape;94;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6" name="Google Shape;106;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2" name="Google Shape;112;p1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1"/>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9" name="Google Shape;119;p11"/>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0" name="Google Shape;120;p11"/>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1"/>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2" name="Google Shape;122;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21.xml"/><Relationship Id="rId22" Type="http://schemas.openxmlformats.org/officeDocument/2006/relationships/slideLayout" Target="../slideLayouts/slideLayout23.xml"/><Relationship Id="rId21" Type="http://schemas.openxmlformats.org/officeDocument/2006/relationships/slideLayout" Target="../slideLayouts/slideLayout22.xml"/><Relationship Id="rId24" Type="http://schemas.openxmlformats.org/officeDocument/2006/relationships/slideLayout" Target="../slideLayouts/slideLayout25.xml"/><Relationship Id="rId23" Type="http://schemas.openxmlformats.org/officeDocument/2006/relationships/slideLayout" Target="../slideLayouts/slideLayout24.xml"/><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26" Type="http://schemas.openxmlformats.org/officeDocument/2006/relationships/slideLayout" Target="../slideLayouts/slideLayout27.xml"/><Relationship Id="rId25" Type="http://schemas.openxmlformats.org/officeDocument/2006/relationships/slideLayout" Target="../slideLayouts/slideLayout26.xml"/><Relationship Id="rId28" Type="http://schemas.openxmlformats.org/officeDocument/2006/relationships/slideLayout" Target="../slideLayouts/slideLayout29.xml"/><Relationship Id="rId27" Type="http://schemas.openxmlformats.org/officeDocument/2006/relationships/slideLayout" Target="../slideLayouts/slideLayout28.xml"/><Relationship Id="rId5" Type="http://schemas.openxmlformats.org/officeDocument/2006/relationships/slideLayout" Target="../slideLayouts/slideLayout6.xml"/><Relationship Id="rId6" Type="http://schemas.openxmlformats.org/officeDocument/2006/relationships/slideLayout" Target="../slideLayouts/slideLayout7.xml"/><Relationship Id="rId29" Type="http://schemas.openxmlformats.org/officeDocument/2006/relationships/slideLayout" Target="../slideLayouts/slideLayout30.xml"/><Relationship Id="rId7" Type="http://schemas.openxmlformats.org/officeDocument/2006/relationships/slideLayout" Target="../slideLayouts/slideLayout8.xml"/><Relationship Id="rId8" Type="http://schemas.openxmlformats.org/officeDocument/2006/relationships/slideLayout" Target="../slideLayouts/slideLayout9.xml"/><Relationship Id="rId31" Type="http://schemas.openxmlformats.org/officeDocument/2006/relationships/slideLayout" Target="../slideLayouts/slideLayout32.xml"/><Relationship Id="rId30" Type="http://schemas.openxmlformats.org/officeDocument/2006/relationships/slideLayout" Target="../slideLayouts/slideLayout31.xml"/><Relationship Id="rId11" Type="http://schemas.openxmlformats.org/officeDocument/2006/relationships/slideLayout" Target="../slideLayouts/slideLayout12.xml"/><Relationship Id="rId33" Type="http://schemas.openxmlformats.org/officeDocument/2006/relationships/slideLayout" Target="../slideLayouts/slideLayout34.xml"/><Relationship Id="rId10" Type="http://schemas.openxmlformats.org/officeDocument/2006/relationships/slideLayout" Target="../slideLayouts/slideLayout11.xml"/><Relationship Id="rId32" Type="http://schemas.openxmlformats.org/officeDocument/2006/relationships/slideLayout" Target="../slideLayouts/slideLayout33.xml"/><Relationship Id="rId13" Type="http://schemas.openxmlformats.org/officeDocument/2006/relationships/slideLayout" Target="../slideLayouts/slideLayout14.xml"/><Relationship Id="rId35" Type="http://schemas.openxmlformats.org/officeDocument/2006/relationships/slideLayout" Target="../slideLayouts/slideLayout36.xml"/><Relationship Id="rId12" Type="http://schemas.openxmlformats.org/officeDocument/2006/relationships/slideLayout" Target="../slideLayouts/slideLayout13.xml"/><Relationship Id="rId34" Type="http://schemas.openxmlformats.org/officeDocument/2006/relationships/slideLayout" Target="../slideLayouts/slideLayout35.xml"/><Relationship Id="rId15" Type="http://schemas.openxmlformats.org/officeDocument/2006/relationships/slideLayout" Target="../slideLayouts/slideLayout16.xml"/><Relationship Id="rId37" Type="http://schemas.openxmlformats.org/officeDocument/2006/relationships/slideLayout" Target="../slideLayouts/slideLayout38.xml"/><Relationship Id="rId14" Type="http://schemas.openxmlformats.org/officeDocument/2006/relationships/slideLayout" Target="../slideLayouts/slideLayout15.xml"/><Relationship Id="rId36" Type="http://schemas.openxmlformats.org/officeDocument/2006/relationships/slideLayout" Target="../slideLayouts/slideLayout37.xml"/><Relationship Id="rId17" Type="http://schemas.openxmlformats.org/officeDocument/2006/relationships/slideLayout" Target="../slideLayouts/slideLayout18.xml"/><Relationship Id="rId39" Type="http://schemas.openxmlformats.org/officeDocument/2006/relationships/slideLayout" Target="../slideLayouts/slideLayout40.xml"/><Relationship Id="rId16" Type="http://schemas.openxmlformats.org/officeDocument/2006/relationships/slideLayout" Target="../slideLayouts/slideLayout17.xml"/><Relationship Id="rId38" Type="http://schemas.openxmlformats.org/officeDocument/2006/relationships/slideLayout" Target="../slideLayouts/slideLayout39.xml"/><Relationship Id="rId19" Type="http://schemas.openxmlformats.org/officeDocument/2006/relationships/slideLayout" Target="../slideLayouts/slideLayout20.xml"/><Relationship Id="rId1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1"/>
          <p:cNvPicPr preferRelativeResize="0"/>
          <p:nvPr/>
        </p:nvPicPr>
        <p:blipFill rotWithShape="1">
          <a:blip r:embed="rId1">
            <a:alphaModFix/>
          </a:blip>
          <a:srcRect b="0" l="0" r="0" t="0"/>
          <a:stretch/>
        </p:blipFill>
        <p:spPr>
          <a:xfrm>
            <a:off x="513735" y="6224664"/>
            <a:ext cx="872613" cy="22724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grpSp>
        <p:nvGrpSpPr>
          <p:cNvPr id="52" name="Google Shape;52;p4"/>
          <p:cNvGrpSpPr/>
          <p:nvPr/>
        </p:nvGrpSpPr>
        <p:grpSpPr>
          <a:xfrm>
            <a:off x="0" y="-8467"/>
            <a:ext cx="12192000" cy="6866467"/>
            <a:chOff x="0" y="-8467"/>
            <a:chExt cx="12192000" cy="6866467"/>
          </a:xfrm>
        </p:grpSpPr>
        <p:cxnSp>
          <p:nvCxnSpPr>
            <p:cNvPr id="53" name="Google Shape;53;p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4" name="Google Shape;54;p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5" name="Google Shape;55;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6" name="Google Shape;56;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7" name="Google Shape;57;p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9" name="Google Shape;59;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0" name="Google Shape;60;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1" name="Google Shape;61;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4" name="Google Shape;64;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5" name="Google Shape;65;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6" name="Google Shape;66;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7" name="Google Shape;67;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p4"/>
          <p:cNvPicPr preferRelativeResize="0"/>
          <p:nvPr/>
        </p:nvPicPr>
        <p:blipFill rotWithShape="1">
          <a:blip r:embed="rId1">
            <a:alphaModFix/>
          </a:blip>
          <a:srcRect b="0" l="0" r="0" t="0"/>
          <a:stretch/>
        </p:blipFill>
        <p:spPr>
          <a:xfrm>
            <a:off x="513735" y="6224664"/>
            <a:ext cx="872613" cy="22724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stackoverflow.com/questions/65472200/when-should-data-binning-be-used-in-data-processing" TargetMode="External"/><Relationship Id="rId4" Type="http://schemas.openxmlformats.org/officeDocument/2006/relationships/hyperlink" Target="https://docs.tibco.com/pub/spotfire/7.0.1/doc/html/bin/bin_what_is_binning.htm" TargetMode="External"/><Relationship Id="rId9" Type="http://schemas.openxmlformats.org/officeDocument/2006/relationships/hyperlink" Target="https://probabilityandstats.wordpress.com/2015/05/09/the-skewness-of-a-probability-distribution/" TargetMode="External"/><Relationship Id="rId5" Type="http://schemas.openxmlformats.org/officeDocument/2006/relationships/hyperlink" Target="https://cxl.com/blog/outliers/" TargetMode="External"/><Relationship Id="rId6" Type="http://schemas.openxmlformats.org/officeDocument/2006/relationships/hyperlink" Target="https://en.wikipedia.org/wiki/Data_binning" TargetMode="External"/><Relationship Id="rId7" Type="http://schemas.openxmlformats.org/officeDocument/2006/relationships/hyperlink" Target="https://www.simplypsychology.org/boxplots.html#:~:text=When%20reviewing%20a%20box%20plot,whiskers%20of%20the%20box%20plot.&amp;text=For%20example%2C%20outside%201.5%20times,Q3%20%2B%201.5%20*%20IQR" TargetMode="External"/><Relationship Id="rId8" Type="http://schemas.openxmlformats.org/officeDocument/2006/relationships/hyperlink" Target="https://www.researchgate.net/figure/Examples-of-various-outliers-found-in-regression-analysis-Case-1-is-an-outlier-with_fig2_50946372" TargetMode="External"/><Relationship Id="rId11" Type="http://schemas.openxmlformats.org/officeDocument/2006/relationships/hyperlink" Target="https://www.kaggle.com/ryanholbrook/what-is-feature-engineering" TargetMode="External"/><Relationship Id="rId10" Type="http://schemas.openxmlformats.org/officeDocument/2006/relationships/hyperlink" Target="https://towardsdatascience.com/feature-engineering-for-machine-learning-3a5e293a5114" TargetMode="External"/><Relationship Id="rId13" Type="http://schemas.openxmlformats.org/officeDocument/2006/relationships/hyperlink" Target="https://machinelearningmastery.com/why-one-hot-encode-data-in-machine-learning/" TargetMode="External"/><Relationship Id="rId12" Type="http://schemas.openxmlformats.org/officeDocument/2006/relationships/hyperlink" Target="https://medium.com/@kyawsawhtoon/log-transformation-purpose-and-interpretation-9444b4b049c9#:~:text=Log%20transformation%20is%20a%20data,the%20purposes%20of%20statistical%20modeling" TargetMode="External"/><Relationship Id="rId14" Type="http://schemas.openxmlformats.org/officeDocument/2006/relationships/hyperlink" Target="https://www.kaggle.com/dansbecker/using-categorical-data-with-one-hot-encod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22.jpg"/><Relationship Id="rId5" Type="http://schemas.openxmlformats.org/officeDocument/2006/relationships/image" Target="../media/image25.png"/><Relationship Id="rId6" Type="http://schemas.openxmlformats.org/officeDocument/2006/relationships/image" Target="../media/image20.png"/><Relationship Id="rId7" Type="http://schemas.openxmlformats.org/officeDocument/2006/relationships/image" Target="../media/image24.png"/><Relationship Id="rId8" Type="http://schemas.openxmlformats.org/officeDocument/2006/relationships/image" Target="../media/image34.jpg"/><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hyperlink" Target="https://arxiv.org/search/cs?searchtype=author&amp;query=Pack%2C+R" TargetMode="External"/><Relationship Id="rId12" Type="http://schemas.openxmlformats.org/officeDocument/2006/relationships/hyperlink" Target="https://arxiv.org/search/cs?searchtype=author&amp;query=Horn%2C+F" TargetMode="External"/><Relationship Id="rId15" Type="http://schemas.openxmlformats.org/officeDocument/2006/relationships/hyperlink" Target="http://maximilianchrist.com/" TargetMode="External"/><Relationship Id="rId14" Type="http://schemas.openxmlformats.org/officeDocument/2006/relationships/hyperlink" Target="https://arxiv.org/search/cs?searchtype=author&amp;query=Rieger%2C+M" TargetMode="External"/><Relationship Id="rId17" Type="http://schemas.openxmlformats.org/officeDocument/2006/relationships/hyperlink" Target="about:blank" TargetMode="External"/><Relationship Id="rId16" Type="http://schemas.openxmlformats.org/officeDocument/2006/relationships/hyperlink" Target="about:blank" TargetMode="External"/><Relationship Id="rId19" Type="http://schemas.openxmlformats.org/officeDocument/2006/relationships/image" Target="../media/image23.jpg"/><Relationship Id="rId18" Type="http://schemas.openxmlformats.org/officeDocument/2006/relationships/hyperlink" Target="about:bla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45" name="Shape 345"/>
        <p:cNvGrpSpPr/>
        <p:nvPr/>
      </p:nvGrpSpPr>
      <p:grpSpPr>
        <a:xfrm>
          <a:off x="0" y="0"/>
          <a:ext cx="0" cy="0"/>
          <a:chOff x="0" y="0"/>
          <a:chExt cx="0" cy="0"/>
        </a:xfrm>
      </p:grpSpPr>
      <p:sp>
        <p:nvSpPr>
          <p:cNvPr id="346" name="Google Shape;346;p4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347" name="Google Shape;347;p43"/>
          <p:cNvGrpSpPr/>
          <p:nvPr/>
        </p:nvGrpSpPr>
        <p:grpSpPr>
          <a:xfrm>
            <a:off x="0" y="-8467"/>
            <a:ext cx="12192000" cy="6866467"/>
            <a:chOff x="0" y="-8467"/>
            <a:chExt cx="12192000" cy="6866467"/>
          </a:xfrm>
        </p:grpSpPr>
        <p:cxnSp>
          <p:nvCxnSpPr>
            <p:cNvPr id="348" name="Google Shape;348;p43"/>
            <p:cNvCxnSpPr/>
            <p:nvPr/>
          </p:nvCxnSpPr>
          <p:spPr>
            <a:xfrm>
              <a:off x="9371012" y="0"/>
              <a:ext cx="1219200" cy="6858000"/>
            </a:xfrm>
            <a:prstGeom prst="straightConnector1">
              <a:avLst/>
            </a:prstGeom>
            <a:noFill/>
            <a:ln cap="flat" cmpd="sng" w="9525">
              <a:solidFill>
                <a:srgbClr val="FFFFFF"/>
              </a:solidFill>
              <a:prstDash val="solid"/>
              <a:round/>
              <a:headEnd len="sm" w="sm" type="none"/>
              <a:tailEnd len="sm" w="sm" type="none"/>
            </a:ln>
          </p:spPr>
        </p:cxnSp>
        <p:cxnSp>
          <p:nvCxnSpPr>
            <p:cNvPr id="349" name="Google Shape;349;p43"/>
            <p:cNvCxnSpPr/>
            <p:nvPr/>
          </p:nvCxnSpPr>
          <p:spPr>
            <a:xfrm flipH="1">
              <a:off x="7425267" y="3681413"/>
              <a:ext cx="4763558" cy="3176587"/>
            </a:xfrm>
            <a:prstGeom prst="straightConnector1">
              <a:avLst/>
            </a:prstGeom>
            <a:noFill/>
            <a:ln cap="flat" cmpd="sng" w="9525">
              <a:solidFill>
                <a:schemeClr val="dk1">
                  <a:alpha val="80000"/>
                </a:schemeClr>
              </a:solidFill>
              <a:prstDash val="solid"/>
              <a:round/>
              <a:headEnd len="sm" w="sm" type="none"/>
              <a:tailEnd len="sm" w="sm" type="none"/>
            </a:ln>
          </p:spPr>
        </p:cxnSp>
        <p:sp>
          <p:nvSpPr>
            <p:cNvPr id="350" name="Google Shape;350;p4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51" name="Google Shape;351;p4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52" name="Google Shape;352;p4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54" name="Google Shape;354;p4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55" name="Google Shape;355;p4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43"/>
          <p:cNvSpPr txBox="1"/>
          <p:nvPr>
            <p:ph idx="1" type="subTitle"/>
          </p:nvPr>
        </p:nvSpPr>
        <p:spPr>
          <a:xfrm>
            <a:off x="1507075" y="4050821"/>
            <a:ext cx="7767000" cy="1646400"/>
          </a:xfrm>
          <a:prstGeom prst="rect">
            <a:avLst/>
          </a:prstGeom>
          <a:noFill/>
          <a:ln>
            <a:noFill/>
          </a:ln>
        </p:spPr>
        <p:txBody>
          <a:bodyPr anchorCtr="0" anchor="t" bIns="45700" lIns="91425" spcFirstLastPara="1" rIns="91425" wrap="square" tIns="45700">
            <a:noAutofit/>
          </a:bodyPr>
          <a:lstStyle/>
          <a:p>
            <a:pPr indent="0" lvl="0" marL="0" rtl="0" algn="r">
              <a:lnSpc>
                <a:spcPct val="70000"/>
              </a:lnSpc>
              <a:spcBef>
                <a:spcPts val="0"/>
              </a:spcBef>
              <a:spcAft>
                <a:spcPts val="0"/>
              </a:spcAft>
              <a:buSzPts val="684"/>
              <a:buNone/>
            </a:pPr>
            <a:r>
              <a:rPr lang="en-US" sz="1455">
                <a:solidFill>
                  <a:schemeClr val="lt1"/>
                </a:solidFill>
              </a:rPr>
              <a:t>What is it? </a:t>
            </a:r>
            <a:endParaRPr sz="1455"/>
          </a:p>
          <a:p>
            <a:pPr indent="0" lvl="0" marL="0" rtl="0" algn="r">
              <a:lnSpc>
                <a:spcPct val="70000"/>
              </a:lnSpc>
              <a:spcBef>
                <a:spcPts val="1000"/>
              </a:spcBef>
              <a:spcAft>
                <a:spcPts val="0"/>
              </a:spcAft>
              <a:buSzPts val="684"/>
              <a:buNone/>
            </a:pPr>
            <a:r>
              <a:rPr lang="en-US" sz="1455">
                <a:solidFill>
                  <a:schemeClr val="lt1"/>
                </a:solidFill>
              </a:rPr>
              <a:t>Why is it important?</a:t>
            </a:r>
            <a:endParaRPr sz="1455"/>
          </a:p>
          <a:p>
            <a:pPr indent="0" lvl="0" marL="0" rtl="0" algn="r">
              <a:lnSpc>
                <a:spcPct val="70000"/>
              </a:lnSpc>
              <a:spcBef>
                <a:spcPts val="1000"/>
              </a:spcBef>
              <a:spcAft>
                <a:spcPts val="0"/>
              </a:spcAft>
              <a:buSzPts val="684"/>
              <a:buNone/>
            </a:pPr>
            <a:r>
              <a:rPr lang="en-US" sz="1455">
                <a:solidFill>
                  <a:schemeClr val="lt1"/>
                </a:solidFill>
              </a:rPr>
              <a:t>How do we implement it?</a:t>
            </a:r>
            <a:endParaRPr sz="1455">
              <a:solidFill>
                <a:schemeClr val="lt1"/>
              </a:solidFill>
            </a:endParaRPr>
          </a:p>
          <a:p>
            <a:pPr indent="0" lvl="0" marL="0" rtl="0" algn="r">
              <a:lnSpc>
                <a:spcPct val="70000"/>
              </a:lnSpc>
              <a:spcBef>
                <a:spcPts val="1000"/>
              </a:spcBef>
              <a:spcAft>
                <a:spcPts val="0"/>
              </a:spcAft>
              <a:buSzPts val="684"/>
              <a:buNone/>
            </a:pPr>
            <a:r>
              <a:t/>
            </a:r>
            <a:endParaRPr sz="1455">
              <a:solidFill>
                <a:schemeClr val="lt1"/>
              </a:solidFill>
            </a:endParaRPr>
          </a:p>
          <a:p>
            <a:pPr indent="0" lvl="0" marL="0" rtl="0" algn="r">
              <a:lnSpc>
                <a:spcPct val="70000"/>
              </a:lnSpc>
              <a:spcBef>
                <a:spcPts val="1000"/>
              </a:spcBef>
              <a:spcAft>
                <a:spcPts val="0"/>
              </a:spcAft>
              <a:buSzPts val="684"/>
              <a:buNone/>
            </a:pPr>
            <a:r>
              <a:rPr lang="en-US" sz="1455">
                <a:solidFill>
                  <a:schemeClr val="lt1"/>
                </a:solidFill>
              </a:rPr>
              <a:t>Presented by Rachael Phillips</a:t>
            </a:r>
            <a:endParaRPr sz="1455">
              <a:solidFill>
                <a:schemeClr val="lt1"/>
              </a:solidFill>
            </a:endParaRPr>
          </a:p>
          <a:p>
            <a:pPr indent="0" lvl="0" marL="0" rtl="0" algn="r">
              <a:lnSpc>
                <a:spcPct val="70000"/>
              </a:lnSpc>
              <a:spcBef>
                <a:spcPts val="1000"/>
              </a:spcBef>
              <a:spcAft>
                <a:spcPts val="0"/>
              </a:spcAft>
              <a:buSzPts val="684"/>
              <a:buNone/>
            </a:pPr>
            <a:r>
              <a:rPr lang="en-US" sz="1455">
                <a:solidFill>
                  <a:schemeClr val="lt1"/>
                </a:solidFill>
              </a:rPr>
              <a:t>March 7, 2021</a:t>
            </a:r>
            <a:endParaRPr sz="1455">
              <a:solidFill>
                <a:schemeClr val="lt1"/>
              </a:solidFill>
            </a:endParaRPr>
          </a:p>
        </p:txBody>
      </p:sp>
      <p:sp>
        <p:nvSpPr>
          <p:cNvPr id="358" name="Google Shape;358;p43"/>
          <p:cNvSpPr txBox="1"/>
          <p:nvPr>
            <p:ph type="ctrTitle"/>
          </p:nvPr>
        </p:nvSpPr>
        <p:spPr>
          <a:xfrm>
            <a:off x="1507104" y="1931009"/>
            <a:ext cx="7767000" cy="16464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accent1"/>
              </a:buClr>
              <a:buSzPts val="5400"/>
              <a:buFont typeface="Trebuchet MS"/>
              <a:buNone/>
            </a:pPr>
            <a:r>
              <a:rPr lang="en-US"/>
              <a:t>Cleaning Data &amp; Feature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2"/>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Handling Outliers</a:t>
            </a:r>
            <a:endParaRPr/>
          </a:p>
        </p:txBody>
      </p:sp>
      <p:sp>
        <p:nvSpPr>
          <p:cNvPr id="438" name="Google Shape;438;p52"/>
          <p:cNvSpPr txBox="1"/>
          <p:nvPr/>
        </p:nvSpPr>
        <p:spPr>
          <a:xfrm>
            <a:off x="838200" y="1219199"/>
            <a:ext cx="11138452"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Methods to handle outliers include:</a:t>
            </a:r>
            <a:endParaRPr/>
          </a:p>
          <a:p>
            <a:pPr indent="0" lvl="0" marL="0" marR="0" rtl="0" algn="l">
              <a:spcBef>
                <a:spcPts val="0"/>
              </a:spcBef>
              <a:spcAft>
                <a:spcPts val="0"/>
              </a:spcAft>
              <a:buNone/>
            </a:pPr>
            <a:r>
              <a:t/>
            </a:r>
            <a:endParaRPr b="1" i="0" sz="1800">
              <a:solidFill>
                <a:srgbClr val="292929"/>
              </a:solidFill>
              <a:latin typeface="Trebuchet MS"/>
              <a:ea typeface="Trebuchet MS"/>
              <a:cs typeface="Trebuchet MS"/>
              <a:sym typeface="Trebuchet MS"/>
            </a:endParaRPr>
          </a:p>
          <a:p>
            <a:pPr indent="-285750" lvl="0" marL="285750" marR="0" rtl="0" algn="l">
              <a:spcBef>
                <a:spcPts val="0"/>
              </a:spcBef>
              <a:spcAft>
                <a:spcPts val="0"/>
              </a:spcAft>
              <a:buClr>
                <a:srgbClr val="292929"/>
              </a:buClr>
              <a:buSzPts val="1800"/>
              <a:buFont typeface="Trebuchet MS"/>
              <a:buChar char="-"/>
            </a:pPr>
            <a:r>
              <a:rPr lang="en-US" sz="1800">
                <a:solidFill>
                  <a:srgbClr val="292929"/>
                </a:solidFill>
                <a:latin typeface="Trebuchet MS"/>
                <a:ea typeface="Trebuchet MS"/>
                <a:cs typeface="Trebuchet MS"/>
                <a:sym typeface="Trebuchet MS"/>
              </a:rPr>
              <a:t>Filtering out the extreme outliers in pre-processing of data – if a feature is above or below a certain amount, filter out that observation</a:t>
            </a:r>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285750" lvl="0" marL="285750" marR="0" rtl="0" algn="l">
              <a:spcBef>
                <a:spcPts val="0"/>
              </a:spcBef>
              <a:spcAft>
                <a:spcPts val="0"/>
              </a:spcAft>
              <a:buClr>
                <a:srgbClr val="292929"/>
              </a:buClr>
              <a:buSzPts val="1800"/>
              <a:buFont typeface="Trebuchet MS"/>
              <a:buChar char="-"/>
            </a:pPr>
            <a:r>
              <a:rPr lang="en-US" sz="1800">
                <a:solidFill>
                  <a:srgbClr val="292929"/>
                </a:solidFill>
                <a:latin typeface="Trebuchet MS"/>
                <a:ea typeface="Trebuchet MS"/>
                <a:cs typeface="Trebuchet MS"/>
                <a:sym typeface="Trebuchet MS"/>
              </a:rPr>
              <a:t>Remove or change outliers during post-test analysis – remove outliers or trim your data by a certain amount</a:t>
            </a:r>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285750" lvl="0" marL="285750" marR="0" rtl="0" algn="l">
              <a:spcBef>
                <a:spcPts val="0"/>
              </a:spcBef>
              <a:spcAft>
                <a:spcPts val="0"/>
              </a:spcAft>
              <a:buClr>
                <a:srgbClr val="292929"/>
              </a:buClr>
              <a:buSzPts val="1800"/>
              <a:buFont typeface="Trebuchet MS"/>
              <a:buChar char="-"/>
            </a:pPr>
            <a:r>
              <a:rPr lang="en-US" sz="1800">
                <a:solidFill>
                  <a:srgbClr val="292929"/>
                </a:solidFill>
                <a:latin typeface="Trebuchet MS"/>
                <a:ea typeface="Trebuchet MS"/>
                <a:cs typeface="Trebuchet MS"/>
                <a:sym typeface="Trebuchet MS"/>
              </a:rPr>
              <a:t>Change outlier values – adjust the outliers so that they make sense</a:t>
            </a:r>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285750" lvl="0" marL="285750" marR="0" rtl="0" algn="l">
              <a:spcBef>
                <a:spcPts val="0"/>
              </a:spcBef>
              <a:spcAft>
                <a:spcPts val="0"/>
              </a:spcAft>
              <a:buClr>
                <a:srgbClr val="292929"/>
              </a:buClr>
              <a:buSzPts val="1800"/>
              <a:buFont typeface="Trebuchet MS"/>
              <a:buChar char="-"/>
            </a:pPr>
            <a:r>
              <a:rPr lang="en-US" sz="1800">
                <a:solidFill>
                  <a:srgbClr val="292929"/>
                </a:solidFill>
                <a:latin typeface="Trebuchet MS"/>
                <a:ea typeface="Trebuchet MS"/>
                <a:cs typeface="Trebuchet MS"/>
                <a:sym typeface="Trebuchet MS"/>
              </a:rPr>
              <a:t>Consider the underlying distribution </a:t>
            </a:r>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285750" lvl="0" marL="285750" marR="0" rtl="0" algn="l">
              <a:spcBef>
                <a:spcPts val="0"/>
              </a:spcBef>
              <a:spcAft>
                <a:spcPts val="0"/>
              </a:spcAft>
              <a:buClr>
                <a:srgbClr val="292929"/>
              </a:buClr>
              <a:buSzPts val="1800"/>
              <a:buFont typeface="Trebuchet MS"/>
              <a:buChar char="-"/>
            </a:pPr>
            <a:r>
              <a:rPr lang="en-US" sz="1800">
                <a:solidFill>
                  <a:srgbClr val="292929"/>
                </a:solidFill>
                <a:latin typeface="Trebuchet MS"/>
                <a:ea typeface="Trebuchet MS"/>
                <a:cs typeface="Trebuchet MS"/>
                <a:sym typeface="Trebuchet MS"/>
              </a:rPr>
              <a:t>Consider the mild outliers </a:t>
            </a:r>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Trebuchet MS"/>
              <a:buNone/>
            </a:pPr>
            <a:r>
              <a:t/>
            </a:r>
            <a:endParaRPr sz="1800">
              <a:solidFill>
                <a:srgbClr val="292929"/>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Trebuchet MS"/>
              <a:buNone/>
            </a:pPr>
            <a:r>
              <a:t/>
            </a:r>
            <a:endParaRPr i="0"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 </a:t>
            </a:r>
            <a:endParaRPr b="1" i="0"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439" name="Google Shape;439;p52"/>
          <p:cNvPicPr preferRelativeResize="0"/>
          <p:nvPr/>
        </p:nvPicPr>
        <p:blipFill rotWithShape="1">
          <a:blip r:embed="rId3">
            <a:alphaModFix/>
          </a:blip>
          <a:srcRect b="0" l="0" r="0" t="0"/>
          <a:stretch/>
        </p:blipFill>
        <p:spPr>
          <a:xfrm>
            <a:off x="5075858" y="3786475"/>
            <a:ext cx="3781188" cy="24455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grpSp>
        <p:nvGrpSpPr>
          <p:cNvPr id="444" name="Google Shape;444;p53"/>
          <p:cNvGrpSpPr/>
          <p:nvPr/>
        </p:nvGrpSpPr>
        <p:grpSpPr>
          <a:xfrm>
            <a:off x="0" y="-8467"/>
            <a:ext cx="12192000" cy="6866467"/>
            <a:chOff x="0" y="-8467"/>
            <a:chExt cx="12192000" cy="6866467"/>
          </a:xfrm>
        </p:grpSpPr>
        <p:cxnSp>
          <p:nvCxnSpPr>
            <p:cNvPr id="445" name="Google Shape;445;p5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46" name="Google Shape;446;p5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47" name="Google Shape;447;p5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48" name="Google Shape;448;p5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49" name="Google Shape;449;p5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51" name="Google Shape;451;p5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52" name="Google Shape;452;p5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53" name="Google Shape;453;p5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5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6" name="Google Shape;456;p5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457" name="Google Shape;457;p53"/>
          <p:cNvCxnSpPr/>
          <p:nvPr/>
        </p:nvCxnSpPr>
        <p:spPr>
          <a:xfrm>
            <a:off x="5111313"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458" name="Google Shape;458;p53"/>
          <p:cNvCxnSpPr/>
          <p:nvPr/>
        </p:nvCxnSpPr>
        <p:spPr>
          <a:xfrm flipH="1">
            <a:off x="3290979"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459" name="Google Shape;459;p53"/>
          <p:cNvSpPr/>
          <p:nvPr/>
        </p:nvSpPr>
        <p:spPr>
          <a:xfrm>
            <a:off x="4482568"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60" name="Google Shape;460;p53"/>
          <p:cNvSpPr/>
          <p:nvPr/>
        </p:nvSpPr>
        <p:spPr>
          <a:xfrm>
            <a:off x="4904534"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61" name="Google Shape;461;p53"/>
          <p:cNvSpPr/>
          <p:nvPr/>
        </p:nvSpPr>
        <p:spPr>
          <a:xfrm>
            <a:off x="4233425"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3"/>
          <p:cNvSpPr/>
          <p:nvPr/>
        </p:nvSpPr>
        <p:spPr>
          <a:xfrm>
            <a:off x="4635592"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63" name="Google Shape;463;p53"/>
          <p:cNvSpPr/>
          <p:nvPr/>
        </p:nvSpPr>
        <p:spPr>
          <a:xfrm>
            <a:off x="5672758"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3"/>
          <p:cNvSpPr/>
          <p:nvPr/>
        </p:nvSpPr>
        <p:spPr>
          <a:xfrm>
            <a:off x="6197631" y="-8467"/>
            <a:ext cx="5994369" cy="6866467"/>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5" name="Google Shape;465;p53"/>
          <p:cNvSpPr txBox="1"/>
          <p:nvPr>
            <p:ph type="title"/>
          </p:nvPr>
        </p:nvSpPr>
        <p:spPr>
          <a:xfrm>
            <a:off x="7181723" y="609600"/>
            <a:ext cx="4512989" cy="22277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Trebuchet MS"/>
              <a:buNone/>
            </a:pPr>
            <a:r>
              <a:rPr b="1" i="0" lang="en-US">
                <a:solidFill>
                  <a:srgbClr val="FFFFFF"/>
                </a:solidFill>
              </a:rPr>
              <a:t>Binning</a:t>
            </a:r>
            <a:endParaRPr/>
          </a:p>
        </p:txBody>
      </p:sp>
      <p:pic>
        <p:nvPicPr>
          <p:cNvPr descr="What is Binning?" id="466" name="Google Shape;466;p53"/>
          <p:cNvPicPr preferRelativeResize="0"/>
          <p:nvPr/>
        </p:nvPicPr>
        <p:blipFill rotWithShape="1">
          <a:blip r:embed="rId3">
            <a:alphaModFix/>
          </a:blip>
          <a:srcRect b="0" l="0" r="0" t="0"/>
          <a:stretch/>
        </p:blipFill>
        <p:spPr>
          <a:xfrm>
            <a:off x="1" y="1810142"/>
            <a:ext cx="4939748" cy="3004588"/>
          </a:xfrm>
          <a:prstGeom prst="rect">
            <a:avLst/>
          </a:prstGeom>
          <a:solidFill>
            <a:srgbClr val="FFFFFF"/>
          </a:solidFill>
          <a:ln>
            <a:noFill/>
          </a:ln>
        </p:spPr>
      </p:pic>
      <p:sp>
        <p:nvSpPr>
          <p:cNvPr id="467" name="Google Shape;467;p53"/>
          <p:cNvSpPr txBox="1"/>
          <p:nvPr/>
        </p:nvSpPr>
        <p:spPr>
          <a:xfrm>
            <a:off x="7181725" y="2837329"/>
            <a:ext cx="4512988" cy="3317938"/>
          </a:xfrm>
          <a:prstGeom prst="rect">
            <a:avLst/>
          </a:prstGeom>
          <a:noFill/>
          <a:ln>
            <a:noFill/>
          </a:ln>
        </p:spPr>
        <p:txBody>
          <a:bodyPr anchorCtr="0" anchor="t" bIns="45700" lIns="91425" spcFirstLastPara="1" rIns="91425" wrap="square" tIns="45700">
            <a:normAutofit/>
          </a:bodyPr>
          <a:lstStyle/>
          <a:p>
            <a:pPr indent="-91440" lvl="0" marL="0" marR="0" rtl="0" algn="l">
              <a:lnSpc>
                <a:spcPct val="90000"/>
              </a:lnSpc>
              <a:spcBef>
                <a:spcPts val="0"/>
              </a:spcBef>
              <a:spcAft>
                <a:spcPts val="0"/>
              </a:spcAft>
              <a:buClr>
                <a:schemeClr val="accent1"/>
              </a:buClr>
              <a:buSzPts val="1440"/>
              <a:buFont typeface="Noto Sans Symbols"/>
              <a:buChar char="►"/>
            </a:pPr>
            <a:r>
              <a:rPr b="1" lang="en-US" sz="1800">
                <a:solidFill>
                  <a:srgbClr val="FFFFFF"/>
                </a:solidFill>
                <a:latin typeface="Trebuchet MS"/>
                <a:ea typeface="Trebuchet MS"/>
                <a:cs typeface="Trebuchet MS"/>
                <a:sym typeface="Trebuchet MS"/>
              </a:rPr>
              <a:t>Also known as discrete binning or binning, is a technique to reduce the effects of minor observation errors.</a:t>
            </a:r>
            <a:endParaRPr/>
          </a:p>
          <a:p>
            <a:pPr indent="0" lvl="0" marL="0" marR="0" rtl="0" algn="l">
              <a:lnSpc>
                <a:spcPct val="90000"/>
              </a:lnSpc>
              <a:spcBef>
                <a:spcPts val="1000"/>
              </a:spcBef>
              <a:spcAft>
                <a:spcPts val="0"/>
              </a:spcAft>
              <a:buClr>
                <a:schemeClr val="accent1"/>
              </a:buClr>
              <a:buSzPts val="1440"/>
              <a:buFont typeface="Noto Sans Symbols"/>
              <a:buNone/>
            </a:pPr>
            <a:r>
              <a:t/>
            </a:r>
            <a:endParaRPr b="1" sz="1800">
              <a:solidFill>
                <a:srgbClr val="FFFFFF"/>
              </a:solidFill>
              <a:latin typeface="Trebuchet MS"/>
              <a:ea typeface="Trebuchet MS"/>
              <a:cs typeface="Trebuchet MS"/>
              <a:sym typeface="Trebuchet MS"/>
            </a:endParaRPr>
          </a:p>
          <a:p>
            <a:pPr indent="-91440" lvl="0" marL="0" marR="0" rtl="0" algn="l">
              <a:lnSpc>
                <a:spcPct val="90000"/>
              </a:lnSpc>
              <a:spcBef>
                <a:spcPts val="1000"/>
              </a:spcBef>
              <a:spcAft>
                <a:spcPts val="0"/>
              </a:spcAft>
              <a:buClr>
                <a:schemeClr val="accent1"/>
              </a:buClr>
              <a:buSzPts val="1440"/>
              <a:buFont typeface="Noto Sans Symbols"/>
              <a:buChar char="►"/>
            </a:pPr>
            <a:r>
              <a:rPr lang="en-US" sz="1800">
                <a:solidFill>
                  <a:srgbClr val="FFFFFF"/>
                </a:solidFill>
                <a:latin typeface="Trebuchet MS"/>
                <a:ea typeface="Trebuchet MS"/>
                <a:cs typeface="Trebuchet MS"/>
                <a:sym typeface="Trebuchet MS"/>
              </a:rPr>
              <a:t>Histograms are an example of binning.</a:t>
            </a:r>
            <a:endParaRPr/>
          </a:p>
          <a:p>
            <a:pPr indent="0" lvl="0" marL="0" marR="0" rtl="0" algn="l">
              <a:lnSpc>
                <a:spcPct val="90000"/>
              </a:lnSpc>
              <a:spcBef>
                <a:spcPts val="1000"/>
              </a:spcBef>
              <a:spcAft>
                <a:spcPts val="0"/>
              </a:spcAft>
              <a:buClr>
                <a:schemeClr val="accent1"/>
              </a:buClr>
              <a:buSzPts val="1440"/>
              <a:buFont typeface="Noto Sans Symbols"/>
              <a:buNone/>
            </a:pPr>
            <a:r>
              <a:t/>
            </a:r>
            <a:endParaRPr sz="1800">
              <a:solidFill>
                <a:srgbClr val="FFFFFF"/>
              </a:solidFill>
              <a:latin typeface="Trebuchet MS"/>
              <a:ea typeface="Trebuchet MS"/>
              <a:cs typeface="Trebuchet MS"/>
              <a:sym typeface="Trebuchet MS"/>
            </a:endParaRPr>
          </a:p>
          <a:p>
            <a:pPr indent="-91440" lvl="0" marL="0" marR="0" rtl="0" algn="l">
              <a:lnSpc>
                <a:spcPct val="90000"/>
              </a:lnSpc>
              <a:spcBef>
                <a:spcPts val="1000"/>
              </a:spcBef>
              <a:spcAft>
                <a:spcPts val="0"/>
              </a:spcAft>
              <a:buClr>
                <a:schemeClr val="accent1"/>
              </a:buClr>
              <a:buSzPts val="1440"/>
              <a:buFont typeface="Noto Sans Symbols"/>
              <a:buChar char="►"/>
            </a:pPr>
            <a:r>
              <a:rPr lang="en-US" sz="1800">
                <a:solidFill>
                  <a:srgbClr val="FFFFFF"/>
                </a:solidFill>
                <a:latin typeface="Trebuchet MS"/>
                <a:ea typeface="Trebuchet MS"/>
                <a:cs typeface="Trebuchet MS"/>
                <a:sym typeface="Trebuchet MS"/>
              </a:rPr>
              <a:t>Binning data is beneficial when your data is very noisy because it will reduce noise, however, this methodology does lose some information about the data.</a:t>
            </a:r>
            <a:endParaRPr/>
          </a:p>
        </p:txBody>
      </p:sp>
      <p:sp>
        <p:nvSpPr>
          <p:cNvPr id="468" name="Google Shape;468;p53"/>
          <p:cNvSpPr txBox="1"/>
          <p:nvPr/>
        </p:nvSpPr>
        <p:spPr>
          <a:xfrm>
            <a:off x="897753" y="5605670"/>
            <a:ext cx="3585772" cy="7540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Python code:</a:t>
            </a:r>
            <a:endParaRPr/>
          </a:p>
          <a:p>
            <a:pPr indent="0" lvl="0" marL="0" marR="0" rtl="0" algn="l">
              <a:spcBef>
                <a:spcPts val="0"/>
              </a:spcBef>
              <a:spcAft>
                <a:spcPts val="0"/>
              </a:spcAft>
              <a:buNone/>
            </a:pPr>
            <a:r>
              <a:rPr b="0" lang="en-US" sz="1100">
                <a:solidFill>
                  <a:srgbClr val="000000"/>
                </a:solidFill>
                <a:latin typeface="Arial"/>
                <a:ea typeface="Arial"/>
                <a:cs typeface="Arial"/>
                <a:sym typeface="Arial"/>
              </a:rPr>
              <a:t>df[colname] = pd.qcut(df[column], </a:t>
            </a:r>
            <a:r>
              <a:rPr b="0" lang="en-US" sz="1100">
                <a:solidFill>
                  <a:srgbClr val="09885A"/>
                </a:solidFill>
                <a:latin typeface="Arial"/>
                <a:ea typeface="Arial"/>
                <a:cs typeface="Arial"/>
                <a:sym typeface="Arial"/>
              </a:rPr>
              <a:t>10</a:t>
            </a:r>
            <a:r>
              <a:rPr b="0" lang="en-US" sz="1100">
                <a:solidFill>
                  <a:srgbClr val="000000"/>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2" name="Shape 472"/>
        <p:cNvGrpSpPr/>
        <p:nvPr/>
      </p:nvGrpSpPr>
      <p:grpSpPr>
        <a:xfrm>
          <a:off x="0" y="0"/>
          <a:ext cx="0" cy="0"/>
          <a:chOff x="0" y="0"/>
          <a:chExt cx="0" cy="0"/>
        </a:xfrm>
      </p:grpSpPr>
      <p:grpSp>
        <p:nvGrpSpPr>
          <p:cNvPr id="473" name="Google Shape;473;p54"/>
          <p:cNvGrpSpPr/>
          <p:nvPr/>
        </p:nvGrpSpPr>
        <p:grpSpPr>
          <a:xfrm>
            <a:off x="0" y="-8467"/>
            <a:ext cx="12192000" cy="6866467"/>
            <a:chOff x="0" y="-8467"/>
            <a:chExt cx="12192000" cy="6866467"/>
          </a:xfrm>
        </p:grpSpPr>
        <p:cxnSp>
          <p:nvCxnSpPr>
            <p:cNvPr id="474" name="Google Shape;474;p5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75" name="Google Shape;475;p5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76" name="Google Shape;476;p5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77" name="Google Shape;477;p5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8" name="Google Shape;478;p5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80" name="Google Shape;480;p5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81" name="Google Shape;481;p5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82" name="Google Shape;482;p5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5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5" name="Google Shape;485;p5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486" name="Google Shape;486;p54"/>
          <p:cNvCxnSpPr/>
          <p:nvPr/>
        </p:nvCxnSpPr>
        <p:spPr>
          <a:xfrm>
            <a:off x="5111313"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487" name="Google Shape;487;p54"/>
          <p:cNvCxnSpPr/>
          <p:nvPr/>
        </p:nvCxnSpPr>
        <p:spPr>
          <a:xfrm flipH="1">
            <a:off x="3290979"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488" name="Google Shape;488;p54"/>
          <p:cNvSpPr/>
          <p:nvPr/>
        </p:nvSpPr>
        <p:spPr>
          <a:xfrm>
            <a:off x="4482568"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89" name="Google Shape;489;p54"/>
          <p:cNvSpPr/>
          <p:nvPr/>
        </p:nvSpPr>
        <p:spPr>
          <a:xfrm>
            <a:off x="4904534"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0" name="Google Shape;490;p54"/>
          <p:cNvSpPr/>
          <p:nvPr/>
        </p:nvSpPr>
        <p:spPr>
          <a:xfrm>
            <a:off x="4233425"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4"/>
          <p:cNvSpPr/>
          <p:nvPr/>
        </p:nvSpPr>
        <p:spPr>
          <a:xfrm>
            <a:off x="4635592"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92" name="Google Shape;492;p54"/>
          <p:cNvSpPr/>
          <p:nvPr/>
        </p:nvSpPr>
        <p:spPr>
          <a:xfrm>
            <a:off x="5672758"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4"/>
          <p:cNvSpPr/>
          <p:nvPr/>
        </p:nvSpPr>
        <p:spPr>
          <a:xfrm>
            <a:off x="6197631" y="-8467"/>
            <a:ext cx="5994369" cy="6866467"/>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94" name="Google Shape;494;p54"/>
          <p:cNvSpPr txBox="1"/>
          <p:nvPr>
            <p:ph type="title"/>
          </p:nvPr>
        </p:nvSpPr>
        <p:spPr>
          <a:xfrm>
            <a:off x="7181723" y="609600"/>
            <a:ext cx="4512989" cy="22277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Trebuchet MS"/>
              <a:buNone/>
            </a:pPr>
            <a:r>
              <a:rPr b="1" i="0" lang="en-US">
                <a:solidFill>
                  <a:srgbClr val="FFFFFF"/>
                </a:solidFill>
              </a:rPr>
              <a:t>Log Transformation</a:t>
            </a:r>
            <a:endParaRPr/>
          </a:p>
        </p:txBody>
      </p:sp>
      <p:pic>
        <p:nvPicPr>
          <p:cNvPr id="495" name="Google Shape;495;p54"/>
          <p:cNvPicPr preferRelativeResize="0"/>
          <p:nvPr/>
        </p:nvPicPr>
        <p:blipFill rotWithShape="1">
          <a:blip r:embed="rId3">
            <a:alphaModFix/>
          </a:blip>
          <a:srcRect b="0" l="0" r="0" t="0"/>
          <a:stretch/>
        </p:blipFill>
        <p:spPr>
          <a:xfrm>
            <a:off x="31381" y="1730237"/>
            <a:ext cx="5179177" cy="2563691"/>
          </a:xfrm>
          <a:prstGeom prst="rect">
            <a:avLst/>
          </a:prstGeom>
          <a:noFill/>
          <a:ln>
            <a:noFill/>
          </a:ln>
        </p:spPr>
      </p:pic>
      <p:sp>
        <p:nvSpPr>
          <p:cNvPr id="496" name="Google Shape;496;p54"/>
          <p:cNvSpPr txBox="1"/>
          <p:nvPr/>
        </p:nvSpPr>
        <p:spPr>
          <a:xfrm>
            <a:off x="7181725" y="2837329"/>
            <a:ext cx="4512988" cy="3317938"/>
          </a:xfrm>
          <a:prstGeom prst="rect">
            <a:avLst/>
          </a:prstGeom>
          <a:noFill/>
          <a:ln>
            <a:noFill/>
          </a:ln>
        </p:spPr>
        <p:txBody>
          <a:bodyPr anchorCtr="0" anchor="t" bIns="45700" lIns="91425" spcFirstLastPara="1" rIns="91425" wrap="square" tIns="45700">
            <a:normAutofit/>
          </a:bodyPr>
          <a:lstStyle/>
          <a:p>
            <a:pPr indent="-91440" lvl="0" marL="0" marR="0" rtl="0" algn="l">
              <a:spcBef>
                <a:spcPts val="0"/>
              </a:spcBef>
              <a:spcAft>
                <a:spcPts val="0"/>
              </a:spcAft>
              <a:buClr>
                <a:schemeClr val="accent1"/>
              </a:buClr>
              <a:buSzPts val="1440"/>
              <a:buFont typeface="Noto Sans Symbols"/>
              <a:buChar char="►"/>
            </a:pPr>
            <a:r>
              <a:rPr lang="en-US" sz="1800">
                <a:solidFill>
                  <a:srgbClr val="FFFFFF"/>
                </a:solidFill>
                <a:latin typeface="Trebuchet MS"/>
                <a:ea typeface="Trebuchet MS"/>
                <a:cs typeface="Trebuchet MS"/>
                <a:sym typeface="Trebuchet MS"/>
              </a:rPr>
              <a:t>This method replaces x values with log(x) values to make “non-normal” data into a normal distribution.</a:t>
            </a:r>
            <a:endParaRPr/>
          </a:p>
          <a:p>
            <a:pPr indent="0" lvl="0" marL="0" marR="0" rtl="0" algn="l">
              <a:spcBef>
                <a:spcPts val="1000"/>
              </a:spcBef>
              <a:spcAft>
                <a:spcPts val="0"/>
              </a:spcAft>
              <a:buClr>
                <a:schemeClr val="accent1"/>
              </a:buClr>
              <a:buSzPts val="1440"/>
              <a:buFont typeface="Noto Sans Symbols"/>
              <a:buNone/>
            </a:pPr>
            <a:r>
              <a:t/>
            </a:r>
            <a:endParaRPr sz="1800">
              <a:solidFill>
                <a:srgbClr val="FFFFFF"/>
              </a:solidFill>
              <a:latin typeface="Trebuchet MS"/>
              <a:ea typeface="Trebuchet MS"/>
              <a:cs typeface="Trebuchet MS"/>
              <a:sym typeface="Trebuchet MS"/>
            </a:endParaRPr>
          </a:p>
          <a:p>
            <a:pPr indent="-91440" lvl="0" marL="0" marR="0" rtl="0" algn="l">
              <a:spcBef>
                <a:spcPts val="1000"/>
              </a:spcBef>
              <a:spcAft>
                <a:spcPts val="0"/>
              </a:spcAft>
              <a:buClr>
                <a:schemeClr val="accent1"/>
              </a:buClr>
              <a:buSzPts val="1440"/>
              <a:buFont typeface="Noto Sans Symbols"/>
              <a:buChar char="►"/>
            </a:pPr>
            <a:r>
              <a:rPr lang="en-US" sz="1800">
                <a:solidFill>
                  <a:schemeClr val="lt1"/>
                </a:solidFill>
                <a:latin typeface="Trebuchet MS"/>
                <a:ea typeface="Trebuchet MS"/>
                <a:cs typeface="Trebuchet MS"/>
                <a:sym typeface="Trebuchet MS"/>
              </a:rPr>
              <a:t>This should be used when the data is skewed in a way that it follows or approximately follows a natural log distribution.</a:t>
            </a:r>
            <a:endParaRPr/>
          </a:p>
          <a:p>
            <a:pPr indent="0" lvl="0" marL="0" marR="0" rtl="0" algn="l">
              <a:spcBef>
                <a:spcPts val="1000"/>
              </a:spcBef>
              <a:spcAft>
                <a:spcPts val="0"/>
              </a:spcAft>
              <a:buClr>
                <a:schemeClr val="accent1"/>
              </a:buClr>
              <a:buSzPts val="1440"/>
              <a:buFont typeface="Noto Sans Symbols"/>
              <a:buNone/>
            </a:pPr>
            <a:r>
              <a:t/>
            </a:r>
            <a:endParaRPr sz="1800">
              <a:solidFill>
                <a:srgbClr val="FFFFFF"/>
              </a:solidFill>
              <a:latin typeface="Trebuchet MS"/>
              <a:ea typeface="Trebuchet MS"/>
              <a:cs typeface="Trebuchet MS"/>
              <a:sym typeface="Trebuchet MS"/>
            </a:endParaRPr>
          </a:p>
        </p:txBody>
      </p:sp>
      <p:sp>
        <p:nvSpPr>
          <p:cNvPr id="497" name="Google Shape;497;p54"/>
          <p:cNvSpPr txBox="1"/>
          <p:nvPr/>
        </p:nvSpPr>
        <p:spPr>
          <a:xfrm>
            <a:off x="839788" y="1742937"/>
            <a:ext cx="4610753" cy="398927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None/>
            </a:pPr>
            <a:r>
              <a:t/>
            </a:r>
            <a:endParaRPr sz="1600">
              <a:solidFill>
                <a:schemeClr val="dk1"/>
              </a:solidFill>
              <a:latin typeface="Trebuchet MS"/>
              <a:ea typeface="Trebuchet MS"/>
              <a:cs typeface="Trebuchet MS"/>
              <a:sym typeface="Trebuchet MS"/>
            </a:endParaRPr>
          </a:p>
        </p:txBody>
      </p:sp>
      <p:sp>
        <p:nvSpPr>
          <p:cNvPr id="498" name="Google Shape;498;p54"/>
          <p:cNvSpPr txBox="1"/>
          <p:nvPr/>
        </p:nvSpPr>
        <p:spPr>
          <a:xfrm>
            <a:off x="345677" y="4258917"/>
            <a:ext cx="4525653" cy="8156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Python code:</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 Log transformation of negatively (left) skewed data in Python</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df.insert(len(df.columns), 'D_log',</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         np.log(max(df.iloc[:, 2] + 1) - df.iloc[:,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2" name="Shape 502"/>
        <p:cNvGrpSpPr/>
        <p:nvPr/>
      </p:nvGrpSpPr>
      <p:grpSpPr>
        <a:xfrm>
          <a:off x="0" y="0"/>
          <a:ext cx="0" cy="0"/>
          <a:chOff x="0" y="0"/>
          <a:chExt cx="0" cy="0"/>
        </a:xfrm>
      </p:grpSpPr>
      <p:grpSp>
        <p:nvGrpSpPr>
          <p:cNvPr id="503" name="Google Shape;503;p55"/>
          <p:cNvGrpSpPr/>
          <p:nvPr/>
        </p:nvGrpSpPr>
        <p:grpSpPr>
          <a:xfrm>
            <a:off x="0" y="-8467"/>
            <a:ext cx="12192000" cy="6866467"/>
            <a:chOff x="0" y="-8467"/>
            <a:chExt cx="12192000" cy="6866467"/>
          </a:xfrm>
        </p:grpSpPr>
        <p:cxnSp>
          <p:nvCxnSpPr>
            <p:cNvPr id="504" name="Google Shape;504;p5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05" name="Google Shape;505;p5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06" name="Google Shape;506;p5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07" name="Google Shape;507;p5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08" name="Google Shape;508;p5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10" name="Google Shape;510;p5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11" name="Google Shape;511;p5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12" name="Google Shape;512;p5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5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5" name="Google Shape;515;p5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516" name="Google Shape;516;p55"/>
          <p:cNvCxnSpPr/>
          <p:nvPr/>
        </p:nvCxnSpPr>
        <p:spPr>
          <a:xfrm>
            <a:off x="5111313"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517" name="Google Shape;517;p55"/>
          <p:cNvCxnSpPr/>
          <p:nvPr/>
        </p:nvCxnSpPr>
        <p:spPr>
          <a:xfrm flipH="1">
            <a:off x="3290979"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518" name="Google Shape;518;p55"/>
          <p:cNvSpPr/>
          <p:nvPr/>
        </p:nvSpPr>
        <p:spPr>
          <a:xfrm>
            <a:off x="4482568"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19" name="Google Shape;519;p55"/>
          <p:cNvSpPr/>
          <p:nvPr/>
        </p:nvSpPr>
        <p:spPr>
          <a:xfrm>
            <a:off x="4904534"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20" name="Google Shape;520;p55"/>
          <p:cNvSpPr/>
          <p:nvPr/>
        </p:nvSpPr>
        <p:spPr>
          <a:xfrm>
            <a:off x="4233425"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5"/>
          <p:cNvSpPr/>
          <p:nvPr/>
        </p:nvSpPr>
        <p:spPr>
          <a:xfrm>
            <a:off x="4635592"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22" name="Google Shape;522;p55"/>
          <p:cNvSpPr/>
          <p:nvPr/>
        </p:nvSpPr>
        <p:spPr>
          <a:xfrm>
            <a:off x="5672758"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5"/>
          <p:cNvSpPr/>
          <p:nvPr/>
        </p:nvSpPr>
        <p:spPr>
          <a:xfrm>
            <a:off x="6197631" y="-8467"/>
            <a:ext cx="5994369" cy="6866467"/>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4" name="Google Shape;524;p55"/>
          <p:cNvSpPr txBox="1"/>
          <p:nvPr>
            <p:ph type="title"/>
          </p:nvPr>
        </p:nvSpPr>
        <p:spPr>
          <a:xfrm>
            <a:off x="7181723" y="609600"/>
            <a:ext cx="4512989" cy="22277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Trebuchet MS"/>
              <a:buNone/>
            </a:pPr>
            <a:r>
              <a:rPr b="1" i="0" lang="en-US">
                <a:solidFill>
                  <a:srgbClr val="FFFFFF"/>
                </a:solidFill>
              </a:rPr>
              <a:t>One-Hot Encoding</a:t>
            </a:r>
            <a:endParaRPr/>
          </a:p>
        </p:txBody>
      </p:sp>
      <p:pic>
        <p:nvPicPr>
          <p:cNvPr descr="Using Categorical Data with One Hot Encoding | Kaggle" id="525" name="Google Shape;525;p55"/>
          <p:cNvPicPr preferRelativeResize="0"/>
          <p:nvPr/>
        </p:nvPicPr>
        <p:blipFill rotWithShape="1">
          <a:blip r:embed="rId3">
            <a:alphaModFix/>
          </a:blip>
          <a:srcRect b="0" l="0" r="0" t="0"/>
          <a:stretch/>
        </p:blipFill>
        <p:spPr>
          <a:xfrm>
            <a:off x="757251" y="2248473"/>
            <a:ext cx="3856774" cy="1513783"/>
          </a:xfrm>
          <a:prstGeom prst="rect">
            <a:avLst/>
          </a:prstGeom>
          <a:noFill/>
          <a:ln>
            <a:noFill/>
          </a:ln>
        </p:spPr>
      </p:pic>
      <p:sp>
        <p:nvSpPr>
          <p:cNvPr id="526" name="Google Shape;526;p55"/>
          <p:cNvSpPr txBox="1"/>
          <p:nvPr/>
        </p:nvSpPr>
        <p:spPr>
          <a:xfrm>
            <a:off x="7181725" y="2837329"/>
            <a:ext cx="4512988" cy="3317938"/>
          </a:xfrm>
          <a:prstGeom prst="rect">
            <a:avLst/>
          </a:prstGeom>
          <a:noFill/>
          <a:ln>
            <a:noFill/>
          </a:ln>
        </p:spPr>
        <p:txBody>
          <a:bodyPr anchorCtr="0" anchor="t" bIns="45700" lIns="91425" spcFirstLastPara="1" rIns="91425" wrap="square" tIns="45700">
            <a:normAutofit/>
          </a:bodyPr>
          <a:lstStyle/>
          <a:p>
            <a:pPr indent="-91440" lvl="0" marL="0" marR="0" rtl="0" algn="l">
              <a:spcBef>
                <a:spcPts val="0"/>
              </a:spcBef>
              <a:spcAft>
                <a:spcPts val="0"/>
              </a:spcAft>
              <a:buClr>
                <a:schemeClr val="accent1"/>
              </a:buClr>
              <a:buSzPts val="1440"/>
              <a:buFont typeface="Noto Sans Symbols"/>
              <a:buChar char="►"/>
            </a:pPr>
            <a:r>
              <a:rPr lang="en-US" sz="1800">
                <a:solidFill>
                  <a:srgbClr val="FFFFFF"/>
                </a:solidFill>
                <a:latin typeface="Trebuchet MS"/>
                <a:ea typeface="Trebuchet MS"/>
                <a:cs typeface="Trebuchet MS"/>
                <a:sym typeface="Trebuchet MS"/>
              </a:rPr>
              <a:t>One-Hot Encoding is a method to make categorical or nominal variables into numerical representations. </a:t>
            </a:r>
            <a:endParaRPr/>
          </a:p>
          <a:p>
            <a:pPr indent="0" lvl="0" marL="0" marR="0" rtl="0" algn="l">
              <a:spcBef>
                <a:spcPts val="1000"/>
              </a:spcBef>
              <a:spcAft>
                <a:spcPts val="0"/>
              </a:spcAft>
              <a:buClr>
                <a:schemeClr val="accent1"/>
              </a:buClr>
              <a:buSzPts val="1440"/>
              <a:buFont typeface="Noto Sans Symbols"/>
              <a:buNone/>
            </a:pPr>
            <a:r>
              <a:t/>
            </a:r>
            <a:endParaRPr sz="1800">
              <a:solidFill>
                <a:srgbClr val="FFFFFF"/>
              </a:solidFill>
              <a:latin typeface="Trebuchet MS"/>
              <a:ea typeface="Trebuchet MS"/>
              <a:cs typeface="Trebuchet MS"/>
              <a:sym typeface="Trebuchet MS"/>
            </a:endParaRPr>
          </a:p>
          <a:p>
            <a:pPr indent="-91440" lvl="0" marL="0" marR="0" rtl="0" algn="l">
              <a:spcBef>
                <a:spcPts val="1000"/>
              </a:spcBef>
              <a:spcAft>
                <a:spcPts val="0"/>
              </a:spcAft>
              <a:buClr>
                <a:schemeClr val="accent1"/>
              </a:buClr>
              <a:buSzPts val="1440"/>
              <a:buFont typeface="Noto Sans Symbols"/>
              <a:buChar char="►"/>
            </a:pPr>
            <a:r>
              <a:rPr lang="en-US" sz="1800">
                <a:solidFill>
                  <a:srgbClr val="FFFFFF"/>
                </a:solidFill>
                <a:latin typeface="Trebuchet MS"/>
                <a:ea typeface="Trebuchet MS"/>
                <a:cs typeface="Trebuchet MS"/>
                <a:sym typeface="Trebuchet MS"/>
              </a:rPr>
              <a:t>Some algorithms can handle categorical variables such as a decision tree.</a:t>
            </a:r>
            <a:endParaRPr/>
          </a:p>
        </p:txBody>
      </p:sp>
      <p:sp>
        <p:nvSpPr>
          <p:cNvPr id="527" name="Google Shape;527;p55"/>
          <p:cNvSpPr txBox="1"/>
          <p:nvPr/>
        </p:nvSpPr>
        <p:spPr>
          <a:xfrm>
            <a:off x="775644" y="3821547"/>
            <a:ext cx="3856774" cy="328039"/>
          </a:xfrm>
          <a:prstGeom prst="rect">
            <a:avLst/>
          </a:prstGeom>
          <a:solidFill>
            <a:srgbClr val="000000">
              <a:alpha val="49803"/>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Trebuchet MS"/>
                <a:ea typeface="Trebuchet MS"/>
                <a:cs typeface="Trebuchet MS"/>
                <a:sym typeface="Trebuchet MS"/>
              </a:rPr>
              <a:t>One-Hot Encoding</a:t>
            </a:r>
            <a:endParaRPr/>
          </a:p>
        </p:txBody>
      </p:sp>
      <p:sp>
        <p:nvSpPr>
          <p:cNvPr id="528" name="Google Shape;528;p55"/>
          <p:cNvSpPr txBox="1"/>
          <p:nvPr/>
        </p:nvSpPr>
        <p:spPr>
          <a:xfrm>
            <a:off x="625753" y="4540710"/>
            <a:ext cx="411976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Python code:</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data = pd.get_dummies(df,prefix=[column], columns = [column], drop_first=False)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2" name="Shape 532"/>
        <p:cNvGrpSpPr/>
        <p:nvPr/>
      </p:nvGrpSpPr>
      <p:grpSpPr>
        <a:xfrm>
          <a:off x="0" y="0"/>
          <a:ext cx="0" cy="0"/>
          <a:chOff x="0" y="0"/>
          <a:chExt cx="0" cy="0"/>
        </a:xfrm>
      </p:grpSpPr>
      <p:grpSp>
        <p:nvGrpSpPr>
          <p:cNvPr id="533" name="Google Shape;533;p56"/>
          <p:cNvGrpSpPr/>
          <p:nvPr/>
        </p:nvGrpSpPr>
        <p:grpSpPr>
          <a:xfrm>
            <a:off x="0" y="-8467"/>
            <a:ext cx="12192000" cy="6866467"/>
            <a:chOff x="0" y="-8467"/>
            <a:chExt cx="12192000" cy="6866467"/>
          </a:xfrm>
        </p:grpSpPr>
        <p:cxnSp>
          <p:nvCxnSpPr>
            <p:cNvPr id="534" name="Google Shape;534;p5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35" name="Google Shape;535;p5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36" name="Google Shape;536;p5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37" name="Google Shape;537;p5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38" name="Google Shape;538;p5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40" name="Google Shape;540;p5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41" name="Google Shape;541;p5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42" name="Google Shape;542;p5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5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545" name="Google Shape;545;p56"/>
          <p:cNvSpPr/>
          <p:nvPr/>
        </p:nvSpPr>
        <p:spPr>
          <a:xfrm>
            <a:off x="4052627" y="-4"/>
            <a:ext cx="8139373" cy="6858000"/>
          </a:xfrm>
          <a:custGeom>
            <a:rect b="b" l="l" r="r" t="t"/>
            <a:pathLst>
              <a:path extrusionOk="0" h="6858000" w="8139373">
                <a:moveTo>
                  <a:pt x="5181344" y="0"/>
                </a:moveTo>
                <a:lnTo>
                  <a:pt x="8139373" y="0"/>
                </a:lnTo>
                <a:lnTo>
                  <a:pt x="8139373"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6" name="Google Shape;546;p56"/>
          <p:cNvSpPr txBox="1"/>
          <p:nvPr>
            <p:ph type="title"/>
          </p:nvPr>
        </p:nvSpPr>
        <p:spPr>
          <a:xfrm>
            <a:off x="677334" y="1176489"/>
            <a:ext cx="3749061" cy="150846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200"/>
              <a:buFont typeface="Trebuchet MS"/>
              <a:buNone/>
            </a:pPr>
            <a:r>
              <a:rPr b="1" i="0" lang="en-US" sz="3200"/>
              <a:t>Grouping Operations</a:t>
            </a:r>
            <a:endParaRPr/>
          </a:p>
        </p:txBody>
      </p:sp>
      <p:sp>
        <p:nvSpPr>
          <p:cNvPr id="547" name="Google Shape;547;p56"/>
          <p:cNvSpPr/>
          <p:nvPr/>
        </p:nvSpPr>
        <p:spPr>
          <a:xfrm flipH="1" rot="10800000">
            <a:off x="0" y="435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6"/>
          <p:cNvSpPr txBox="1"/>
          <p:nvPr/>
        </p:nvSpPr>
        <p:spPr>
          <a:xfrm>
            <a:off x="744317" y="2316769"/>
            <a:ext cx="3749061" cy="4002747"/>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lnSpc>
                <a:spcPct val="90000"/>
              </a:lnSpc>
              <a:spcBef>
                <a:spcPts val="0"/>
              </a:spcBef>
              <a:spcAft>
                <a:spcPts val="0"/>
              </a:spcAft>
              <a:buNone/>
            </a:pPr>
            <a:r>
              <a:rPr b="1" lang="en-US" sz="2500">
                <a:solidFill>
                  <a:srgbClr val="3F3F3F"/>
                </a:solidFill>
                <a:latin typeface="Trebuchet MS"/>
                <a:ea typeface="Trebuchet MS"/>
                <a:cs typeface="Trebuchet MS"/>
                <a:sym typeface="Trebuchet MS"/>
              </a:rPr>
              <a:t>Categorical Grouping Methods:</a:t>
            </a:r>
            <a:endParaRPr/>
          </a:p>
          <a:p>
            <a:pPr indent="-342900" lvl="0" marL="342900" marR="0" rtl="0" algn="l">
              <a:lnSpc>
                <a:spcPct val="90000"/>
              </a:lnSpc>
              <a:spcBef>
                <a:spcPts val="1000"/>
              </a:spcBef>
              <a:spcAft>
                <a:spcPts val="0"/>
              </a:spcAft>
              <a:buClr>
                <a:schemeClr val="accent1"/>
              </a:buClr>
              <a:buSzPct val="80000"/>
              <a:buFont typeface="Noto Sans Symbols"/>
              <a:buChar char="►"/>
            </a:pPr>
            <a:r>
              <a:rPr lang="en-US" sz="2200">
                <a:solidFill>
                  <a:srgbClr val="3F3F3F"/>
                </a:solidFill>
                <a:latin typeface="Trebuchet MS"/>
                <a:ea typeface="Trebuchet MS"/>
                <a:cs typeface="Trebuchet MS"/>
                <a:sym typeface="Trebuchet MS"/>
              </a:rPr>
              <a:t>Select </a:t>
            </a:r>
            <a:r>
              <a:rPr b="0" i="0" lang="en-US" sz="2200">
                <a:solidFill>
                  <a:srgbClr val="3F3F3F"/>
                </a:solidFill>
                <a:latin typeface="Trebuchet MS"/>
                <a:ea typeface="Trebuchet MS"/>
                <a:cs typeface="Trebuchet MS"/>
                <a:sym typeface="Trebuchet MS"/>
              </a:rPr>
              <a:t>the label with the </a:t>
            </a:r>
            <a:r>
              <a:rPr b="1" i="0" lang="en-US" sz="2200">
                <a:solidFill>
                  <a:srgbClr val="3F3F3F"/>
                </a:solidFill>
                <a:latin typeface="Trebuchet MS"/>
                <a:ea typeface="Trebuchet MS"/>
                <a:cs typeface="Trebuchet MS"/>
                <a:sym typeface="Trebuchet MS"/>
              </a:rPr>
              <a:t>highest frequency</a:t>
            </a:r>
            <a:r>
              <a:rPr b="0" i="0" lang="en-US" sz="2200">
                <a:solidFill>
                  <a:srgbClr val="3F3F3F"/>
                </a:solidFill>
                <a:latin typeface="Trebuchet MS"/>
                <a:ea typeface="Trebuchet MS"/>
                <a:cs typeface="Trebuchet MS"/>
                <a:sym typeface="Trebuchet MS"/>
              </a:rPr>
              <a:t>. In other words, this is the </a:t>
            </a:r>
            <a:r>
              <a:rPr b="1" i="0" lang="en-US" sz="2200">
                <a:solidFill>
                  <a:srgbClr val="3F3F3F"/>
                </a:solidFill>
                <a:latin typeface="Trebuchet MS"/>
                <a:ea typeface="Trebuchet MS"/>
                <a:cs typeface="Trebuchet MS"/>
                <a:sym typeface="Trebuchet MS"/>
              </a:rPr>
              <a:t>max</a:t>
            </a:r>
            <a:r>
              <a:rPr b="0" i="0" lang="en-US" sz="2200">
                <a:solidFill>
                  <a:srgbClr val="3F3F3F"/>
                </a:solidFill>
                <a:latin typeface="Trebuchet MS"/>
                <a:ea typeface="Trebuchet MS"/>
                <a:cs typeface="Trebuchet MS"/>
                <a:sym typeface="Trebuchet MS"/>
              </a:rPr>
              <a:t> operation for categorical columns.</a:t>
            </a:r>
            <a:endParaRPr/>
          </a:p>
          <a:p>
            <a:pPr indent="-289814" lvl="0" marL="342900" marR="0" rtl="0" algn="l">
              <a:lnSpc>
                <a:spcPct val="90000"/>
              </a:lnSpc>
              <a:spcBef>
                <a:spcPts val="1000"/>
              </a:spcBef>
              <a:spcAft>
                <a:spcPts val="0"/>
              </a:spcAft>
              <a:buClr>
                <a:schemeClr val="accent1"/>
              </a:buClr>
              <a:buSzPct val="80000"/>
              <a:buFont typeface="Noto Sans Symbols"/>
              <a:buNone/>
            </a:pPr>
            <a:r>
              <a:t/>
            </a:r>
            <a:endParaRPr sz="2200">
              <a:solidFill>
                <a:srgbClr val="3F3F3F"/>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ct val="80000"/>
              <a:buFont typeface="Noto Sans Symbols"/>
              <a:buChar char="►"/>
            </a:pPr>
            <a:r>
              <a:rPr b="0" i="0" lang="en-US" sz="2200">
                <a:solidFill>
                  <a:srgbClr val="3F3F3F"/>
                </a:solidFill>
                <a:latin typeface="Trebuchet MS"/>
                <a:ea typeface="Trebuchet MS"/>
                <a:cs typeface="Trebuchet MS"/>
                <a:sym typeface="Trebuchet MS"/>
              </a:rPr>
              <a:t>Create a pivot table. </a:t>
            </a:r>
            <a:endParaRPr/>
          </a:p>
          <a:p>
            <a:pPr indent="-289814" lvl="0" marL="342900" marR="0" rtl="0" algn="l">
              <a:lnSpc>
                <a:spcPct val="90000"/>
              </a:lnSpc>
              <a:spcBef>
                <a:spcPts val="1000"/>
              </a:spcBef>
              <a:spcAft>
                <a:spcPts val="0"/>
              </a:spcAft>
              <a:buClr>
                <a:schemeClr val="accent1"/>
              </a:buClr>
              <a:buSzPct val="80000"/>
              <a:buFont typeface="Noto Sans Symbols"/>
              <a:buNone/>
            </a:pPr>
            <a:r>
              <a:t/>
            </a:r>
            <a:endParaRPr sz="2200">
              <a:solidFill>
                <a:srgbClr val="3F3F3F"/>
              </a:solidFill>
              <a:latin typeface="Trebuchet MS"/>
              <a:ea typeface="Trebuchet MS"/>
              <a:cs typeface="Trebuchet MS"/>
              <a:sym typeface="Trebuchet MS"/>
            </a:endParaRPr>
          </a:p>
          <a:p>
            <a:pPr indent="-289814" lvl="0" marL="342900" marR="0" rtl="0" algn="l">
              <a:lnSpc>
                <a:spcPct val="90000"/>
              </a:lnSpc>
              <a:spcBef>
                <a:spcPts val="1000"/>
              </a:spcBef>
              <a:spcAft>
                <a:spcPts val="0"/>
              </a:spcAft>
              <a:buClr>
                <a:schemeClr val="accent1"/>
              </a:buClr>
              <a:buSzPct val="80000"/>
              <a:buFont typeface="Noto Sans Symbols"/>
              <a:buNone/>
            </a:pPr>
            <a:r>
              <a:t/>
            </a:r>
            <a:endParaRPr b="0" i="0" sz="2200">
              <a:solidFill>
                <a:srgbClr val="3F3F3F"/>
              </a:solidFill>
              <a:latin typeface="Trebuchet MS"/>
              <a:ea typeface="Trebuchet MS"/>
              <a:cs typeface="Trebuchet MS"/>
              <a:sym typeface="Trebuchet MS"/>
            </a:endParaRPr>
          </a:p>
          <a:p>
            <a:pPr indent="-289814" lvl="0" marL="342900" marR="0" rtl="0" algn="l">
              <a:lnSpc>
                <a:spcPct val="90000"/>
              </a:lnSpc>
              <a:spcBef>
                <a:spcPts val="1000"/>
              </a:spcBef>
              <a:spcAft>
                <a:spcPts val="0"/>
              </a:spcAft>
              <a:buClr>
                <a:schemeClr val="accent1"/>
              </a:buClr>
              <a:buSzPct val="80000"/>
              <a:buFont typeface="Noto Sans Symbols"/>
              <a:buNone/>
            </a:pPr>
            <a:r>
              <a:t/>
            </a:r>
            <a:endParaRPr sz="2200">
              <a:solidFill>
                <a:srgbClr val="3F3F3F"/>
              </a:solidFill>
              <a:latin typeface="Trebuchet MS"/>
              <a:ea typeface="Trebuchet MS"/>
              <a:cs typeface="Trebuchet MS"/>
              <a:sym typeface="Trebuchet MS"/>
            </a:endParaRPr>
          </a:p>
          <a:p>
            <a:pPr indent="-289814" lvl="0" marL="342900" marR="0" rtl="0" algn="l">
              <a:lnSpc>
                <a:spcPct val="90000"/>
              </a:lnSpc>
              <a:spcBef>
                <a:spcPts val="1000"/>
              </a:spcBef>
              <a:spcAft>
                <a:spcPts val="0"/>
              </a:spcAft>
              <a:buClr>
                <a:schemeClr val="accent1"/>
              </a:buClr>
              <a:buSzPct val="80000"/>
              <a:buFont typeface="Noto Sans Symbols"/>
              <a:buNone/>
            </a:pPr>
            <a:r>
              <a:t/>
            </a:r>
            <a:endParaRPr b="0" i="0" sz="2200">
              <a:solidFill>
                <a:srgbClr val="3F3F3F"/>
              </a:solidFill>
              <a:latin typeface="Trebuchet MS"/>
              <a:ea typeface="Trebuchet MS"/>
              <a:cs typeface="Trebuchet MS"/>
              <a:sym typeface="Trebuchet MS"/>
            </a:endParaRPr>
          </a:p>
          <a:p>
            <a:pPr indent="-289814" lvl="0" marL="342900" marR="0" rtl="0" algn="l">
              <a:lnSpc>
                <a:spcPct val="90000"/>
              </a:lnSpc>
              <a:spcBef>
                <a:spcPts val="1000"/>
              </a:spcBef>
              <a:spcAft>
                <a:spcPts val="0"/>
              </a:spcAft>
              <a:buClr>
                <a:schemeClr val="accent1"/>
              </a:buClr>
              <a:buSzPct val="80000"/>
              <a:buFont typeface="Noto Sans Symbols"/>
              <a:buNone/>
            </a:pPr>
            <a:r>
              <a:t/>
            </a:r>
            <a:endParaRPr sz="2200">
              <a:solidFill>
                <a:srgbClr val="3F3F3F"/>
              </a:solidFill>
              <a:latin typeface="Trebuchet MS"/>
              <a:ea typeface="Trebuchet MS"/>
              <a:cs typeface="Trebuchet MS"/>
              <a:sym typeface="Trebuchet MS"/>
            </a:endParaRPr>
          </a:p>
          <a:p>
            <a:pPr indent="-289814" lvl="0" marL="342900" marR="0" rtl="0" algn="l">
              <a:lnSpc>
                <a:spcPct val="90000"/>
              </a:lnSpc>
              <a:spcBef>
                <a:spcPts val="1000"/>
              </a:spcBef>
              <a:spcAft>
                <a:spcPts val="0"/>
              </a:spcAft>
              <a:buClr>
                <a:schemeClr val="accent1"/>
              </a:buClr>
              <a:buSzPct val="80000"/>
              <a:buFont typeface="Noto Sans Symbols"/>
              <a:buNone/>
            </a:pPr>
            <a:r>
              <a:t/>
            </a:r>
            <a:endParaRPr b="0" i="0" sz="2200">
              <a:solidFill>
                <a:srgbClr val="3F3F3F"/>
              </a:solidFill>
              <a:latin typeface="Trebuchet MS"/>
              <a:ea typeface="Trebuchet MS"/>
              <a:cs typeface="Trebuchet MS"/>
              <a:sym typeface="Trebuchet MS"/>
            </a:endParaRPr>
          </a:p>
          <a:p>
            <a:pPr indent="-289814" lvl="0" marL="342900" marR="0" rtl="0" algn="l">
              <a:lnSpc>
                <a:spcPct val="90000"/>
              </a:lnSpc>
              <a:spcBef>
                <a:spcPts val="1000"/>
              </a:spcBef>
              <a:spcAft>
                <a:spcPts val="0"/>
              </a:spcAft>
              <a:buClr>
                <a:schemeClr val="accent1"/>
              </a:buClr>
              <a:buSzPct val="80000"/>
              <a:buFont typeface="Noto Sans Symbols"/>
              <a:buNone/>
            </a:pPr>
            <a:r>
              <a:t/>
            </a:r>
            <a:endParaRPr sz="2200">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None/>
            </a:pPr>
            <a:r>
              <a:rPr lang="en-US" sz="2300">
                <a:solidFill>
                  <a:srgbClr val="3F3F3F"/>
                </a:solidFill>
                <a:latin typeface="Arial"/>
                <a:ea typeface="Arial"/>
                <a:cs typeface="Arial"/>
                <a:sym typeface="Arial"/>
              </a:rPr>
              <a:t>pivot = df.pivot_table(index=[‘User'], values=[‘Visit Days'], aggfunc='sum')</a:t>
            </a:r>
            <a:endParaRPr/>
          </a:p>
          <a:p>
            <a:pPr indent="-342900" lvl="0" marL="342900" marR="0" rtl="0" algn="l">
              <a:lnSpc>
                <a:spcPct val="90000"/>
              </a:lnSpc>
              <a:spcBef>
                <a:spcPts val="1000"/>
              </a:spcBef>
              <a:spcAft>
                <a:spcPts val="0"/>
              </a:spcAft>
              <a:buClr>
                <a:schemeClr val="accent1"/>
              </a:buClr>
              <a:buSzPct val="80000"/>
              <a:buFont typeface="Noto Sans Symbols"/>
              <a:buChar char="►"/>
            </a:pPr>
            <a:r>
              <a:rPr b="0" i="0" lang="en-US" sz="2200">
                <a:solidFill>
                  <a:srgbClr val="3F3F3F"/>
                </a:solidFill>
                <a:latin typeface="Trebuchet MS"/>
                <a:ea typeface="Trebuchet MS"/>
                <a:cs typeface="Trebuchet MS"/>
                <a:sym typeface="Trebuchet MS"/>
              </a:rPr>
              <a:t>Apply a </a:t>
            </a:r>
            <a:r>
              <a:rPr b="1" i="0" lang="en-US" sz="2200">
                <a:solidFill>
                  <a:srgbClr val="3F3F3F"/>
                </a:solidFill>
                <a:latin typeface="Trebuchet MS"/>
                <a:ea typeface="Trebuchet MS"/>
                <a:cs typeface="Trebuchet MS"/>
                <a:sym typeface="Trebuchet MS"/>
              </a:rPr>
              <a:t>group by</a:t>
            </a:r>
            <a:r>
              <a:rPr b="0" i="0" lang="en-US" sz="2200">
                <a:solidFill>
                  <a:srgbClr val="3F3F3F"/>
                </a:solidFill>
                <a:latin typeface="Trebuchet MS"/>
                <a:ea typeface="Trebuchet MS"/>
                <a:cs typeface="Trebuchet MS"/>
                <a:sym typeface="Trebuchet MS"/>
              </a:rPr>
              <a:t> function after applying </a:t>
            </a:r>
            <a:r>
              <a:rPr b="1" i="0" lang="en-US" sz="2200">
                <a:solidFill>
                  <a:srgbClr val="3F3F3F"/>
                </a:solidFill>
                <a:latin typeface="Trebuchet MS"/>
                <a:ea typeface="Trebuchet MS"/>
                <a:cs typeface="Trebuchet MS"/>
                <a:sym typeface="Trebuchet MS"/>
              </a:rPr>
              <a:t>one-hot encoding</a:t>
            </a:r>
            <a:r>
              <a:rPr b="0" i="0" lang="en-US" sz="2200">
                <a:solidFill>
                  <a:srgbClr val="3F3F3F"/>
                </a:solidFill>
                <a:latin typeface="Trebuchet MS"/>
                <a:ea typeface="Trebuchet MS"/>
                <a:cs typeface="Trebuchet MS"/>
                <a:sym typeface="Trebuchet MS"/>
              </a:rPr>
              <a:t>. This method preserves all the data -in the first option you lose some-, and in addition, you transform the encoded column from categorical to numerical in the meantime.</a:t>
            </a:r>
            <a:endParaRPr/>
          </a:p>
          <a:p>
            <a:pPr indent="-328422" lvl="0" marL="342900" marR="0" rtl="0" algn="l">
              <a:lnSpc>
                <a:spcPct val="90000"/>
              </a:lnSpc>
              <a:spcBef>
                <a:spcPts val="1000"/>
              </a:spcBef>
              <a:spcAft>
                <a:spcPts val="0"/>
              </a:spcAft>
              <a:buClr>
                <a:schemeClr val="accent1"/>
              </a:buClr>
              <a:buSzPct val="80000"/>
              <a:buFont typeface="Noto Sans Symbols"/>
              <a:buNone/>
            </a:pPr>
            <a:r>
              <a:t/>
            </a:r>
            <a:endParaRPr sz="600">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80000"/>
              <a:buFont typeface="Noto Sans Symbols"/>
              <a:buNone/>
            </a:pPr>
            <a:r>
              <a:t/>
            </a:r>
            <a:endParaRPr sz="600">
              <a:solidFill>
                <a:srgbClr val="3F3F3F"/>
              </a:solidFill>
              <a:latin typeface="Trebuchet MS"/>
              <a:ea typeface="Trebuchet MS"/>
              <a:cs typeface="Trebuchet MS"/>
              <a:sym typeface="Trebuchet MS"/>
            </a:endParaRPr>
          </a:p>
        </p:txBody>
      </p:sp>
      <p:sp>
        <p:nvSpPr>
          <p:cNvPr id="549" name="Google Shape;549;p56"/>
          <p:cNvSpPr/>
          <p:nvPr/>
        </p:nvSpPr>
        <p:spPr>
          <a:xfrm>
            <a:off x="4296867" y="6"/>
            <a:ext cx="4831627" cy="4520011"/>
          </a:xfrm>
          <a:custGeom>
            <a:rect b="b" l="l" r="r" t="t"/>
            <a:pathLst>
              <a:path extrusionOk="0" h="4520011" w="4831627">
                <a:moveTo>
                  <a:pt x="0" y="0"/>
                </a:moveTo>
                <a:lnTo>
                  <a:pt x="4831627" y="0"/>
                </a:lnTo>
                <a:lnTo>
                  <a:pt x="1416677" y="452001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Table&#10;&#10;Description automatically generated" id="550" name="Google Shape;550;p56"/>
          <p:cNvPicPr preferRelativeResize="0"/>
          <p:nvPr/>
        </p:nvPicPr>
        <p:blipFill rotWithShape="1">
          <a:blip r:embed="rId3">
            <a:alphaModFix/>
          </a:blip>
          <a:srcRect b="0" l="0" r="0" t="0"/>
          <a:stretch/>
        </p:blipFill>
        <p:spPr>
          <a:xfrm>
            <a:off x="775257" y="3681413"/>
            <a:ext cx="3464220" cy="1264440"/>
          </a:xfrm>
          <a:prstGeom prst="rect">
            <a:avLst/>
          </a:prstGeom>
          <a:noFill/>
          <a:ln>
            <a:noFill/>
          </a:ln>
        </p:spPr>
      </p:pic>
      <p:pic>
        <p:nvPicPr>
          <p:cNvPr descr="Table&#10;&#10;Description automatically generated" id="551" name="Google Shape;551;p56"/>
          <p:cNvPicPr preferRelativeResize="0"/>
          <p:nvPr/>
        </p:nvPicPr>
        <p:blipFill rotWithShape="1">
          <a:blip r:embed="rId4">
            <a:alphaModFix/>
          </a:blip>
          <a:srcRect b="0" l="0" r="0" t="0"/>
          <a:stretch/>
        </p:blipFill>
        <p:spPr>
          <a:xfrm>
            <a:off x="7024406" y="4114201"/>
            <a:ext cx="4746059" cy="1779771"/>
          </a:xfrm>
          <a:prstGeom prst="rect">
            <a:avLst/>
          </a:prstGeom>
          <a:noFill/>
          <a:ln>
            <a:noFill/>
          </a:ln>
        </p:spPr>
      </p:pic>
      <p:sp>
        <p:nvSpPr>
          <p:cNvPr id="552" name="Google Shape;552;p56"/>
          <p:cNvSpPr txBox="1"/>
          <p:nvPr/>
        </p:nvSpPr>
        <p:spPr>
          <a:xfrm>
            <a:off x="6771188" y="171982"/>
            <a:ext cx="5256212" cy="4355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Numerical Grouping Methods:</a:t>
            </a:r>
            <a:endParaRPr/>
          </a:p>
          <a:p>
            <a:pPr indent="0" lvl="0" marL="0" marR="0" rtl="0" algn="l">
              <a:spcBef>
                <a:spcPts val="600"/>
              </a:spcBef>
              <a:spcAft>
                <a:spcPts val="0"/>
              </a:spcAft>
              <a:buNone/>
            </a:pPr>
            <a:r>
              <a:t/>
            </a:r>
            <a:endParaRPr b="0" i="0" sz="1400">
              <a:solidFill>
                <a:srgbClr val="292929"/>
              </a:solidFill>
              <a:latin typeface="Trebuchet MS"/>
              <a:ea typeface="Trebuchet MS"/>
              <a:cs typeface="Trebuchet MS"/>
              <a:sym typeface="Trebuchet MS"/>
            </a:endParaRPr>
          </a:p>
          <a:p>
            <a:pPr indent="0" lvl="0" marL="0" marR="0" rtl="0" algn="l">
              <a:spcBef>
                <a:spcPts val="600"/>
              </a:spcBef>
              <a:spcAft>
                <a:spcPts val="0"/>
              </a:spcAft>
              <a:buNone/>
            </a:pPr>
            <a:r>
              <a:rPr b="0" i="0" lang="en-US" sz="1400">
                <a:solidFill>
                  <a:srgbClr val="292929"/>
                </a:solidFill>
                <a:latin typeface="Trebuchet MS"/>
                <a:ea typeface="Trebuchet MS"/>
                <a:cs typeface="Trebuchet MS"/>
                <a:sym typeface="Trebuchet MS"/>
              </a:rPr>
              <a:t>Numerical columns are grouped using </a:t>
            </a:r>
            <a:r>
              <a:rPr b="1" i="0" lang="en-US" sz="1400">
                <a:solidFill>
                  <a:srgbClr val="292929"/>
                </a:solidFill>
                <a:latin typeface="Trebuchet MS"/>
                <a:ea typeface="Trebuchet MS"/>
                <a:cs typeface="Trebuchet MS"/>
                <a:sym typeface="Trebuchet MS"/>
              </a:rPr>
              <a:t>sum</a:t>
            </a:r>
            <a:r>
              <a:rPr b="0" i="0" lang="en-US" sz="1400">
                <a:solidFill>
                  <a:srgbClr val="292929"/>
                </a:solidFill>
                <a:latin typeface="Trebuchet MS"/>
                <a:ea typeface="Trebuchet MS"/>
                <a:cs typeface="Trebuchet MS"/>
                <a:sym typeface="Trebuchet MS"/>
              </a:rPr>
              <a:t> and </a:t>
            </a:r>
            <a:r>
              <a:rPr b="1" i="0" lang="en-US" sz="1400">
                <a:solidFill>
                  <a:srgbClr val="292929"/>
                </a:solidFill>
                <a:latin typeface="Trebuchet MS"/>
                <a:ea typeface="Trebuchet MS"/>
                <a:cs typeface="Trebuchet MS"/>
                <a:sym typeface="Trebuchet MS"/>
              </a:rPr>
              <a:t>mean</a:t>
            </a:r>
            <a:r>
              <a:rPr b="0" i="0" lang="en-US" sz="1400">
                <a:solidFill>
                  <a:srgbClr val="292929"/>
                </a:solidFill>
                <a:latin typeface="Trebuchet MS"/>
                <a:ea typeface="Trebuchet MS"/>
                <a:cs typeface="Trebuchet MS"/>
                <a:sym typeface="Trebuchet MS"/>
              </a:rPr>
              <a:t> functions in most of the cases. Both can be preferable according to the meaning of the feature. For example, if you want to obtain </a:t>
            </a:r>
            <a:r>
              <a:rPr b="1" i="0" lang="en-US" sz="1400">
                <a:solidFill>
                  <a:srgbClr val="292929"/>
                </a:solidFill>
                <a:latin typeface="Trebuchet MS"/>
                <a:ea typeface="Trebuchet MS"/>
                <a:cs typeface="Trebuchet MS"/>
                <a:sym typeface="Trebuchet MS"/>
              </a:rPr>
              <a:t>ratio</a:t>
            </a:r>
            <a:r>
              <a:rPr b="0" i="0" lang="en-US" sz="1400">
                <a:solidFill>
                  <a:srgbClr val="292929"/>
                </a:solidFill>
                <a:latin typeface="Trebuchet MS"/>
                <a:ea typeface="Trebuchet MS"/>
                <a:cs typeface="Trebuchet MS"/>
                <a:sym typeface="Trebuchet MS"/>
              </a:rPr>
              <a:t> columns, you can use the average of binary columns. In the same example, sum function can be used to obtain the total count either.</a:t>
            </a:r>
            <a:endParaRPr/>
          </a:p>
          <a:p>
            <a:pPr indent="0" lvl="0" marL="0" marR="0" rtl="0" algn="l">
              <a:spcBef>
                <a:spcPts val="600"/>
              </a:spcBef>
              <a:spcAft>
                <a:spcPts val="0"/>
              </a:spcAft>
              <a:buNone/>
            </a:pPr>
            <a:r>
              <a:t/>
            </a:r>
            <a:endParaRPr sz="1400">
              <a:solidFill>
                <a:srgbClr val="292929"/>
              </a:solidFill>
              <a:latin typeface="Trebuchet MS"/>
              <a:ea typeface="Trebuchet MS"/>
              <a:cs typeface="Trebuchet MS"/>
              <a:sym typeface="Trebuchet MS"/>
            </a:endParaRPr>
          </a:p>
          <a:p>
            <a:pPr indent="0" lvl="0" marL="0" marR="0" rtl="0" algn="l">
              <a:spcBef>
                <a:spcPts val="60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600"/>
              </a:spcBef>
              <a:spcAft>
                <a:spcPts val="0"/>
              </a:spcAft>
              <a:buNone/>
            </a:pPr>
            <a:r>
              <a:rPr lang="en-US" sz="1400">
                <a:solidFill>
                  <a:schemeClr val="dk1"/>
                </a:solidFill>
                <a:latin typeface="Trebuchet MS"/>
                <a:ea typeface="Trebuchet MS"/>
                <a:cs typeface="Trebuchet MS"/>
                <a:sym typeface="Trebuchet MS"/>
              </a:rPr>
              <a:t># Create synthetic features – python code</a:t>
            </a:r>
            <a:endParaRPr/>
          </a:p>
          <a:p>
            <a:pPr indent="0" lvl="0" marL="0" marR="0" rtl="0" algn="l">
              <a:spcBef>
                <a:spcPts val="600"/>
              </a:spcBef>
              <a:spcAft>
                <a:spcPts val="0"/>
              </a:spcAft>
              <a:buNone/>
            </a:pPr>
            <a:r>
              <a:rPr lang="en-US" sz="1400">
                <a:solidFill>
                  <a:schemeClr val="dk1"/>
                </a:solidFill>
                <a:latin typeface="Trebuchet MS"/>
                <a:ea typeface="Trebuchet MS"/>
                <a:cs typeface="Trebuchet MS"/>
                <a:sym typeface="Trebuchet MS"/>
              </a:rPr>
              <a:t>X["FCRatio"] = X["FineAggregate"] / X["CoarseAggregate"]</a:t>
            </a:r>
            <a:endParaRPr/>
          </a:p>
          <a:p>
            <a:pPr indent="0" lvl="0" marL="0" marR="0" rtl="0" algn="l">
              <a:spcBef>
                <a:spcPts val="600"/>
              </a:spcBef>
              <a:spcAft>
                <a:spcPts val="0"/>
              </a:spcAft>
              <a:buNone/>
            </a:pPr>
            <a:r>
              <a:rPr lang="en-US" sz="1400">
                <a:solidFill>
                  <a:schemeClr val="dk1"/>
                </a:solidFill>
                <a:latin typeface="Trebuchet MS"/>
                <a:ea typeface="Trebuchet MS"/>
                <a:cs typeface="Trebuchet MS"/>
                <a:sym typeface="Trebuchet MS"/>
              </a:rPr>
              <a:t>X["AggCmtRatio"] = (X["CoarseAggregate"] + X["FineAggregate"]) / X["Cement"]</a:t>
            </a:r>
            <a:endParaRPr/>
          </a:p>
          <a:p>
            <a:pPr indent="0" lvl="0" marL="0" marR="0" rtl="0" algn="l">
              <a:spcBef>
                <a:spcPts val="600"/>
              </a:spcBef>
              <a:spcAft>
                <a:spcPts val="0"/>
              </a:spcAft>
              <a:buNone/>
            </a:pPr>
            <a:r>
              <a:rPr lang="en-US" sz="1400">
                <a:solidFill>
                  <a:schemeClr val="dk1"/>
                </a:solidFill>
                <a:latin typeface="Trebuchet MS"/>
                <a:ea typeface="Trebuchet MS"/>
                <a:cs typeface="Trebuchet MS"/>
                <a:sym typeface="Trebuchet MS"/>
              </a:rPr>
              <a:t>X["WtrCmtRatio"] = X["Water"] / X["Cement"]</a:t>
            </a:r>
            <a:endParaRPr/>
          </a:p>
          <a:p>
            <a:pPr indent="0" lvl="0" marL="0" marR="0" rtl="0" algn="l">
              <a:spcBef>
                <a:spcPts val="60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grpSp>
        <p:nvGrpSpPr>
          <p:cNvPr id="557" name="Google Shape;557;p57"/>
          <p:cNvGrpSpPr/>
          <p:nvPr/>
        </p:nvGrpSpPr>
        <p:grpSpPr>
          <a:xfrm>
            <a:off x="0" y="-8467"/>
            <a:ext cx="12192000" cy="6866467"/>
            <a:chOff x="0" y="-8467"/>
            <a:chExt cx="12192000" cy="6866467"/>
          </a:xfrm>
        </p:grpSpPr>
        <p:cxnSp>
          <p:nvCxnSpPr>
            <p:cNvPr id="558" name="Google Shape;558;p5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59" name="Google Shape;559;p5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60" name="Google Shape;560;p5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61" name="Google Shape;561;p5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2" name="Google Shape;562;p5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64" name="Google Shape;564;p5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65" name="Google Shape;565;p5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66" name="Google Shape;566;p5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57"/>
          <p:cNvSpPr/>
          <p:nvPr/>
        </p:nvSpPr>
        <p:spPr>
          <a:xfrm>
            <a:off x="3176" y="0"/>
            <a:ext cx="1218564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569" name="Google Shape;569;p57"/>
          <p:cNvSpPr txBox="1"/>
          <p:nvPr>
            <p:ph type="title"/>
          </p:nvPr>
        </p:nvSpPr>
        <p:spPr>
          <a:xfrm>
            <a:off x="989768" y="609600"/>
            <a:ext cx="5498361"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i="0" lang="en-US"/>
              <a:t>Feature Split</a:t>
            </a:r>
            <a:endParaRPr/>
          </a:p>
        </p:txBody>
      </p:sp>
      <p:sp>
        <p:nvSpPr>
          <p:cNvPr id="570" name="Google Shape;570;p57"/>
          <p:cNvSpPr/>
          <p:nvPr/>
        </p:nvSpPr>
        <p:spPr>
          <a:xfrm rot="10800000">
            <a:off x="0" y="0"/>
            <a:ext cx="842596" cy="5666154"/>
          </a:xfrm>
          <a:prstGeom prst="triangle">
            <a:avLst>
              <a:gd fmla="val 100000" name="adj"/>
            </a:avLst>
          </a:prstGeom>
          <a:solidFill>
            <a:srgbClr val="3B3D63">
              <a:alpha val="8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7"/>
          <p:cNvSpPr txBox="1"/>
          <p:nvPr/>
        </p:nvSpPr>
        <p:spPr>
          <a:xfrm>
            <a:off x="989770" y="2160589"/>
            <a:ext cx="5549732" cy="3880773"/>
          </a:xfrm>
          <a:prstGeom prst="rect">
            <a:avLst/>
          </a:prstGeom>
          <a:noFill/>
          <a:ln>
            <a:noFill/>
          </a:ln>
        </p:spPr>
        <p:txBody>
          <a:bodyPr anchorCtr="0" anchor="t" bIns="45700" lIns="91425" spcFirstLastPara="1" rIns="91425" wrap="square" tIns="45700">
            <a:normAutofit/>
          </a:bodyPr>
          <a:lstStyle/>
          <a:p>
            <a:pPr indent="-91440" lvl="0" marL="0" marR="0" rtl="0" algn="l">
              <a:spcBef>
                <a:spcPts val="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Some features, such as text, may not be useful on their own, but could possibly have some useful information inside. We can split this data up to extract usable features. </a:t>
            </a:r>
            <a:endParaRPr/>
          </a:p>
        </p:txBody>
      </p:sp>
      <p:pic>
        <p:nvPicPr>
          <p:cNvPr descr="Graphical user interface, text&#10;&#10;Description automatically generated with medium confidence" id="572" name="Google Shape;572;p57"/>
          <p:cNvPicPr preferRelativeResize="0"/>
          <p:nvPr/>
        </p:nvPicPr>
        <p:blipFill rotWithShape="1">
          <a:blip r:embed="rId3">
            <a:alphaModFix/>
          </a:blip>
          <a:srcRect b="-3" l="0" r="3431" t="0"/>
          <a:stretch/>
        </p:blipFill>
        <p:spPr>
          <a:xfrm>
            <a:off x="7531482" y="10"/>
            <a:ext cx="4604196" cy="3448414"/>
          </a:xfrm>
          <a:prstGeom prst="rect">
            <a:avLst/>
          </a:prstGeom>
          <a:noFill/>
          <a:ln>
            <a:noFill/>
          </a:ln>
        </p:spPr>
      </p:pic>
      <p:pic>
        <p:nvPicPr>
          <p:cNvPr descr="Application&#10;&#10;Description automatically generated with medium confidence" id="573" name="Google Shape;573;p57"/>
          <p:cNvPicPr preferRelativeResize="0"/>
          <p:nvPr/>
        </p:nvPicPr>
        <p:blipFill rotWithShape="1">
          <a:blip r:embed="rId4">
            <a:alphaModFix/>
          </a:blip>
          <a:srcRect b="0" l="2625" r="30482" t="0"/>
          <a:stretch/>
        </p:blipFill>
        <p:spPr>
          <a:xfrm>
            <a:off x="7674895" y="3288385"/>
            <a:ext cx="4460783" cy="34289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7" name="Shape 577"/>
        <p:cNvGrpSpPr/>
        <p:nvPr/>
      </p:nvGrpSpPr>
      <p:grpSpPr>
        <a:xfrm>
          <a:off x="0" y="0"/>
          <a:ext cx="0" cy="0"/>
          <a:chOff x="0" y="0"/>
          <a:chExt cx="0" cy="0"/>
        </a:xfrm>
      </p:grpSpPr>
      <p:grpSp>
        <p:nvGrpSpPr>
          <p:cNvPr id="578" name="Google Shape;578;p58"/>
          <p:cNvGrpSpPr/>
          <p:nvPr/>
        </p:nvGrpSpPr>
        <p:grpSpPr>
          <a:xfrm>
            <a:off x="0" y="-8467"/>
            <a:ext cx="12192000" cy="6866467"/>
            <a:chOff x="0" y="-8467"/>
            <a:chExt cx="12192000" cy="6866467"/>
          </a:xfrm>
        </p:grpSpPr>
        <p:cxnSp>
          <p:nvCxnSpPr>
            <p:cNvPr id="579" name="Google Shape;579;p5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80" name="Google Shape;580;p5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81" name="Google Shape;581;p5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82" name="Google Shape;582;p5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83" name="Google Shape;583;p5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85" name="Google Shape;585;p5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86" name="Google Shape;586;p5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87" name="Google Shape;587;p5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58"/>
          <p:cNvSpPr/>
          <p:nvPr/>
        </p:nvSpPr>
        <p:spPr>
          <a:xfrm>
            <a:off x="3176" y="0"/>
            <a:ext cx="1218564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590" name="Google Shape;590;p58"/>
          <p:cNvSpPr txBox="1"/>
          <p:nvPr>
            <p:ph type="title"/>
          </p:nvPr>
        </p:nvSpPr>
        <p:spPr>
          <a:xfrm>
            <a:off x="989768" y="609600"/>
            <a:ext cx="5498361"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i="0" lang="en-US"/>
              <a:t>Scaling</a:t>
            </a:r>
            <a:endParaRPr/>
          </a:p>
        </p:txBody>
      </p:sp>
      <p:sp>
        <p:nvSpPr>
          <p:cNvPr id="591" name="Google Shape;591;p58"/>
          <p:cNvSpPr/>
          <p:nvPr/>
        </p:nvSpPr>
        <p:spPr>
          <a:xfrm rot="10800000">
            <a:off x="0" y="0"/>
            <a:ext cx="842596" cy="5666154"/>
          </a:xfrm>
          <a:prstGeom prst="triangle">
            <a:avLst>
              <a:gd fmla="val 100000" name="adj"/>
            </a:avLst>
          </a:prstGeom>
          <a:solidFill>
            <a:srgbClr val="434673">
              <a:alpha val="8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8"/>
          <p:cNvSpPr txBox="1"/>
          <p:nvPr/>
        </p:nvSpPr>
        <p:spPr>
          <a:xfrm>
            <a:off x="989771" y="1560443"/>
            <a:ext cx="4332634" cy="5054048"/>
          </a:xfrm>
          <a:prstGeom prst="rect">
            <a:avLst/>
          </a:prstGeom>
          <a:noFill/>
          <a:ln>
            <a:noFill/>
          </a:ln>
        </p:spPr>
        <p:txBody>
          <a:bodyPr anchorCtr="0" anchor="t" bIns="45700" lIns="91425" spcFirstLastPara="1" rIns="91425" wrap="square" tIns="45700">
            <a:normAutofit/>
          </a:bodyPr>
          <a:lstStyle/>
          <a:p>
            <a:pPr indent="-91440" lvl="0" marL="0" marR="0" rtl="0" algn="l">
              <a:spcBef>
                <a:spcPts val="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When dealing with different features that have a different scaling – for example, income and age, we are unable to compare these two features. This is where scaling the data to have the same range is important. Algorithms based on distances need to have scaled data. </a:t>
            </a:r>
            <a:endParaRPr/>
          </a:p>
          <a:p>
            <a:pPr indent="0" lvl="0" marL="0" marR="0" rtl="0" algn="l">
              <a:spcBef>
                <a:spcPts val="1000"/>
              </a:spcBef>
              <a:spcAft>
                <a:spcPts val="0"/>
              </a:spcAft>
              <a:buClr>
                <a:schemeClr val="accent1"/>
              </a:buClr>
              <a:buSzPts val="1440"/>
              <a:buFont typeface="Noto Sans Symbols"/>
              <a:buNone/>
            </a:pPr>
            <a:r>
              <a:t/>
            </a:r>
            <a:endParaRPr sz="1800">
              <a:solidFill>
                <a:srgbClr val="3F3F3F"/>
              </a:solidFill>
              <a:latin typeface="Trebuchet MS"/>
              <a:ea typeface="Trebuchet MS"/>
              <a:cs typeface="Trebuchet MS"/>
              <a:sym typeface="Trebuchet MS"/>
            </a:endParaRPr>
          </a:p>
          <a:p>
            <a:pPr indent="-91440" lvl="0" marL="0" marR="0" rtl="0" algn="l">
              <a:spcBef>
                <a:spcPts val="100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Two ways to scale: Normalization and Standardization</a:t>
            </a:r>
            <a:endParaRPr/>
          </a:p>
        </p:txBody>
      </p:sp>
      <p:pic>
        <p:nvPicPr>
          <p:cNvPr descr="Text&#10;&#10;Description automatically generated with medium confidence" id="593" name="Google Shape;593;p58"/>
          <p:cNvPicPr preferRelativeResize="0"/>
          <p:nvPr/>
        </p:nvPicPr>
        <p:blipFill rotWithShape="1">
          <a:blip r:embed="rId3">
            <a:alphaModFix/>
          </a:blip>
          <a:srcRect b="0" l="30069" r="7466" t="0"/>
          <a:stretch/>
        </p:blipFill>
        <p:spPr>
          <a:xfrm>
            <a:off x="7338010" y="13413"/>
            <a:ext cx="3911631" cy="2066054"/>
          </a:xfrm>
          <a:prstGeom prst="rect">
            <a:avLst/>
          </a:prstGeom>
          <a:noFill/>
          <a:ln>
            <a:noFill/>
          </a:ln>
        </p:spPr>
      </p:pic>
      <p:pic>
        <p:nvPicPr>
          <p:cNvPr id="594" name="Google Shape;594;p58"/>
          <p:cNvPicPr preferRelativeResize="0"/>
          <p:nvPr/>
        </p:nvPicPr>
        <p:blipFill rotWithShape="1">
          <a:blip r:embed="rId4">
            <a:alphaModFix/>
          </a:blip>
          <a:srcRect b="2" l="15449" r="292" t="0"/>
          <a:stretch/>
        </p:blipFill>
        <p:spPr>
          <a:xfrm>
            <a:off x="5161490" y="2942743"/>
            <a:ext cx="3483476" cy="2288607"/>
          </a:xfrm>
          <a:prstGeom prst="rect">
            <a:avLst/>
          </a:prstGeom>
          <a:noFill/>
          <a:ln>
            <a:noFill/>
          </a:ln>
        </p:spPr>
      </p:pic>
      <p:sp>
        <p:nvSpPr>
          <p:cNvPr id="595" name="Google Shape;595;p58"/>
          <p:cNvSpPr txBox="1"/>
          <p:nvPr/>
        </p:nvSpPr>
        <p:spPr>
          <a:xfrm>
            <a:off x="8268825" y="1793758"/>
            <a:ext cx="4389592"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Normalization</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from sklearn import preprocessing</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import numpy as np</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a = np.random.random((1, 4))</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a = a*20</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 normalize the data attributes</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normalized = preprocessing.normalize(a)</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print("Normalized Data = ", normalized)</a:t>
            </a:r>
            <a:endParaRPr/>
          </a:p>
        </p:txBody>
      </p:sp>
      <p:sp>
        <p:nvSpPr>
          <p:cNvPr id="596" name="Google Shape;596;p58"/>
          <p:cNvSpPr txBox="1"/>
          <p:nvPr/>
        </p:nvSpPr>
        <p:spPr>
          <a:xfrm>
            <a:off x="5659978" y="4619713"/>
            <a:ext cx="3366004"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Standardization</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from sklearn import preprocessing</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import numpy as np</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X_train = np.array([[ 1., -1.,  2.],</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                     [ 2.,  0.,  0.],</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                     [ 0.,  1., -1.]])</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scaler = preprocessing.StandardScaler().fit(X_train)</a:t>
            </a:r>
            <a:endParaRPr/>
          </a:p>
          <a:p>
            <a:pPr indent="0" lvl="0" marL="0" marR="0" rtl="0" algn="l">
              <a:spcBef>
                <a:spcPts val="600"/>
              </a:spcBef>
              <a:spcAft>
                <a:spcPts val="0"/>
              </a:spcAft>
              <a:buNone/>
            </a:pPr>
            <a:r>
              <a:rPr lang="en-US" sz="1100">
                <a:solidFill>
                  <a:schemeClr val="dk1"/>
                </a:solidFill>
                <a:latin typeface="Arial"/>
                <a:ea typeface="Arial"/>
                <a:cs typeface="Arial"/>
                <a:sym typeface="Arial"/>
              </a:rPr>
              <a:t>X_scaled = scaler.transform(X_train)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0" name="Shape 600"/>
        <p:cNvGrpSpPr/>
        <p:nvPr/>
      </p:nvGrpSpPr>
      <p:grpSpPr>
        <a:xfrm>
          <a:off x="0" y="0"/>
          <a:ext cx="0" cy="0"/>
          <a:chOff x="0" y="0"/>
          <a:chExt cx="0" cy="0"/>
        </a:xfrm>
      </p:grpSpPr>
      <p:grpSp>
        <p:nvGrpSpPr>
          <p:cNvPr id="601" name="Google Shape;601;p59"/>
          <p:cNvGrpSpPr/>
          <p:nvPr/>
        </p:nvGrpSpPr>
        <p:grpSpPr>
          <a:xfrm>
            <a:off x="0" y="-8467"/>
            <a:ext cx="12192000" cy="6866467"/>
            <a:chOff x="0" y="-8467"/>
            <a:chExt cx="12192000" cy="6866467"/>
          </a:xfrm>
        </p:grpSpPr>
        <p:cxnSp>
          <p:nvCxnSpPr>
            <p:cNvPr id="602" name="Google Shape;602;p5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03" name="Google Shape;603;p5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604" name="Google Shape;604;p5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05" name="Google Shape;605;p5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06" name="Google Shape;606;p5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08" name="Google Shape;608;p5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09" name="Google Shape;609;p5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10" name="Google Shape;610;p5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5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13" name="Google Shape;613;p5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614" name="Google Shape;614;p59"/>
          <p:cNvCxnSpPr/>
          <p:nvPr/>
        </p:nvCxnSpPr>
        <p:spPr>
          <a:xfrm>
            <a:off x="5111313"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615" name="Google Shape;615;p59"/>
          <p:cNvCxnSpPr/>
          <p:nvPr/>
        </p:nvCxnSpPr>
        <p:spPr>
          <a:xfrm flipH="1">
            <a:off x="3290979"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616" name="Google Shape;616;p59"/>
          <p:cNvSpPr/>
          <p:nvPr/>
        </p:nvSpPr>
        <p:spPr>
          <a:xfrm>
            <a:off x="4482568"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17" name="Google Shape;617;p59"/>
          <p:cNvSpPr/>
          <p:nvPr/>
        </p:nvSpPr>
        <p:spPr>
          <a:xfrm>
            <a:off x="4904534"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18" name="Google Shape;618;p59"/>
          <p:cNvSpPr/>
          <p:nvPr/>
        </p:nvSpPr>
        <p:spPr>
          <a:xfrm>
            <a:off x="4233425"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9"/>
          <p:cNvSpPr/>
          <p:nvPr/>
        </p:nvSpPr>
        <p:spPr>
          <a:xfrm>
            <a:off x="4635592"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20" name="Google Shape;620;p59"/>
          <p:cNvSpPr/>
          <p:nvPr/>
        </p:nvSpPr>
        <p:spPr>
          <a:xfrm>
            <a:off x="5672758"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9"/>
          <p:cNvSpPr/>
          <p:nvPr/>
        </p:nvSpPr>
        <p:spPr>
          <a:xfrm>
            <a:off x="6197631" y="-8467"/>
            <a:ext cx="5994369" cy="6866467"/>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2" name="Google Shape;622;p59"/>
          <p:cNvSpPr txBox="1"/>
          <p:nvPr>
            <p:ph type="title"/>
          </p:nvPr>
        </p:nvSpPr>
        <p:spPr>
          <a:xfrm>
            <a:off x="7181723" y="609600"/>
            <a:ext cx="4512989" cy="22277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Trebuchet MS"/>
              <a:buNone/>
            </a:pPr>
            <a:r>
              <a:rPr b="1" i="0" lang="en-US">
                <a:solidFill>
                  <a:srgbClr val="FFFFFF"/>
                </a:solidFill>
              </a:rPr>
              <a:t>Extracting Date</a:t>
            </a:r>
            <a:endParaRPr/>
          </a:p>
        </p:txBody>
      </p:sp>
      <p:pic>
        <p:nvPicPr>
          <p:cNvPr id="623" name="Google Shape;623;p59"/>
          <p:cNvPicPr preferRelativeResize="0"/>
          <p:nvPr/>
        </p:nvPicPr>
        <p:blipFill rotWithShape="1">
          <a:blip r:embed="rId3">
            <a:alphaModFix/>
          </a:blip>
          <a:srcRect b="0" l="0" r="0" t="0"/>
          <a:stretch/>
        </p:blipFill>
        <p:spPr>
          <a:xfrm>
            <a:off x="144770" y="506897"/>
            <a:ext cx="4588463" cy="5685182"/>
          </a:xfrm>
          <a:prstGeom prst="rect">
            <a:avLst/>
          </a:prstGeom>
          <a:noFill/>
          <a:ln>
            <a:noFill/>
          </a:ln>
        </p:spPr>
      </p:pic>
      <p:sp>
        <p:nvSpPr>
          <p:cNvPr id="624" name="Google Shape;624;p59"/>
          <p:cNvSpPr txBox="1"/>
          <p:nvPr/>
        </p:nvSpPr>
        <p:spPr>
          <a:xfrm>
            <a:off x="7181725" y="2837329"/>
            <a:ext cx="4512988" cy="3317938"/>
          </a:xfrm>
          <a:prstGeom prst="rect">
            <a:avLst/>
          </a:prstGeom>
          <a:noFill/>
          <a:ln>
            <a:noFill/>
          </a:ln>
        </p:spPr>
        <p:txBody>
          <a:bodyPr anchorCtr="0" anchor="t" bIns="45700" lIns="91425" spcFirstLastPara="1" rIns="91425" wrap="square" tIns="45700">
            <a:normAutofit/>
          </a:bodyPr>
          <a:lstStyle/>
          <a:p>
            <a:pPr indent="-76200" lvl="0" marL="0" marR="0" rtl="0" algn="l">
              <a:lnSpc>
                <a:spcPct val="90000"/>
              </a:lnSpc>
              <a:spcBef>
                <a:spcPts val="0"/>
              </a:spcBef>
              <a:spcAft>
                <a:spcPts val="0"/>
              </a:spcAft>
              <a:buClr>
                <a:schemeClr val="accent1"/>
              </a:buClr>
              <a:buSzPts val="1200"/>
              <a:buFont typeface="Noto Sans Symbols"/>
              <a:buChar char="►"/>
            </a:pPr>
            <a:r>
              <a:rPr lang="en-US" sz="1500">
                <a:solidFill>
                  <a:srgbClr val="FFFFFF"/>
                </a:solidFill>
                <a:latin typeface="Trebuchet MS"/>
                <a:ea typeface="Trebuchet MS"/>
                <a:cs typeface="Trebuchet MS"/>
                <a:sym typeface="Trebuchet MS"/>
              </a:rPr>
              <a:t>We can utilize dates in data by extracting information that may be important out of them.</a:t>
            </a:r>
            <a:endParaRPr/>
          </a:p>
          <a:p>
            <a:pPr indent="0" lvl="0" marL="0" marR="0" rtl="0" algn="l">
              <a:lnSpc>
                <a:spcPct val="90000"/>
              </a:lnSpc>
              <a:spcBef>
                <a:spcPts val="1000"/>
              </a:spcBef>
              <a:spcAft>
                <a:spcPts val="0"/>
              </a:spcAft>
              <a:buClr>
                <a:schemeClr val="accent1"/>
              </a:buClr>
              <a:buSzPts val="1200"/>
              <a:buFont typeface="Noto Sans Symbols"/>
              <a:buNone/>
            </a:pPr>
            <a:r>
              <a:t/>
            </a:r>
            <a:endParaRPr sz="1500">
              <a:solidFill>
                <a:srgbClr val="FFFFFF"/>
              </a:solidFill>
              <a:latin typeface="Trebuchet MS"/>
              <a:ea typeface="Trebuchet MS"/>
              <a:cs typeface="Trebuchet MS"/>
              <a:sym typeface="Trebuchet MS"/>
            </a:endParaRPr>
          </a:p>
          <a:p>
            <a:pPr indent="-76200" lvl="0" marL="0" marR="0" rtl="0" algn="l">
              <a:lnSpc>
                <a:spcPct val="90000"/>
              </a:lnSpc>
              <a:spcBef>
                <a:spcPts val="1000"/>
              </a:spcBef>
              <a:spcAft>
                <a:spcPts val="0"/>
              </a:spcAft>
              <a:buClr>
                <a:schemeClr val="accent1"/>
              </a:buClr>
              <a:buSzPts val="1200"/>
              <a:buFont typeface="Noto Sans Symbols"/>
              <a:buChar char="►"/>
            </a:pPr>
            <a:r>
              <a:rPr lang="en-US" sz="1500">
                <a:solidFill>
                  <a:srgbClr val="FFFFFF"/>
                </a:solidFill>
                <a:latin typeface="Trebuchet MS"/>
                <a:ea typeface="Trebuchet MS"/>
                <a:cs typeface="Trebuchet MS"/>
                <a:sym typeface="Trebuchet MS"/>
              </a:rPr>
              <a:t>Examples of this include:</a:t>
            </a:r>
            <a:endParaRPr/>
          </a:p>
          <a:p>
            <a:pPr indent="-285750" lvl="0" marL="285750" marR="0" rtl="0" algn="l">
              <a:lnSpc>
                <a:spcPct val="90000"/>
              </a:lnSpc>
              <a:spcBef>
                <a:spcPts val="1000"/>
              </a:spcBef>
              <a:spcAft>
                <a:spcPts val="0"/>
              </a:spcAft>
              <a:buClr>
                <a:schemeClr val="accent1"/>
              </a:buClr>
              <a:buSzPts val="1200"/>
              <a:buFont typeface="Noto Sans Symbols"/>
              <a:buChar char="►"/>
            </a:pPr>
            <a:r>
              <a:rPr lang="en-US" sz="1500">
                <a:solidFill>
                  <a:srgbClr val="FFFFFF"/>
                </a:solidFill>
                <a:latin typeface="Trebuchet MS"/>
                <a:ea typeface="Trebuchet MS"/>
                <a:cs typeface="Trebuchet MS"/>
                <a:sym typeface="Trebuchet MS"/>
              </a:rPr>
              <a:t>Day of the week</a:t>
            </a:r>
            <a:endParaRPr/>
          </a:p>
          <a:p>
            <a:pPr indent="-285750" lvl="0" marL="285750" marR="0" rtl="0" algn="l">
              <a:lnSpc>
                <a:spcPct val="90000"/>
              </a:lnSpc>
              <a:spcBef>
                <a:spcPts val="1000"/>
              </a:spcBef>
              <a:spcAft>
                <a:spcPts val="0"/>
              </a:spcAft>
              <a:buClr>
                <a:schemeClr val="accent1"/>
              </a:buClr>
              <a:buSzPts val="1200"/>
              <a:buFont typeface="Noto Sans Symbols"/>
              <a:buChar char="►"/>
            </a:pPr>
            <a:r>
              <a:rPr lang="en-US" sz="1500">
                <a:solidFill>
                  <a:srgbClr val="FFFFFF"/>
                </a:solidFill>
                <a:latin typeface="Trebuchet MS"/>
                <a:ea typeface="Trebuchet MS"/>
                <a:cs typeface="Trebuchet MS"/>
                <a:sym typeface="Trebuchet MS"/>
              </a:rPr>
              <a:t>Month </a:t>
            </a:r>
            <a:endParaRPr/>
          </a:p>
          <a:p>
            <a:pPr indent="-285750" lvl="0" marL="285750" marR="0" rtl="0" algn="l">
              <a:lnSpc>
                <a:spcPct val="90000"/>
              </a:lnSpc>
              <a:spcBef>
                <a:spcPts val="1000"/>
              </a:spcBef>
              <a:spcAft>
                <a:spcPts val="0"/>
              </a:spcAft>
              <a:buClr>
                <a:schemeClr val="accent1"/>
              </a:buClr>
              <a:buSzPts val="1200"/>
              <a:buFont typeface="Noto Sans Symbols"/>
              <a:buChar char="►"/>
            </a:pPr>
            <a:r>
              <a:rPr lang="en-US" sz="1500">
                <a:solidFill>
                  <a:srgbClr val="FFFFFF"/>
                </a:solidFill>
                <a:latin typeface="Trebuchet MS"/>
                <a:ea typeface="Trebuchet MS"/>
                <a:cs typeface="Trebuchet MS"/>
                <a:sym typeface="Trebuchet MS"/>
              </a:rPr>
              <a:t>Year</a:t>
            </a:r>
            <a:endParaRPr/>
          </a:p>
          <a:p>
            <a:pPr indent="-285750" lvl="0" marL="285750" marR="0" rtl="0" algn="l">
              <a:lnSpc>
                <a:spcPct val="90000"/>
              </a:lnSpc>
              <a:spcBef>
                <a:spcPts val="1000"/>
              </a:spcBef>
              <a:spcAft>
                <a:spcPts val="0"/>
              </a:spcAft>
              <a:buClr>
                <a:schemeClr val="accent1"/>
              </a:buClr>
              <a:buSzPts val="1200"/>
              <a:buFont typeface="Noto Sans Symbols"/>
              <a:buChar char="►"/>
            </a:pPr>
            <a:r>
              <a:rPr lang="en-US" sz="1500">
                <a:solidFill>
                  <a:srgbClr val="FFFFFF"/>
                </a:solidFill>
                <a:latin typeface="Trebuchet MS"/>
                <a:ea typeface="Trebuchet MS"/>
                <a:cs typeface="Trebuchet MS"/>
                <a:sym typeface="Trebuchet MS"/>
              </a:rPr>
              <a:t>Day of the year</a:t>
            </a:r>
            <a:endParaRPr/>
          </a:p>
          <a:p>
            <a:pPr indent="-285750" lvl="0" marL="285750" marR="0" rtl="0" algn="l">
              <a:lnSpc>
                <a:spcPct val="90000"/>
              </a:lnSpc>
              <a:spcBef>
                <a:spcPts val="1000"/>
              </a:spcBef>
              <a:spcAft>
                <a:spcPts val="0"/>
              </a:spcAft>
              <a:buClr>
                <a:schemeClr val="accent1"/>
              </a:buClr>
              <a:buSzPts val="1200"/>
              <a:buFont typeface="Noto Sans Symbols"/>
              <a:buChar char="►"/>
            </a:pPr>
            <a:r>
              <a:rPr lang="en-US" sz="1500">
                <a:solidFill>
                  <a:srgbClr val="FFFFFF"/>
                </a:solidFill>
                <a:latin typeface="Trebuchet MS"/>
                <a:ea typeface="Trebuchet MS"/>
                <a:cs typeface="Trebuchet MS"/>
                <a:sym typeface="Trebuchet MS"/>
              </a:rPr>
              <a:t>Quarter</a:t>
            </a:r>
            <a:endParaRPr/>
          </a:p>
          <a:p>
            <a:pPr indent="-285750" lvl="0" marL="285750" marR="0" rtl="0" algn="l">
              <a:lnSpc>
                <a:spcPct val="90000"/>
              </a:lnSpc>
              <a:spcBef>
                <a:spcPts val="1000"/>
              </a:spcBef>
              <a:spcAft>
                <a:spcPts val="0"/>
              </a:spcAft>
              <a:buClr>
                <a:schemeClr val="accent1"/>
              </a:buClr>
              <a:buSzPts val="1200"/>
              <a:buFont typeface="Noto Sans Symbols"/>
              <a:buChar char="►"/>
            </a:pPr>
            <a:r>
              <a:rPr lang="en-US" sz="1500">
                <a:solidFill>
                  <a:srgbClr val="FFFFFF"/>
                </a:solidFill>
                <a:latin typeface="Trebuchet MS"/>
                <a:ea typeface="Trebuchet MS"/>
                <a:cs typeface="Trebuchet MS"/>
                <a:sym typeface="Trebuchet MS"/>
              </a:rPr>
              <a:t>Differences from other dates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8" name="Shape 628"/>
        <p:cNvGrpSpPr/>
        <p:nvPr/>
      </p:nvGrpSpPr>
      <p:grpSpPr>
        <a:xfrm>
          <a:off x="0" y="0"/>
          <a:ext cx="0" cy="0"/>
          <a:chOff x="0" y="0"/>
          <a:chExt cx="0" cy="0"/>
        </a:xfrm>
      </p:grpSpPr>
      <p:grpSp>
        <p:nvGrpSpPr>
          <p:cNvPr id="629" name="Google Shape;629;p60"/>
          <p:cNvGrpSpPr/>
          <p:nvPr/>
        </p:nvGrpSpPr>
        <p:grpSpPr>
          <a:xfrm>
            <a:off x="0" y="-8467"/>
            <a:ext cx="12192000" cy="6866467"/>
            <a:chOff x="0" y="-8467"/>
            <a:chExt cx="12192000" cy="6866467"/>
          </a:xfrm>
        </p:grpSpPr>
        <p:cxnSp>
          <p:nvCxnSpPr>
            <p:cNvPr id="630" name="Google Shape;630;p60"/>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631" name="Google Shape;631;p60"/>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632" name="Google Shape;632;p6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33" name="Google Shape;633;p6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34" name="Google Shape;634;p6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36" name="Google Shape;636;p6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37" name="Google Shape;637;p6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38" name="Google Shape;638;p6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6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grpSp>
        <p:nvGrpSpPr>
          <p:cNvPr id="641" name="Google Shape;641;p60"/>
          <p:cNvGrpSpPr/>
          <p:nvPr/>
        </p:nvGrpSpPr>
        <p:grpSpPr>
          <a:xfrm>
            <a:off x="0" y="-8467"/>
            <a:ext cx="12192000" cy="6866467"/>
            <a:chOff x="0" y="-8467"/>
            <a:chExt cx="12192000" cy="6866467"/>
          </a:xfrm>
        </p:grpSpPr>
        <p:cxnSp>
          <p:nvCxnSpPr>
            <p:cNvPr id="642" name="Google Shape;642;p60"/>
            <p:cNvCxnSpPr/>
            <p:nvPr/>
          </p:nvCxnSpPr>
          <p:spPr>
            <a:xfrm>
              <a:off x="9371012" y="0"/>
              <a:ext cx="1219200" cy="6858000"/>
            </a:xfrm>
            <a:prstGeom prst="straightConnector1">
              <a:avLst/>
            </a:prstGeom>
            <a:noFill/>
            <a:ln cap="flat" cmpd="sng" w="9525">
              <a:solidFill>
                <a:srgbClr val="FFFFFF"/>
              </a:solidFill>
              <a:prstDash val="solid"/>
              <a:round/>
              <a:headEnd len="sm" w="sm" type="none"/>
              <a:tailEnd len="sm" w="sm" type="none"/>
            </a:ln>
          </p:spPr>
        </p:cxnSp>
        <p:cxnSp>
          <p:nvCxnSpPr>
            <p:cNvPr id="643" name="Google Shape;643;p60"/>
            <p:cNvCxnSpPr/>
            <p:nvPr/>
          </p:nvCxnSpPr>
          <p:spPr>
            <a:xfrm flipH="1">
              <a:off x="7425267" y="3681413"/>
              <a:ext cx="4763558" cy="3176587"/>
            </a:xfrm>
            <a:prstGeom prst="straightConnector1">
              <a:avLst/>
            </a:prstGeom>
            <a:noFill/>
            <a:ln cap="flat" cmpd="sng" w="9525">
              <a:solidFill>
                <a:srgbClr val="FFFFFF"/>
              </a:solidFill>
              <a:prstDash val="solid"/>
              <a:round/>
              <a:headEnd len="sm" w="sm" type="none"/>
              <a:tailEnd len="sm" w="sm" type="none"/>
            </a:ln>
          </p:spPr>
        </p:cxnSp>
        <p:sp>
          <p:nvSpPr>
            <p:cNvPr id="644" name="Google Shape;644;p6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45" name="Google Shape;645;p6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46" name="Google Shape;646;p6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48" name="Google Shape;648;p6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49" name="Google Shape;649;p6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50" name="Google Shape;650;p6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6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i="0" lang="en-US"/>
              <a:t>Resources</a:t>
            </a:r>
            <a:endParaRPr/>
          </a:p>
        </p:txBody>
      </p:sp>
      <p:sp>
        <p:nvSpPr>
          <p:cNvPr id="653" name="Google Shape;653;p60"/>
          <p:cNvSpPr txBox="1"/>
          <p:nvPr/>
        </p:nvSpPr>
        <p:spPr>
          <a:xfrm>
            <a:off x="658129" y="1182227"/>
            <a:ext cx="8596668" cy="5322934"/>
          </a:xfrm>
          <a:prstGeom prst="rect">
            <a:avLst/>
          </a:prstGeom>
          <a:noFill/>
          <a:ln>
            <a:noFill/>
          </a:ln>
        </p:spPr>
        <p:txBody>
          <a:bodyPr anchorCtr="0" anchor="t" bIns="45700" lIns="91425" spcFirstLastPara="1" rIns="91425" wrap="square" tIns="45700">
            <a:normAutofit fontScale="70000" lnSpcReduction="20000"/>
          </a:bodyPr>
          <a:lstStyle/>
          <a:p>
            <a:pPr indent="-46228" lvl="0" marL="0" marR="0" rtl="0" algn="l">
              <a:lnSpc>
                <a:spcPct val="90000"/>
              </a:lnSpc>
              <a:spcBef>
                <a:spcPts val="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3"/>
              </a:rPr>
              <a:t>https://stackoverflow.com/questions/65472200/when-should-data-binning-be-used-in-data-processing</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4"/>
              </a:rPr>
              <a:t>https://docs.tibco.com/pub/spotfire/7.0.1/doc/html/bin/bin_what_is_binning.htm</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5"/>
              </a:rPr>
              <a:t>https://cxl.com/blog/outliers/</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6"/>
              </a:rPr>
              <a:t>https://en.wikipedia.org/wiki/Data_binning</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7"/>
              </a:rPr>
              <a:t>https://www.simplypsychology.org/boxplots.html#:~:text=When%20reviewing%20a%20box%20plot,whiskers%20of%20the%20box%20plot.&amp;text=For%20example%2C%20outside%201.5%20times,Q3%20%2B%201.5%20*%20IQR</a:t>
            </a:r>
            <a:r>
              <a:rPr lang="en-US" sz="1300">
                <a:solidFill>
                  <a:srgbClr val="FEFEFE"/>
                </a:solidFill>
                <a:latin typeface="Trebuchet MS"/>
                <a:ea typeface="Trebuchet MS"/>
                <a:cs typeface="Trebuchet MS"/>
                <a:sym typeface="Trebuchet MS"/>
              </a:rPr>
              <a:t>).</a:t>
            </a:r>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8"/>
              </a:rPr>
              <a:t>https://www.researchgate.net/figure/Examples-of-various-outliers-found-in-regression-analysis-Case-1-is-an-outlier-with_fig2_50946372</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9"/>
              </a:rPr>
              <a:t>https://probabilityandstats.wordpress.com/2015/05/09/the-skewness-of-a-probability-distribution/</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10"/>
              </a:rPr>
              <a:t>https://towardsdatascience.com/feature-engineering-for-machine-learning-3a5e293a5114</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11"/>
              </a:rPr>
              <a:t>https://www.kaggle.com/ryanholbrook/what-is-feature-engineering</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12"/>
              </a:rPr>
              <a:t>https://medium.com/@kyawsawhtoon/log-transformation-purpose-and-interpretation-9444b4b049c9#:~:text=Log%20transformation%20is%20a%20data,the%20purposes%20of%20statistical%20modeling</a:t>
            </a:r>
            <a:r>
              <a:rPr lang="en-US" sz="1300">
                <a:solidFill>
                  <a:srgbClr val="FEFEFE"/>
                </a:solidFill>
                <a:latin typeface="Trebuchet MS"/>
                <a:ea typeface="Trebuchet MS"/>
                <a:cs typeface="Trebuchet MS"/>
                <a:sym typeface="Trebuchet MS"/>
              </a:rPr>
              <a:t>.</a:t>
            </a:r>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13"/>
              </a:rPr>
              <a:t>https://machinelearningmastery.com/why-one-hot-encode-data-in-machine-learning/</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79999"/>
              <a:buFont typeface="Noto Sans Symbols"/>
              <a:buNone/>
            </a:pPr>
            <a:r>
              <a:t/>
            </a:r>
            <a:endParaRPr sz="1300">
              <a:solidFill>
                <a:srgbClr val="FEFEFE"/>
              </a:solidFill>
              <a:latin typeface="Trebuchet MS"/>
              <a:ea typeface="Trebuchet MS"/>
              <a:cs typeface="Trebuchet MS"/>
              <a:sym typeface="Trebuchet MS"/>
            </a:endParaRPr>
          </a:p>
          <a:p>
            <a:pPr indent="-46228" lvl="0" marL="0" marR="0" rtl="0" algn="l">
              <a:lnSpc>
                <a:spcPct val="90000"/>
              </a:lnSpc>
              <a:spcBef>
                <a:spcPts val="1000"/>
              </a:spcBef>
              <a:spcAft>
                <a:spcPts val="0"/>
              </a:spcAft>
              <a:buClr>
                <a:schemeClr val="accent1"/>
              </a:buClr>
              <a:buSzPct val="79999"/>
              <a:buFont typeface="Noto Sans Symbols"/>
              <a:buChar char="►"/>
            </a:pPr>
            <a:r>
              <a:rPr lang="en-US" sz="1300" u="sng">
                <a:solidFill>
                  <a:schemeClr val="hlink"/>
                </a:solidFill>
                <a:latin typeface="Trebuchet MS"/>
                <a:ea typeface="Trebuchet MS"/>
                <a:cs typeface="Trebuchet MS"/>
                <a:sym typeface="Trebuchet MS"/>
                <a:hlinkClick r:id="rId14"/>
              </a:rPr>
              <a:t>https://www.kaggle.com/dansbecker/using-categorical-data-with-one-hot-encoding</a:t>
            </a:r>
            <a:endParaRPr sz="13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80000"/>
              <a:buFont typeface="Noto Sans Symbols"/>
              <a:buNone/>
            </a:pPr>
            <a:r>
              <a:t/>
            </a:r>
            <a:endParaRPr sz="5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80000"/>
              <a:buFont typeface="Noto Sans Symbols"/>
              <a:buNone/>
            </a:pPr>
            <a:r>
              <a:t/>
            </a:r>
            <a:endParaRPr sz="5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80000"/>
              <a:buFont typeface="Noto Sans Symbols"/>
              <a:buNone/>
            </a:pPr>
            <a:r>
              <a:t/>
            </a:r>
            <a:endParaRPr sz="500">
              <a:solidFill>
                <a:srgbClr val="FEFEFE"/>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80000"/>
              <a:buFont typeface="Noto Sans Symbols"/>
              <a:buNone/>
            </a:pPr>
            <a:r>
              <a:t/>
            </a:r>
            <a:endParaRPr sz="500">
              <a:solidFill>
                <a:srgbClr val="FEFEFE"/>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Agenda</a:t>
            </a:r>
            <a:endParaRPr/>
          </a:p>
        </p:txBody>
      </p:sp>
      <p:sp>
        <p:nvSpPr>
          <p:cNvPr id="364" name="Google Shape;364;p44"/>
          <p:cNvSpPr txBox="1"/>
          <p:nvPr>
            <p:ph idx="1" type="body"/>
          </p:nvPr>
        </p:nvSpPr>
        <p:spPr>
          <a:xfrm>
            <a:off x="838200" y="1276479"/>
            <a:ext cx="10515600" cy="49004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AutoNum type="arabicPeriod"/>
            </a:pPr>
            <a:r>
              <a:rPr lang="en-US"/>
              <a:t>What is Cleaning Data &amp; Feature Engineering and what are the different techniques?</a:t>
            </a:r>
            <a:endParaRPr/>
          </a:p>
          <a:p>
            <a:pPr indent="-342900" lvl="0" marL="342900" rtl="0" algn="l">
              <a:spcBef>
                <a:spcPts val="1000"/>
              </a:spcBef>
              <a:spcAft>
                <a:spcPts val="0"/>
              </a:spcAft>
              <a:buSzPts val="1440"/>
              <a:buAutoNum type="arabicPeriod"/>
            </a:pPr>
            <a:r>
              <a:rPr lang="en-US"/>
              <a:t>Why are they important and what can we do with them?</a:t>
            </a:r>
            <a:endParaRPr/>
          </a:p>
          <a:p>
            <a:pPr indent="-342900" lvl="0" marL="342900" rtl="0" algn="l">
              <a:spcBef>
                <a:spcPts val="1000"/>
              </a:spcBef>
              <a:spcAft>
                <a:spcPts val="0"/>
              </a:spcAft>
              <a:buSzPts val="1440"/>
              <a:buAutoNum type="arabicPeriod"/>
            </a:pPr>
            <a:r>
              <a:rPr lang="en-US"/>
              <a:t>Techniques and Explanations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0" y="6257"/>
            <a:ext cx="11263792"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What is Cleaning Data &amp; Feature Engineering?</a:t>
            </a:r>
            <a:endParaRPr/>
          </a:p>
        </p:txBody>
      </p:sp>
      <p:sp>
        <p:nvSpPr>
          <p:cNvPr id="370" name="Google Shape;370;p45"/>
          <p:cNvSpPr txBox="1"/>
          <p:nvPr>
            <p:ph idx="1" type="body"/>
          </p:nvPr>
        </p:nvSpPr>
        <p:spPr>
          <a:xfrm>
            <a:off x="838200" y="1383738"/>
            <a:ext cx="10515600" cy="47932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en-US"/>
              <a:t>Feature Engineering is a methodology to choose better features for a given machine learning problem via data mining techniques. Techniques Include:</a:t>
            </a:r>
            <a:endParaRPr/>
          </a:p>
          <a:p>
            <a:pPr indent="-285750" lvl="0" marL="285750" rtl="0" algn="l">
              <a:spcBef>
                <a:spcPts val="1000"/>
              </a:spcBef>
              <a:spcAft>
                <a:spcPts val="0"/>
              </a:spcAft>
              <a:buSzPts val="1120"/>
              <a:buFont typeface="Trebuchet MS"/>
              <a:buChar char="-"/>
            </a:pPr>
            <a:r>
              <a:rPr lang="en-US" sz="1400"/>
              <a:t>Removing Junk (Columns and Rows)</a:t>
            </a:r>
            <a:endParaRPr/>
          </a:p>
          <a:p>
            <a:pPr indent="-285750" lvl="0" marL="285750" rtl="0" algn="l">
              <a:spcBef>
                <a:spcPts val="1000"/>
              </a:spcBef>
              <a:spcAft>
                <a:spcPts val="0"/>
              </a:spcAft>
              <a:buSzPts val="1120"/>
              <a:buFont typeface="Trebuchet MS"/>
              <a:buChar char="-"/>
            </a:pPr>
            <a:r>
              <a:rPr lang="en-US" sz="1400"/>
              <a:t>Imputation (Filling in Missing Data if Applicable)</a:t>
            </a:r>
            <a:endParaRPr/>
          </a:p>
          <a:p>
            <a:pPr indent="-285750" lvl="0" marL="285750" rtl="0" algn="l">
              <a:spcBef>
                <a:spcPts val="1000"/>
              </a:spcBef>
              <a:spcAft>
                <a:spcPts val="0"/>
              </a:spcAft>
              <a:buSzPts val="1120"/>
              <a:buFont typeface="Trebuchet MS"/>
              <a:buChar char="-"/>
            </a:pPr>
            <a:r>
              <a:rPr lang="en-US" sz="1400"/>
              <a:t>Handling Outliers</a:t>
            </a:r>
            <a:endParaRPr/>
          </a:p>
          <a:p>
            <a:pPr indent="-285750" lvl="0" marL="285750" rtl="0" algn="l">
              <a:spcBef>
                <a:spcPts val="1000"/>
              </a:spcBef>
              <a:spcAft>
                <a:spcPts val="0"/>
              </a:spcAft>
              <a:buSzPts val="1120"/>
              <a:buFont typeface="Trebuchet MS"/>
              <a:buChar char="-"/>
            </a:pPr>
            <a:r>
              <a:rPr lang="en-US" sz="1400"/>
              <a:t>Binning</a:t>
            </a:r>
            <a:endParaRPr/>
          </a:p>
          <a:p>
            <a:pPr indent="-285750" lvl="0" marL="285750" rtl="0" algn="l">
              <a:spcBef>
                <a:spcPts val="1000"/>
              </a:spcBef>
              <a:spcAft>
                <a:spcPts val="0"/>
              </a:spcAft>
              <a:buSzPts val="1120"/>
              <a:buFont typeface="Trebuchet MS"/>
              <a:buChar char="-"/>
            </a:pPr>
            <a:r>
              <a:rPr lang="en-US" sz="1400"/>
              <a:t>Log Transformation</a:t>
            </a:r>
            <a:endParaRPr/>
          </a:p>
          <a:p>
            <a:pPr indent="-285750" lvl="0" marL="285750" rtl="0" algn="l">
              <a:spcBef>
                <a:spcPts val="1000"/>
              </a:spcBef>
              <a:spcAft>
                <a:spcPts val="0"/>
              </a:spcAft>
              <a:buSzPts val="1120"/>
              <a:buFont typeface="Trebuchet MS"/>
              <a:buChar char="-"/>
            </a:pPr>
            <a:r>
              <a:rPr lang="en-US" sz="1400"/>
              <a:t>One-hot Encoding</a:t>
            </a:r>
            <a:endParaRPr/>
          </a:p>
          <a:p>
            <a:pPr indent="-285750" lvl="0" marL="285750" rtl="0" algn="l">
              <a:spcBef>
                <a:spcPts val="1000"/>
              </a:spcBef>
              <a:spcAft>
                <a:spcPts val="0"/>
              </a:spcAft>
              <a:buSzPts val="1120"/>
              <a:buFont typeface="Trebuchet MS"/>
              <a:buChar char="-"/>
            </a:pPr>
            <a:r>
              <a:rPr lang="en-US" sz="1400"/>
              <a:t>Grouping Operations</a:t>
            </a:r>
            <a:endParaRPr/>
          </a:p>
          <a:p>
            <a:pPr indent="-285750" lvl="0" marL="285750" rtl="0" algn="l">
              <a:spcBef>
                <a:spcPts val="1000"/>
              </a:spcBef>
              <a:spcAft>
                <a:spcPts val="0"/>
              </a:spcAft>
              <a:buSzPts val="1120"/>
              <a:buFont typeface="Trebuchet MS"/>
              <a:buChar char="-"/>
            </a:pPr>
            <a:r>
              <a:rPr lang="en-US" sz="1400"/>
              <a:t>Feature Split</a:t>
            </a:r>
            <a:endParaRPr/>
          </a:p>
          <a:p>
            <a:pPr indent="-285750" lvl="0" marL="285750" rtl="0" algn="l">
              <a:spcBef>
                <a:spcPts val="1000"/>
              </a:spcBef>
              <a:spcAft>
                <a:spcPts val="0"/>
              </a:spcAft>
              <a:buSzPts val="1120"/>
              <a:buFont typeface="Trebuchet MS"/>
              <a:buChar char="-"/>
            </a:pPr>
            <a:r>
              <a:rPr lang="en-US" sz="1400"/>
              <a:t>Scaling</a:t>
            </a:r>
            <a:endParaRPr/>
          </a:p>
          <a:p>
            <a:pPr indent="-285750" lvl="0" marL="285750" rtl="0" algn="l">
              <a:spcBef>
                <a:spcPts val="1000"/>
              </a:spcBef>
              <a:spcAft>
                <a:spcPts val="0"/>
              </a:spcAft>
              <a:buSzPts val="1120"/>
              <a:buFont typeface="Trebuchet MS"/>
              <a:buChar char="-"/>
            </a:pPr>
            <a:r>
              <a:rPr lang="en-US" sz="1400"/>
              <a:t>Extracting Date</a:t>
            </a:r>
            <a:endParaRPr/>
          </a:p>
          <a:p>
            <a:pPr indent="-285750" lvl="0" marL="285750" rtl="0" algn="l">
              <a:spcBef>
                <a:spcPts val="1000"/>
              </a:spcBef>
              <a:spcAft>
                <a:spcPts val="0"/>
              </a:spcAft>
              <a:buSzPts val="1120"/>
              <a:buFont typeface="Trebuchet MS"/>
              <a:buChar char="-"/>
            </a:pPr>
            <a:r>
              <a:rPr lang="en-US" sz="1400">
                <a:solidFill>
                  <a:srgbClr val="FF0000"/>
                </a:solidFill>
              </a:rPr>
              <a:t>Feature Importance</a:t>
            </a:r>
            <a:endParaRPr/>
          </a:p>
          <a:p>
            <a:pPr indent="-285750" lvl="0" marL="285750" rtl="0" algn="l">
              <a:spcBef>
                <a:spcPts val="1000"/>
              </a:spcBef>
              <a:spcAft>
                <a:spcPts val="0"/>
              </a:spcAft>
              <a:buSzPts val="1120"/>
              <a:buFont typeface="Trebuchet MS"/>
              <a:buChar char="-"/>
            </a:pPr>
            <a:r>
              <a:rPr lang="en-US" sz="1400">
                <a:solidFill>
                  <a:srgbClr val="FF0000"/>
                </a:solidFill>
              </a:rPr>
              <a:t>Extracting Synthetic Features From Text</a:t>
            </a:r>
            <a:endParaRPr/>
          </a:p>
        </p:txBody>
      </p:sp>
      <p:pic>
        <p:nvPicPr>
          <p:cNvPr descr="Feature Engineering: What Powers Machine Learning | by Will Koehrsen |  Towards Data Science" id="371" name="Google Shape;371;p45"/>
          <p:cNvPicPr preferRelativeResize="0"/>
          <p:nvPr/>
        </p:nvPicPr>
        <p:blipFill rotWithShape="1">
          <a:blip r:embed="rId3">
            <a:alphaModFix/>
          </a:blip>
          <a:srcRect b="0" l="0" r="0" t="0"/>
          <a:stretch/>
        </p:blipFill>
        <p:spPr>
          <a:xfrm>
            <a:off x="5382964" y="2604052"/>
            <a:ext cx="6671903" cy="40698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0" y="6257"/>
            <a:ext cx="10515600"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Why is Cleaning Data &amp; Feature Engineering Important?</a:t>
            </a:r>
            <a:endParaRPr/>
          </a:p>
        </p:txBody>
      </p:sp>
      <p:sp>
        <p:nvSpPr>
          <p:cNvPr id="377" name="Google Shape;377;p46"/>
          <p:cNvSpPr txBox="1"/>
          <p:nvPr>
            <p:ph idx="1" type="body"/>
          </p:nvPr>
        </p:nvSpPr>
        <p:spPr>
          <a:xfrm>
            <a:off x="838200" y="1684683"/>
            <a:ext cx="10515600" cy="4492280"/>
          </a:xfrm>
          <a:prstGeom prst="rect">
            <a:avLst/>
          </a:prstGeom>
          <a:noFill/>
          <a:ln>
            <a:noFill/>
          </a:ln>
        </p:spPr>
        <p:txBody>
          <a:bodyPr anchorCtr="0" anchor="t" bIns="45700" lIns="91425" spcFirstLastPara="1" rIns="91425" wrap="square" tIns="45700">
            <a:noAutofit/>
          </a:bodyPr>
          <a:lstStyle/>
          <a:p>
            <a:pPr indent="-194310" lvl="0" marL="285750" rtl="0" algn="l">
              <a:spcBef>
                <a:spcPts val="0"/>
              </a:spcBef>
              <a:spcAft>
                <a:spcPts val="0"/>
              </a:spcAft>
              <a:buSzPts val="1440"/>
              <a:buFont typeface="Trebuchet MS"/>
              <a:buNone/>
            </a:pPr>
            <a:r>
              <a:t/>
            </a:r>
            <a:endParaRPr/>
          </a:p>
          <a:p>
            <a:pPr indent="-285750" lvl="0" marL="285750" rtl="0" algn="l">
              <a:spcBef>
                <a:spcPts val="1000"/>
              </a:spcBef>
              <a:spcAft>
                <a:spcPts val="0"/>
              </a:spcAft>
              <a:buSzPts val="1440"/>
              <a:buFont typeface="Trebuchet MS"/>
              <a:buChar char="-"/>
            </a:pPr>
            <a:r>
              <a:rPr lang="en-US"/>
              <a:t>Improve a model’s predictive performance</a:t>
            </a:r>
            <a:endParaRPr/>
          </a:p>
          <a:p>
            <a:pPr indent="-285750" lvl="0" marL="285750" rtl="0" algn="l">
              <a:spcBef>
                <a:spcPts val="1000"/>
              </a:spcBef>
              <a:spcAft>
                <a:spcPts val="0"/>
              </a:spcAft>
              <a:buSzPts val="1440"/>
              <a:buFont typeface="Trebuchet MS"/>
              <a:buChar char="-"/>
            </a:pPr>
            <a:r>
              <a:rPr lang="en-US"/>
              <a:t>Reduce computational or data needs</a:t>
            </a:r>
            <a:endParaRPr/>
          </a:p>
          <a:p>
            <a:pPr indent="-285750" lvl="0" marL="285750" rtl="0" algn="l">
              <a:spcBef>
                <a:spcPts val="1000"/>
              </a:spcBef>
              <a:spcAft>
                <a:spcPts val="0"/>
              </a:spcAft>
              <a:buSzPts val="1440"/>
              <a:buFont typeface="Trebuchet MS"/>
              <a:buChar char="-"/>
            </a:pPr>
            <a:r>
              <a:rPr lang="en-US"/>
              <a:t>Improve interpretability of the results</a:t>
            </a:r>
            <a:endParaRPr/>
          </a:p>
          <a:p>
            <a:pPr indent="-194310" lvl="0" marL="285750" rtl="0" algn="l">
              <a:spcBef>
                <a:spcPts val="1000"/>
              </a:spcBef>
              <a:spcAft>
                <a:spcPts val="0"/>
              </a:spcAft>
              <a:buSzPts val="1440"/>
              <a:buFont typeface="Trebuchet MS"/>
              <a:buNone/>
            </a:pPr>
            <a:r>
              <a:t/>
            </a:r>
            <a:endParaRPr/>
          </a:p>
          <a:p>
            <a:pPr indent="-194310" lvl="0" marL="285750" rtl="0" algn="l">
              <a:spcBef>
                <a:spcPts val="1000"/>
              </a:spcBef>
              <a:spcAft>
                <a:spcPts val="0"/>
              </a:spcAft>
              <a:buSzPts val="1440"/>
              <a:buFont typeface="Trebuchet MS"/>
              <a:buNone/>
            </a:pPr>
            <a:r>
              <a:t/>
            </a:r>
            <a:endParaRPr/>
          </a:p>
          <a:p>
            <a:pPr indent="-342900" lvl="0" marL="342900" rtl="0" algn="l">
              <a:spcBef>
                <a:spcPts val="1000"/>
              </a:spcBef>
              <a:spcAft>
                <a:spcPts val="0"/>
              </a:spcAft>
              <a:buSzPts val="1440"/>
              <a:buChar char="►"/>
            </a:pPr>
            <a:r>
              <a:rPr lang="en-US"/>
              <a:t>Cleaning Data and Feature Engineering are the MOST important part of Data Science and take the majority of time for a Data Science Project! </a:t>
            </a:r>
            <a:endParaRPr/>
          </a:p>
          <a:p>
            <a:pPr indent="-342900" lvl="0" marL="342900" rtl="0" algn="l">
              <a:spcBef>
                <a:spcPts val="1000"/>
              </a:spcBef>
              <a:spcAft>
                <a:spcPts val="0"/>
              </a:spcAft>
              <a:buSzPts val="1440"/>
              <a:buChar char="►"/>
            </a:pPr>
            <a:r>
              <a:rPr lang="en-US"/>
              <a:t>https://blog.ldodds.com/2020/01/31/do-data-scientists-spend-80-of-their-time-cleaning-data-turns-out-no/#:~:text=variant%20of%20it%3A-,Data%20scientists%20spend%2080%25%20of%20their%20time,data%20rather%20than%20creating%20insights.&amp;text=Data%20scientists%20only%20spend%2020,data%20quality%2C%20standards%2C%20access.</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0" y="-8027"/>
            <a:ext cx="10515600"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Tools for Feature Engineering</a:t>
            </a:r>
            <a:endParaRPr/>
          </a:p>
        </p:txBody>
      </p:sp>
      <p:pic>
        <p:nvPicPr>
          <p:cNvPr descr="H2O.ai is the Open Source Leader in AI and ML" id="383" name="Google Shape;383;p47"/>
          <p:cNvPicPr preferRelativeResize="0"/>
          <p:nvPr/>
        </p:nvPicPr>
        <p:blipFill rotWithShape="1">
          <a:blip r:embed="rId3">
            <a:alphaModFix/>
          </a:blip>
          <a:srcRect b="0" l="0" r="0" t="0"/>
          <a:stretch/>
        </p:blipFill>
        <p:spPr>
          <a:xfrm>
            <a:off x="882622" y="1219200"/>
            <a:ext cx="1516911" cy="1516911"/>
          </a:xfrm>
          <a:prstGeom prst="rect">
            <a:avLst/>
          </a:prstGeom>
          <a:noFill/>
          <a:ln>
            <a:noFill/>
          </a:ln>
        </p:spPr>
      </p:pic>
      <p:pic>
        <p:nvPicPr>
          <p:cNvPr descr="Perform Automated Feature Engineering in Python with Featuretools" id="384" name="Google Shape;384;p47"/>
          <p:cNvPicPr preferRelativeResize="0"/>
          <p:nvPr/>
        </p:nvPicPr>
        <p:blipFill rotWithShape="1">
          <a:blip r:embed="rId4">
            <a:alphaModFix/>
          </a:blip>
          <a:srcRect b="0" l="0" r="0" t="0"/>
          <a:stretch/>
        </p:blipFill>
        <p:spPr>
          <a:xfrm>
            <a:off x="4871606" y="1419117"/>
            <a:ext cx="4010121" cy="1461846"/>
          </a:xfrm>
          <a:prstGeom prst="rect">
            <a:avLst/>
          </a:prstGeom>
          <a:noFill/>
          <a:ln>
            <a:noFill/>
          </a:ln>
        </p:spPr>
      </p:pic>
      <p:pic>
        <p:nvPicPr>
          <p:cNvPr id="385" name="Google Shape;385;p47"/>
          <p:cNvPicPr preferRelativeResize="0"/>
          <p:nvPr/>
        </p:nvPicPr>
        <p:blipFill rotWithShape="1">
          <a:blip r:embed="rId5">
            <a:alphaModFix/>
          </a:blip>
          <a:srcRect b="0" l="0" r="0" t="0"/>
          <a:stretch/>
        </p:blipFill>
        <p:spPr>
          <a:xfrm>
            <a:off x="1796900" y="4761169"/>
            <a:ext cx="3862771" cy="877631"/>
          </a:xfrm>
          <a:prstGeom prst="rect">
            <a:avLst/>
          </a:prstGeom>
          <a:noFill/>
          <a:ln>
            <a:noFill/>
          </a:ln>
        </p:spPr>
      </p:pic>
      <p:pic>
        <p:nvPicPr>
          <p:cNvPr descr="tsfresh - LF AI &amp; Data Landscape" id="386" name="Google Shape;386;p47"/>
          <p:cNvPicPr preferRelativeResize="0"/>
          <p:nvPr/>
        </p:nvPicPr>
        <p:blipFill rotWithShape="1">
          <a:blip r:embed="rId6">
            <a:alphaModFix/>
          </a:blip>
          <a:srcRect b="0" l="0" r="0" t="0"/>
          <a:stretch/>
        </p:blipFill>
        <p:spPr>
          <a:xfrm>
            <a:off x="838200" y="3187967"/>
            <a:ext cx="2775994" cy="715980"/>
          </a:xfrm>
          <a:prstGeom prst="rect">
            <a:avLst/>
          </a:prstGeom>
          <a:noFill/>
          <a:ln>
            <a:noFill/>
          </a:ln>
        </p:spPr>
      </p:pic>
      <p:pic>
        <p:nvPicPr>
          <p:cNvPr id="387" name="Google Shape;387;p47"/>
          <p:cNvPicPr preferRelativeResize="0"/>
          <p:nvPr/>
        </p:nvPicPr>
        <p:blipFill rotWithShape="1">
          <a:blip r:embed="rId7">
            <a:alphaModFix/>
          </a:blip>
          <a:srcRect b="0" l="0" r="0" t="0"/>
          <a:stretch/>
        </p:blipFill>
        <p:spPr>
          <a:xfrm>
            <a:off x="7886699" y="4440196"/>
            <a:ext cx="3721376" cy="909038"/>
          </a:xfrm>
          <a:prstGeom prst="rect">
            <a:avLst/>
          </a:prstGeom>
          <a:noFill/>
          <a:ln>
            <a:noFill/>
          </a:ln>
        </p:spPr>
      </p:pic>
      <p:pic>
        <p:nvPicPr>
          <p:cNvPr descr="a.fastcompany.net/multisite_files/fastcompany/p..." id="388" name="Google Shape;388;p47"/>
          <p:cNvPicPr preferRelativeResize="0"/>
          <p:nvPr/>
        </p:nvPicPr>
        <p:blipFill rotWithShape="1">
          <a:blip r:embed="rId8">
            <a:alphaModFix/>
          </a:blip>
          <a:srcRect b="0" l="0" r="0" t="0"/>
          <a:stretch/>
        </p:blipFill>
        <p:spPr>
          <a:xfrm>
            <a:off x="8252127" y="1219200"/>
            <a:ext cx="1040131" cy="1346338"/>
          </a:xfrm>
          <a:prstGeom prst="rect">
            <a:avLst/>
          </a:prstGeom>
          <a:noFill/>
          <a:ln>
            <a:noFill/>
          </a:ln>
        </p:spPr>
      </p:pic>
      <p:sp>
        <p:nvSpPr>
          <p:cNvPr id="389" name="Google Shape;389;p47"/>
          <p:cNvSpPr txBox="1"/>
          <p:nvPr/>
        </p:nvSpPr>
        <p:spPr>
          <a:xfrm>
            <a:off x="8094795" y="2576261"/>
            <a:ext cx="1573864" cy="1223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50" u="none" cap="none" strike="noStrike">
                <a:solidFill>
                  <a:schemeClr val="dk1"/>
                </a:solidFill>
                <a:latin typeface="Trebuchet MS"/>
                <a:ea typeface="Trebuchet MS"/>
                <a:cs typeface="Trebuchet MS"/>
                <a:sym typeface="Trebuchet MS"/>
              </a:rPr>
              <a:t>Kalyan Veeramachaneni</a:t>
            </a:r>
            <a:endParaRPr sz="105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05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050">
                <a:solidFill>
                  <a:schemeClr val="dk1"/>
                </a:solidFill>
                <a:latin typeface="Trebuchet MS"/>
                <a:ea typeface="Trebuchet MS"/>
                <a:cs typeface="Trebuchet MS"/>
                <a:sym typeface="Trebuchet MS"/>
              </a:rPr>
              <a:t>https://www.linkedin.com/in/kalyan-veeramachaneni-9861b821/</a:t>
            </a:r>
            <a:endParaRPr/>
          </a:p>
        </p:txBody>
      </p:sp>
      <p:pic>
        <p:nvPicPr>
          <p:cNvPr descr="Max Kanter" id="390" name="Google Shape;390;p47"/>
          <p:cNvPicPr preferRelativeResize="0"/>
          <p:nvPr/>
        </p:nvPicPr>
        <p:blipFill rotWithShape="1">
          <a:blip r:embed="rId9">
            <a:alphaModFix/>
          </a:blip>
          <a:srcRect b="0" l="0" r="0" t="0"/>
          <a:stretch/>
        </p:blipFill>
        <p:spPr>
          <a:xfrm>
            <a:off x="10504003" y="1219200"/>
            <a:ext cx="1346337" cy="1346337"/>
          </a:xfrm>
          <a:prstGeom prst="rect">
            <a:avLst/>
          </a:prstGeom>
          <a:noFill/>
          <a:ln>
            <a:noFill/>
          </a:ln>
        </p:spPr>
      </p:pic>
      <p:sp>
        <p:nvSpPr>
          <p:cNvPr id="391" name="Google Shape;391;p47"/>
          <p:cNvSpPr txBox="1"/>
          <p:nvPr/>
        </p:nvSpPr>
        <p:spPr>
          <a:xfrm>
            <a:off x="10468591" y="2621344"/>
            <a:ext cx="1573864"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Trebuchet MS"/>
                <a:ea typeface="Trebuchet MS"/>
                <a:cs typeface="Trebuchet MS"/>
                <a:sym typeface="Trebuchet MS"/>
              </a:rPr>
              <a:t>Max Kanter</a:t>
            </a:r>
            <a:endParaRPr/>
          </a:p>
          <a:p>
            <a:pPr indent="0" lvl="0" marL="0" marR="0" rtl="0" algn="l">
              <a:spcBef>
                <a:spcPts val="0"/>
              </a:spcBef>
              <a:spcAft>
                <a:spcPts val="0"/>
              </a:spcAft>
              <a:buNone/>
            </a:pPr>
            <a:r>
              <a:rPr lang="en-US" sz="1050">
                <a:solidFill>
                  <a:schemeClr val="dk1"/>
                </a:solidFill>
                <a:latin typeface="Trebuchet MS"/>
                <a:ea typeface="Trebuchet MS"/>
                <a:cs typeface="Trebuchet MS"/>
                <a:sym typeface="Trebuchet MS"/>
              </a:rPr>
              <a:t>                        https://www.linkedin.com/in/jmaxkanter/</a:t>
            </a:r>
            <a:endParaRPr/>
          </a:p>
        </p:txBody>
      </p:sp>
      <p:sp>
        <p:nvSpPr>
          <p:cNvPr id="392" name="Google Shape;392;p47"/>
          <p:cNvSpPr txBox="1"/>
          <p:nvPr/>
        </p:nvSpPr>
        <p:spPr>
          <a:xfrm>
            <a:off x="7910718" y="5424513"/>
            <a:ext cx="3862771" cy="1661993"/>
          </a:xfrm>
          <a:prstGeom prst="rect">
            <a:avLst/>
          </a:prstGeom>
          <a:noFill/>
          <a:ln>
            <a:noFill/>
          </a:ln>
        </p:spPr>
        <p:txBody>
          <a:bodyPr anchorCtr="0" anchor="t" bIns="45700" lIns="91425" spcFirstLastPara="1" rIns="91425" wrap="square" tIns="45700">
            <a:spAutoFit/>
          </a:bodyPr>
          <a:lstStyle/>
          <a:p>
            <a:pPr indent="-76200" lvl="0" marL="0" marR="0" rtl="0" algn="l">
              <a:spcBef>
                <a:spcPts val="0"/>
              </a:spcBef>
              <a:spcAft>
                <a:spcPts val="0"/>
              </a:spcAft>
              <a:buClr>
                <a:schemeClr val="dk1"/>
              </a:buClr>
              <a:buSzPts val="1200"/>
              <a:buFont typeface="Arial"/>
              <a:buChar char="•"/>
            </a:pPr>
            <a:r>
              <a:rPr b="0" i="0" lang="en-US" sz="1200">
                <a:solidFill>
                  <a:schemeClr val="dk1"/>
                </a:solidFill>
                <a:latin typeface="Source Sans Pro"/>
                <a:ea typeface="Source Sans Pro"/>
                <a:cs typeface="Source Sans Pro"/>
                <a:sym typeface="Source Sans Pro"/>
              </a:rPr>
              <a:t>Antonia Mey</a:t>
            </a:r>
            <a:r>
              <a:rPr b="0" baseline="30000" i="0" lang="en-US" sz="1200">
                <a:solidFill>
                  <a:schemeClr val="dk1"/>
                </a:solidFill>
                <a:latin typeface="Source Sans Pro"/>
                <a:ea typeface="Source Sans Pro"/>
                <a:cs typeface="Source Sans Pro"/>
                <a:sym typeface="Source Sans Pro"/>
              </a:rPr>
              <a:t>*</a:t>
            </a:r>
            <a:r>
              <a:rPr b="0" i="0" lang="en-US" sz="1200">
                <a:solidFill>
                  <a:schemeClr val="dk1"/>
                </a:solidFill>
                <a:latin typeface="Source Sans Pro"/>
                <a:ea typeface="Source Sans Pro"/>
                <a:cs typeface="Source Sans Pro"/>
                <a:sym typeface="Source Sans Pro"/>
              </a:rPr>
              <a:t> &lt;</a:t>
            </a:r>
            <a:r>
              <a:rPr b="0" i="0" lang="en-US" sz="1200" u="sng" strike="noStrike">
                <a:solidFill>
                  <a:schemeClr val="hlink"/>
                </a:solidFill>
                <a:latin typeface="Source Sans Pro"/>
                <a:ea typeface="Source Sans Pro"/>
                <a:cs typeface="Source Sans Pro"/>
                <a:sym typeface="Source Sans Pro"/>
                <a:hlinkClick r:id="rId10"/>
              </a:rPr>
              <a:t>antonia.mey@fu-berlin.de</a:t>
            </a:r>
            <a:r>
              <a:rPr b="0" i="0" lang="en-US" sz="1200">
                <a:solidFill>
                  <a:schemeClr val="dk1"/>
                </a:solidFill>
                <a:latin typeface="Source Sans Pro"/>
                <a:ea typeface="Source Sans Pro"/>
                <a:cs typeface="Source Sans Pro"/>
                <a:sym typeface="Source Sans Pro"/>
              </a:rPr>
              <a:t>&gt;</a:t>
            </a:r>
            <a:endParaRPr/>
          </a:p>
          <a:p>
            <a:pPr indent="-76200" lvl="0" marL="0" marR="0" rtl="0" algn="l">
              <a:spcBef>
                <a:spcPts val="0"/>
              </a:spcBef>
              <a:spcAft>
                <a:spcPts val="0"/>
              </a:spcAft>
              <a:buClr>
                <a:schemeClr val="dk1"/>
              </a:buClr>
              <a:buSzPts val="1200"/>
              <a:buFont typeface="Arial"/>
              <a:buChar char="•"/>
            </a:pPr>
            <a:r>
              <a:rPr b="0" i="0" lang="en-US" sz="1200">
                <a:solidFill>
                  <a:schemeClr val="dk1"/>
                </a:solidFill>
                <a:latin typeface="Source Sans Pro"/>
                <a:ea typeface="Source Sans Pro"/>
                <a:cs typeface="Source Sans Pro"/>
                <a:sym typeface="Source Sans Pro"/>
              </a:rPr>
              <a:t>Christoph Wehmeyer</a:t>
            </a:r>
            <a:r>
              <a:rPr b="0" baseline="30000" i="0" lang="en-US" sz="1200">
                <a:solidFill>
                  <a:schemeClr val="dk1"/>
                </a:solidFill>
                <a:latin typeface="Source Sans Pro"/>
                <a:ea typeface="Source Sans Pro"/>
                <a:cs typeface="Source Sans Pro"/>
                <a:sym typeface="Source Sans Pro"/>
              </a:rPr>
              <a:t>*</a:t>
            </a:r>
            <a:r>
              <a:rPr b="0" i="0" lang="en-US" sz="1200">
                <a:solidFill>
                  <a:schemeClr val="dk1"/>
                </a:solidFill>
                <a:latin typeface="Source Sans Pro"/>
                <a:ea typeface="Source Sans Pro"/>
                <a:cs typeface="Source Sans Pro"/>
                <a:sym typeface="Source Sans Pro"/>
              </a:rPr>
              <a:t> &lt;</a:t>
            </a:r>
            <a:r>
              <a:rPr b="0" i="0" lang="en-US" sz="1200" u="sng" strike="noStrike">
                <a:solidFill>
                  <a:schemeClr val="hlink"/>
                </a:solidFill>
                <a:latin typeface="Source Sans Pro"/>
                <a:ea typeface="Source Sans Pro"/>
                <a:cs typeface="Source Sans Pro"/>
                <a:sym typeface="Source Sans Pro"/>
                <a:hlinkClick r:id="rId11"/>
              </a:rPr>
              <a:t>christoph.wehmeyer@fu-berlin.de</a:t>
            </a:r>
            <a:r>
              <a:rPr b="0" i="0" lang="en-US" sz="1200">
                <a:solidFill>
                  <a:schemeClr val="dk1"/>
                </a:solidFill>
                <a:latin typeface="Source Sans Pro"/>
                <a:ea typeface="Source Sans Pro"/>
                <a:cs typeface="Source Sans Pro"/>
                <a:sym typeface="Source Sans Pro"/>
              </a:rPr>
              <a:t>&gt;</a:t>
            </a:r>
            <a:endParaRPr/>
          </a:p>
          <a:p>
            <a:pPr indent="-76200" lvl="0" marL="0" marR="0" rtl="0" algn="l">
              <a:spcBef>
                <a:spcPts val="0"/>
              </a:spcBef>
              <a:spcAft>
                <a:spcPts val="0"/>
              </a:spcAft>
              <a:buClr>
                <a:schemeClr val="dk1"/>
              </a:buClr>
              <a:buSzPts val="1200"/>
              <a:buFont typeface="Arial"/>
              <a:buChar char="•"/>
            </a:pPr>
            <a:r>
              <a:rPr b="0" i="0" lang="en-US" sz="1200">
                <a:solidFill>
                  <a:schemeClr val="dk1"/>
                </a:solidFill>
                <a:latin typeface="Source Sans Pro"/>
                <a:ea typeface="Source Sans Pro"/>
                <a:cs typeface="Source Sans Pro"/>
                <a:sym typeface="Source Sans Pro"/>
              </a:rPr>
              <a:t>Fabian Paul</a:t>
            </a:r>
            <a:endParaRPr/>
          </a:p>
          <a:p>
            <a:pPr indent="-76200" lvl="0" marL="0" marR="0" rtl="0" algn="l">
              <a:spcBef>
                <a:spcPts val="0"/>
              </a:spcBef>
              <a:spcAft>
                <a:spcPts val="0"/>
              </a:spcAft>
              <a:buClr>
                <a:schemeClr val="dk1"/>
              </a:buClr>
              <a:buSzPts val="1200"/>
              <a:buFont typeface="Arial"/>
              <a:buChar char="•"/>
            </a:pPr>
            <a:r>
              <a:rPr b="0" i="0" lang="en-US" sz="1200">
                <a:solidFill>
                  <a:schemeClr val="dk1"/>
                </a:solidFill>
                <a:latin typeface="Source Sans Pro"/>
                <a:ea typeface="Source Sans Pro"/>
                <a:cs typeface="Source Sans Pro"/>
                <a:sym typeface="Source Sans Pro"/>
              </a:rPr>
              <a:t>Hao Wu</a:t>
            </a:r>
            <a:endParaRPr/>
          </a:p>
          <a:p>
            <a:pPr indent="-76200" lvl="0" marL="0" marR="0" rtl="0" algn="l">
              <a:spcBef>
                <a:spcPts val="0"/>
              </a:spcBef>
              <a:spcAft>
                <a:spcPts val="0"/>
              </a:spcAft>
              <a:buClr>
                <a:schemeClr val="dk1"/>
              </a:buClr>
              <a:buSzPts val="1200"/>
              <a:buFont typeface="Arial"/>
              <a:buChar char="•"/>
            </a:pPr>
            <a:r>
              <a:rPr b="0" i="0" lang="en-US" sz="1200">
                <a:solidFill>
                  <a:schemeClr val="dk1"/>
                </a:solidFill>
                <a:latin typeface="Source Sans Pro"/>
                <a:ea typeface="Source Sans Pro"/>
                <a:cs typeface="Source Sans Pro"/>
                <a:sym typeface="Source Sans Pro"/>
              </a:rPr>
              <a:t>Frank Noé</a:t>
            </a:r>
            <a:endParaRPr/>
          </a:p>
          <a:p>
            <a:pPr indent="0" lvl="0" marL="0" marR="0" rtl="0" algn="l">
              <a:spcBef>
                <a:spcPts val="0"/>
              </a:spcBef>
              <a:spcAft>
                <a:spcPts val="0"/>
              </a:spcAft>
              <a:buNone/>
            </a:pPr>
            <a:r>
              <a:rPr lang="en-US" sz="1200">
                <a:solidFill>
                  <a:srgbClr val="464646"/>
                </a:solidFill>
                <a:latin typeface="Source Sans Pro"/>
                <a:ea typeface="Source Sans Pro"/>
                <a:cs typeface="Source Sans Pro"/>
                <a:sym typeface="Source Sans Pro"/>
              </a:rPr>
              <a:t>Group in Berlin</a:t>
            </a:r>
            <a:endParaRPr b="0" i="0" sz="1200">
              <a:solidFill>
                <a:srgbClr val="464646"/>
              </a:solidFill>
              <a:latin typeface="Source Sans Pro"/>
              <a:ea typeface="Source Sans Pro"/>
              <a:cs typeface="Source Sans Pro"/>
              <a:sym typeface="Source Sans Pro"/>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3" name="Google Shape;393;p47"/>
          <p:cNvSpPr txBox="1"/>
          <p:nvPr/>
        </p:nvSpPr>
        <p:spPr>
          <a:xfrm>
            <a:off x="2399532" y="5735423"/>
            <a:ext cx="5232475"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sng">
                <a:solidFill>
                  <a:schemeClr val="hlink"/>
                </a:solidFill>
                <a:latin typeface="Merriweather Sans"/>
                <a:ea typeface="Merriweather Sans"/>
                <a:cs typeface="Merriweather Sans"/>
                <a:sym typeface="Merriweather Sans"/>
                <a:hlinkClick r:id="rId12"/>
              </a:rPr>
              <a:t>Franziska Horn</a:t>
            </a:r>
            <a:r>
              <a:rPr b="0" i="0" lang="en-US" sz="1100">
                <a:solidFill>
                  <a:schemeClr val="dk1"/>
                </a:solidFill>
                <a:latin typeface="Merriweather Sans"/>
                <a:ea typeface="Merriweather Sans"/>
                <a:cs typeface="Merriweather Sans"/>
                <a:sym typeface="Merriweather Sans"/>
              </a:rPr>
              <a:t>, </a:t>
            </a:r>
            <a:r>
              <a:rPr b="0" i="0" lang="en-US" sz="1100" u="sng" strike="noStrike">
                <a:solidFill>
                  <a:schemeClr val="hlink"/>
                </a:solidFill>
                <a:latin typeface="Merriweather Sans"/>
                <a:ea typeface="Merriweather Sans"/>
                <a:cs typeface="Merriweather Sans"/>
                <a:sym typeface="Merriweather Sans"/>
                <a:hlinkClick r:id="rId13"/>
              </a:rPr>
              <a:t>Robert Pack</a:t>
            </a:r>
            <a:r>
              <a:rPr b="0" i="0" lang="en-US" sz="1100">
                <a:solidFill>
                  <a:schemeClr val="dk1"/>
                </a:solidFill>
                <a:latin typeface="Merriweather Sans"/>
                <a:ea typeface="Merriweather Sans"/>
                <a:cs typeface="Merriweather Sans"/>
                <a:sym typeface="Merriweather Sans"/>
              </a:rPr>
              <a:t>, </a:t>
            </a:r>
            <a:r>
              <a:rPr b="0" i="0" lang="en-US" sz="1100" u="sng" strike="noStrike">
                <a:solidFill>
                  <a:schemeClr val="hlink"/>
                </a:solidFill>
                <a:latin typeface="Merriweather Sans"/>
                <a:ea typeface="Merriweather Sans"/>
                <a:cs typeface="Merriweather Sans"/>
                <a:sym typeface="Merriweather Sans"/>
                <a:hlinkClick r:id="rId14"/>
              </a:rPr>
              <a:t>Michael Rieger</a:t>
            </a:r>
            <a:endParaRPr b="0" i="0" sz="1100" u="none" strike="noStrike">
              <a:solidFill>
                <a:schemeClr val="dk1"/>
              </a:solidFill>
              <a:latin typeface="Merriweather Sans"/>
              <a:ea typeface="Merriweather Sans"/>
              <a:cs typeface="Merriweather Sans"/>
              <a:sym typeface="Merriweather Sans"/>
            </a:endParaRPr>
          </a:p>
          <a:p>
            <a:pPr indent="0" lvl="0" marL="0" marR="0" rtl="0" algn="l">
              <a:spcBef>
                <a:spcPts val="0"/>
              </a:spcBef>
              <a:spcAft>
                <a:spcPts val="0"/>
              </a:spcAft>
              <a:buNone/>
            </a:pPr>
            <a:r>
              <a:rPr lang="en-US" sz="1100">
                <a:solidFill>
                  <a:schemeClr val="dk1"/>
                </a:solidFill>
                <a:latin typeface="Merriweather Sans"/>
                <a:ea typeface="Merriweather Sans"/>
                <a:cs typeface="Merriweather Sans"/>
                <a:sym typeface="Merriweather Sans"/>
              </a:rPr>
              <a:t>Cornell University</a:t>
            </a:r>
            <a:endParaRPr sz="1100">
              <a:solidFill>
                <a:schemeClr val="dk1"/>
              </a:solidFill>
              <a:latin typeface="Trebuchet MS"/>
              <a:ea typeface="Trebuchet MS"/>
              <a:cs typeface="Trebuchet MS"/>
              <a:sym typeface="Trebuchet MS"/>
            </a:endParaRPr>
          </a:p>
        </p:txBody>
      </p:sp>
      <p:sp>
        <p:nvSpPr>
          <p:cNvPr id="394" name="Google Shape;394;p47"/>
          <p:cNvSpPr txBox="1"/>
          <p:nvPr/>
        </p:nvSpPr>
        <p:spPr>
          <a:xfrm>
            <a:off x="882622" y="3923472"/>
            <a:ext cx="4010121" cy="769441"/>
          </a:xfrm>
          <a:prstGeom prst="rect">
            <a:avLst/>
          </a:prstGeom>
          <a:noFill/>
          <a:ln>
            <a:noFill/>
          </a:ln>
        </p:spPr>
        <p:txBody>
          <a:bodyPr anchorCtr="0" anchor="t" bIns="45700" lIns="91425" spcFirstLastPara="1" rIns="91425" wrap="square" tIns="45700">
            <a:spAutoFit/>
          </a:bodyPr>
          <a:lstStyle/>
          <a:p>
            <a:pPr indent="-69850" lvl="0" marL="0" marR="0" rtl="0" algn="l">
              <a:spcBef>
                <a:spcPts val="0"/>
              </a:spcBef>
              <a:spcAft>
                <a:spcPts val="0"/>
              </a:spcAft>
              <a:buClr>
                <a:schemeClr val="dk1"/>
              </a:buClr>
              <a:buSzPts val="1100"/>
              <a:buFont typeface="Arial"/>
              <a:buChar char="•"/>
            </a:pPr>
            <a:r>
              <a:rPr b="0" i="0" lang="en-US" sz="1100">
                <a:solidFill>
                  <a:schemeClr val="dk1"/>
                </a:solidFill>
                <a:latin typeface="Lato"/>
                <a:ea typeface="Lato"/>
                <a:cs typeface="Lato"/>
                <a:sym typeface="Lato"/>
              </a:rPr>
              <a:t>Maximilian Christ (</a:t>
            </a:r>
            <a:r>
              <a:rPr b="0" i="0" lang="en-US" sz="1100" u="sng" strike="noStrike">
                <a:solidFill>
                  <a:schemeClr val="hlink"/>
                </a:solidFill>
                <a:latin typeface="Lato"/>
                <a:ea typeface="Lato"/>
                <a:cs typeface="Lato"/>
                <a:sym typeface="Lato"/>
                <a:hlinkClick r:id="rId15"/>
              </a:rPr>
              <a:t>maximilianchrist.com</a:t>
            </a:r>
            <a:r>
              <a:rPr b="0" i="0" lang="en-US" sz="1100">
                <a:solidFill>
                  <a:schemeClr val="dk1"/>
                </a:solidFill>
                <a:latin typeface="Lato"/>
                <a:ea typeface="Lato"/>
                <a:cs typeface="Lato"/>
                <a:sym typeface="Lato"/>
              </a:rPr>
              <a:t>, </a:t>
            </a:r>
            <a:r>
              <a:rPr b="0" i="0" lang="en-US" sz="1100" u="sng" strike="noStrike">
                <a:solidFill>
                  <a:schemeClr val="hlink"/>
                </a:solidFill>
                <a:latin typeface="Lato"/>
                <a:ea typeface="Lato"/>
                <a:cs typeface="Lato"/>
                <a:sym typeface="Lato"/>
                <a:hlinkClick r:id="rId16"/>
              </a:rPr>
              <a:t>max.christ@me.com</a:t>
            </a:r>
            <a:r>
              <a:rPr b="0" i="0" lang="en-US" sz="1100">
                <a:solidFill>
                  <a:schemeClr val="dk1"/>
                </a:solidFill>
                <a:latin typeface="Lato"/>
                <a:ea typeface="Lato"/>
                <a:cs typeface="Lato"/>
                <a:sym typeface="Lato"/>
              </a:rPr>
              <a:t>)</a:t>
            </a:r>
            <a:endParaRPr/>
          </a:p>
          <a:p>
            <a:pPr indent="-69850" lvl="0" marL="0" marR="0" rtl="0" algn="l">
              <a:spcBef>
                <a:spcPts val="0"/>
              </a:spcBef>
              <a:spcAft>
                <a:spcPts val="0"/>
              </a:spcAft>
              <a:buClr>
                <a:schemeClr val="dk1"/>
              </a:buClr>
              <a:buSzPts val="1100"/>
              <a:buFont typeface="Arial"/>
              <a:buChar char="•"/>
            </a:pPr>
            <a:r>
              <a:rPr b="0" i="0" lang="en-US" sz="1100">
                <a:solidFill>
                  <a:schemeClr val="dk1"/>
                </a:solidFill>
                <a:latin typeface="Lato"/>
                <a:ea typeface="Lato"/>
                <a:cs typeface="Lato"/>
                <a:sym typeface="Lato"/>
              </a:rPr>
              <a:t>Nils Braun (</a:t>
            </a:r>
            <a:r>
              <a:rPr b="0" i="0" lang="en-US" sz="1100" u="sng" strike="noStrike">
                <a:solidFill>
                  <a:schemeClr val="hlink"/>
                </a:solidFill>
                <a:latin typeface="Lato"/>
                <a:ea typeface="Lato"/>
                <a:cs typeface="Lato"/>
                <a:sym typeface="Lato"/>
                <a:hlinkClick r:id="rId17"/>
              </a:rPr>
              <a:t>nilslennartbraun@gmail.com</a:t>
            </a:r>
            <a:r>
              <a:rPr b="0" i="0" lang="en-US" sz="1100">
                <a:solidFill>
                  <a:schemeClr val="dk1"/>
                </a:solidFill>
                <a:latin typeface="Lato"/>
                <a:ea typeface="Lato"/>
                <a:cs typeface="Lato"/>
                <a:sym typeface="Lato"/>
              </a:rPr>
              <a:t>)</a:t>
            </a:r>
            <a:endParaRPr/>
          </a:p>
          <a:p>
            <a:pPr indent="-69850" lvl="0" marL="0" marR="0" rtl="0" algn="l">
              <a:spcBef>
                <a:spcPts val="0"/>
              </a:spcBef>
              <a:spcAft>
                <a:spcPts val="0"/>
              </a:spcAft>
              <a:buClr>
                <a:schemeClr val="dk1"/>
              </a:buClr>
              <a:buSzPts val="1100"/>
              <a:buFont typeface="Arial"/>
              <a:buChar char="•"/>
            </a:pPr>
            <a:r>
              <a:rPr b="0" i="0" lang="en-US" sz="1100">
                <a:solidFill>
                  <a:schemeClr val="dk1"/>
                </a:solidFill>
                <a:latin typeface="Lato"/>
                <a:ea typeface="Lato"/>
                <a:cs typeface="Lato"/>
                <a:sym typeface="Lato"/>
              </a:rPr>
              <a:t>Julius Neuffer (</a:t>
            </a:r>
            <a:r>
              <a:rPr b="0" i="0" lang="en-US" sz="1100" u="sng" strike="noStrike">
                <a:solidFill>
                  <a:schemeClr val="hlink"/>
                </a:solidFill>
                <a:latin typeface="Lato"/>
                <a:ea typeface="Lato"/>
                <a:cs typeface="Lato"/>
                <a:sym typeface="Lato"/>
                <a:hlinkClick r:id="rId18"/>
              </a:rPr>
              <a:t>julius.neuffer@blue-yonder.com</a:t>
            </a:r>
            <a:r>
              <a:rPr b="0" i="0" lang="en-US" sz="1100">
                <a:solidFill>
                  <a:srgbClr val="404040"/>
                </a:solidFill>
                <a:latin typeface="Lato"/>
                <a:ea typeface="Lato"/>
                <a:cs typeface="Lato"/>
                <a:sym typeface="Lato"/>
              </a:rPr>
              <a:t>)</a:t>
            </a:r>
            <a:endParaRPr/>
          </a:p>
        </p:txBody>
      </p:sp>
      <p:pic>
        <p:nvPicPr>
          <p:cNvPr descr="Photo of Sri Satish Ambati" id="395" name="Google Shape;395;p47"/>
          <p:cNvPicPr preferRelativeResize="0"/>
          <p:nvPr/>
        </p:nvPicPr>
        <p:blipFill rotWithShape="1">
          <a:blip r:embed="rId19">
            <a:alphaModFix/>
          </a:blip>
          <a:srcRect b="0" l="0" r="0" t="0"/>
          <a:stretch/>
        </p:blipFill>
        <p:spPr>
          <a:xfrm>
            <a:off x="2577962" y="1210448"/>
            <a:ext cx="866830" cy="866830"/>
          </a:xfrm>
          <a:prstGeom prst="rect">
            <a:avLst/>
          </a:prstGeom>
          <a:noFill/>
          <a:ln>
            <a:noFill/>
          </a:ln>
        </p:spPr>
      </p:pic>
      <p:sp>
        <p:nvSpPr>
          <p:cNvPr id="396" name="Google Shape;396;p47"/>
          <p:cNvSpPr/>
          <p:nvPr/>
        </p:nvSpPr>
        <p:spPr>
          <a:xfrm>
            <a:off x="2470363" y="2234632"/>
            <a:ext cx="1082027" cy="5232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Sri Satish Ambati</a:t>
            </a:r>
            <a:endParaRPr/>
          </a:p>
          <a:p>
            <a:pPr indent="0" lvl="0" marL="0" marR="0" rtl="0" algn="l">
              <a:lnSpc>
                <a:spcPct val="100000"/>
              </a:lnSpc>
              <a:spcBef>
                <a:spcPts val="0"/>
              </a:spcBef>
              <a:spcAft>
                <a:spcPts val="0"/>
              </a:spcAft>
              <a:buClr>
                <a:schemeClr val="dk1"/>
              </a:buClr>
              <a:buSzPts val="500"/>
              <a:buFont typeface="Arial"/>
              <a:buNone/>
            </a:pPr>
            <a:br>
              <a:rPr b="0" i="0" lang="en-US" sz="5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0" y="-3068"/>
            <a:ext cx="10515600"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Removing Junk &amp; Imputation</a:t>
            </a:r>
            <a:endParaRPr/>
          </a:p>
        </p:txBody>
      </p:sp>
      <p:pic>
        <p:nvPicPr>
          <p:cNvPr descr="6 Different Ways to Compensate for Missing Values In a Dataset (Data  Imputation with examples) | by Will Badr | Towards Data Science" id="402" name="Google Shape;402;p48"/>
          <p:cNvPicPr preferRelativeResize="0"/>
          <p:nvPr/>
        </p:nvPicPr>
        <p:blipFill rotWithShape="1">
          <a:blip r:embed="rId3">
            <a:alphaModFix/>
          </a:blip>
          <a:srcRect b="0" l="0" r="0" t="0"/>
          <a:stretch/>
        </p:blipFill>
        <p:spPr>
          <a:xfrm>
            <a:off x="838650" y="3615421"/>
            <a:ext cx="4692407" cy="1212816"/>
          </a:xfrm>
          <a:prstGeom prst="rect">
            <a:avLst/>
          </a:prstGeom>
          <a:noFill/>
          <a:ln>
            <a:noFill/>
          </a:ln>
        </p:spPr>
      </p:pic>
      <p:sp>
        <p:nvSpPr>
          <p:cNvPr id="403" name="Google Shape;403;p48"/>
          <p:cNvSpPr txBox="1"/>
          <p:nvPr/>
        </p:nvSpPr>
        <p:spPr>
          <a:xfrm>
            <a:off x="5531057" y="3560109"/>
            <a:ext cx="660507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Impute the mean/median of the feature for missing values</a:t>
            </a:r>
            <a:endParaRPr/>
          </a:p>
          <a:p>
            <a:pPr indent="0" lvl="0" marL="0" marR="0" rtl="0" algn="l">
              <a:spcBef>
                <a:spcPts val="0"/>
              </a:spcBef>
              <a:spcAft>
                <a:spcPts val="0"/>
              </a:spcAft>
              <a:buNone/>
            </a:pPr>
            <a:r>
              <a:rPr b="1" lang="en-US" sz="1400">
                <a:solidFill>
                  <a:schemeClr val="dk1"/>
                </a:solidFill>
                <a:latin typeface="Trebuchet MS"/>
                <a:ea typeface="Trebuchet MS"/>
                <a:cs typeface="Trebuchet MS"/>
                <a:sym typeface="Trebuchet MS"/>
              </a:rPr>
              <a:t>Python code: </a:t>
            </a:r>
            <a:endParaRPr/>
          </a:p>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from sklearn.impute import SimpleImputer</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imr = SimpleImputer(missing_values=np.nan, strategy='mean')</a:t>
            </a:r>
            <a:endParaRPr/>
          </a:p>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imr = imr.fit(df.values)</a:t>
            </a:r>
            <a:endParaRPr/>
          </a:p>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imputed_data = imr.transform(df.values)</a:t>
            </a:r>
            <a:endParaRPr/>
          </a:p>
        </p:txBody>
      </p:sp>
      <p:pic>
        <p:nvPicPr>
          <p:cNvPr descr="Image for post" id="404" name="Google Shape;404;p48"/>
          <p:cNvPicPr preferRelativeResize="0"/>
          <p:nvPr/>
        </p:nvPicPr>
        <p:blipFill rotWithShape="1">
          <a:blip r:embed="rId4">
            <a:alphaModFix/>
          </a:blip>
          <a:srcRect b="0" l="0" r="0" t="0"/>
          <a:stretch/>
        </p:blipFill>
        <p:spPr>
          <a:xfrm>
            <a:off x="838200" y="4907872"/>
            <a:ext cx="4693306" cy="1308381"/>
          </a:xfrm>
          <a:prstGeom prst="rect">
            <a:avLst/>
          </a:prstGeom>
          <a:noFill/>
          <a:ln>
            <a:noFill/>
          </a:ln>
        </p:spPr>
      </p:pic>
      <p:sp>
        <p:nvSpPr>
          <p:cNvPr id="405" name="Google Shape;405;p48"/>
          <p:cNvSpPr txBox="1"/>
          <p:nvPr/>
        </p:nvSpPr>
        <p:spPr>
          <a:xfrm>
            <a:off x="5531057" y="5177341"/>
            <a:ext cx="633671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Trebuchet MS"/>
                <a:ea typeface="Trebuchet MS"/>
                <a:cs typeface="Trebuchet MS"/>
                <a:sym typeface="Trebuchet MS"/>
              </a:rPr>
              <a:t>Imputation using (Most Frequent) or (Zero/Constant) values</a:t>
            </a:r>
            <a:endParaRPr/>
          </a:p>
          <a:p>
            <a:pPr indent="0" lvl="0" marL="0" marR="0" rtl="0" algn="l">
              <a:spcBef>
                <a:spcPts val="0"/>
              </a:spcBef>
              <a:spcAft>
                <a:spcPts val="0"/>
              </a:spcAft>
              <a:buNone/>
            </a:pPr>
            <a:r>
              <a:rPr b="1" lang="en-US" sz="1400">
                <a:solidFill>
                  <a:srgbClr val="292929"/>
                </a:solidFill>
                <a:latin typeface="Trebuchet MS"/>
                <a:ea typeface="Trebuchet MS"/>
                <a:cs typeface="Trebuchet MS"/>
                <a:sym typeface="Trebuchet MS"/>
              </a:rPr>
              <a:t>Python code: </a:t>
            </a:r>
            <a:endParaRPr/>
          </a:p>
          <a:p>
            <a:pPr indent="0" lvl="0" marL="0" marR="0" rtl="0" algn="l">
              <a:spcBef>
                <a:spcPts val="0"/>
              </a:spcBef>
              <a:spcAft>
                <a:spcPts val="0"/>
              </a:spcAft>
              <a:buNone/>
            </a:pPr>
            <a:r>
              <a:rPr lang="en-US" sz="1200">
                <a:solidFill>
                  <a:srgbClr val="292929"/>
                </a:solidFill>
                <a:latin typeface="Trebuchet MS"/>
                <a:ea typeface="Trebuchet MS"/>
                <a:cs typeface="Trebuchet MS"/>
                <a:sym typeface="Trebuchet MS"/>
              </a:rPr>
              <a:t>df = df.fillna(0)</a:t>
            </a:r>
            <a:endParaRPr b="0" i="0" sz="1200">
              <a:solidFill>
                <a:srgbClr val="292929"/>
              </a:solidFill>
              <a:latin typeface="Trebuchet MS"/>
              <a:ea typeface="Trebuchet MS"/>
              <a:cs typeface="Trebuchet MS"/>
              <a:sym typeface="Trebuchet MS"/>
            </a:endParaRPr>
          </a:p>
        </p:txBody>
      </p:sp>
      <p:sp>
        <p:nvSpPr>
          <p:cNvPr id="406" name="Google Shape;406;p48"/>
          <p:cNvSpPr txBox="1"/>
          <p:nvPr/>
        </p:nvSpPr>
        <p:spPr>
          <a:xfrm>
            <a:off x="837751" y="1048919"/>
            <a:ext cx="731730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Removing Junk from Data Could Contain the Following Steps:</a:t>
            </a:r>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Removing columns and rows that have no information (all missing data)</a:t>
            </a:r>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Removing columns and rows that have all the same information (one value for each the entire column or row)</a:t>
            </a:r>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Removing features that are not useful</a:t>
            </a:r>
            <a:endParaRPr/>
          </a:p>
          <a:p>
            <a:pPr indent="-171450" lvl="0" marL="28575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For Missing Data, we can Impute: </a:t>
            </a:r>
            <a:r>
              <a:rPr lang="en-US" sz="1800">
                <a:solidFill>
                  <a:schemeClr val="dk1"/>
                </a:solidFill>
                <a:latin typeface="Trebuchet MS"/>
                <a:ea typeface="Trebuchet MS"/>
                <a:cs typeface="Trebuchet MS"/>
                <a:sym typeface="Trebuchet MS"/>
              </a:rPr>
              <a:t>Imputation is simply filling in missing data with various algorithms.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Imputation - MICE</a:t>
            </a:r>
            <a:endParaRPr/>
          </a:p>
        </p:txBody>
      </p:sp>
      <p:sp>
        <p:nvSpPr>
          <p:cNvPr id="412" name="Google Shape;412;p49"/>
          <p:cNvSpPr txBox="1"/>
          <p:nvPr/>
        </p:nvSpPr>
        <p:spPr>
          <a:xfrm>
            <a:off x="219800" y="1254780"/>
            <a:ext cx="567777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Multivariate Imputation by Chained Equation (MICE):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Filling the missing data multiple times. </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0" i="0" lang="en-US" sz="1800">
                <a:solidFill>
                  <a:srgbClr val="292929"/>
                </a:solidFill>
                <a:latin typeface="Trebuchet MS"/>
                <a:ea typeface="Trebuchet MS"/>
                <a:cs typeface="Trebuchet MS"/>
                <a:sym typeface="Trebuchet MS"/>
              </a:rPr>
              <a:t>The chained equations approach is also very flexible and can handle different variables of different data types (i.e., continuous or binary) as well as complexities such as bounds, or survey skip patterns.</a:t>
            </a:r>
            <a:endParaRPr/>
          </a:p>
          <a:p>
            <a:pPr indent="0" lvl="0" marL="0" marR="0" rtl="0" algn="l">
              <a:spcBef>
                <a:spcPts val="0"/>
              </a:spcBef>
              <a:spcAft>
                <a:spcPts val="0"/>
              </a:spcAft>
              <a:buNone/>
            </a:pPr>
            <a:r>
              <a:t/>
            </a:r>
            <a:endParaRPr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aphicFrame>
        <p:nvGraphicFramePr>
          <p:cNvPr id="413" name="Google Shape;413;p49"/>
          <p:cNvGraphicFramePr/>
          <p:nvPr/>
        </p:nvGraphicFramePr>
        <p:xfrm>
          <a:off x="164569" y="3428999"/>
          <a:ext cx="3000000" cy="3000000"/>
        </p:xfrm>
        <a:graphic>
          <a:graphicData uri="http://schemas.openxmlformats.org/drawingml/2006/table">
            <a:tbl>
              <a:tblPr bandRow="1" firstRow="1">
                <a:noFill/>
                <a:tableStyleId>{E10248FB-24C3-4E02-BC69-18A3EB35E4B3}</a:tableStyleId>
              </a:tblPr>
              <a:tblGrid>
                <a:gridCol w="1878675"/>
                <a:gridCol w="1878675"/>
                <a:gridCol w="1878675"/>
              </a:tblGrid>
              <a:tr h="646325">
                <a:tc>
                  <a:txBody>
                    <a:bodyPr/>
                    <a:lstStyle/>
                    <a:p>
                      <a:pPr indent="0" lvl="0" marL="0" marR="0" rtl="0" algn="l">
                        <a:spcBef>
                          <a:spcPts val="0"/>
                        </a:spcBef>
                        <a:spcAft>
                          <a:spcPts val="0"/>
                        </a:spcAft>
                        <a:buNone/>
                      </a:pPr>
                      <a:r>
                        <a:rPr lang="en-US" sz="1800" u="none" cap="none" strike="noStrike"/>
                        <a:t>Age</a:t>
                      </a:r>
                      <a:endParaRPr/>
                    </a:p>
                  </a:txBody>
                  <a:tcPr marT="45725" marB="45725" marR="91450" marL="91450"/>
                </a:tc>
                <a:tc>
                  <a:txBody>
                    <a:bodyPr/>
                    <a:lstStyle/>
                    <a:p>
                      <a:pPr indent="0" lvl="0" marL="0" marR="0" rtl="0" algn="l">
                        <a:spcBef>
                          <a:spcPts val="0"/>
                        </a:spcBef>
                        <a:spcAft>
                          <a:spcPts val="0"/>
                        </a:spcAft>
                        <a:buNone/>
                      </a:pPr>
                      <a:r>
                        <a:rPr lang="en-US" sz="1800"/>
                        <a:t>Gender</a:t>
                      </a:r>
                      <a:endParaRPr/>
                    </a:p>
                  </a:txBody>
                  <a:tcPr marT="45725" marB="45725" marR="91450" marL="91450"/>
                </a:tc>
                <a:tc>
                  <a:txBody>
                    <a:bodyPr/>
                    <a:lstStyle/>
                    <a:p>
                      <a:pPr indent="0" lvl="0" marL="0" marR="0" rtl="0" algn="l">
                        <a:spcBef>
                          <a:spcPts val="0"/>
                        </a:spcBef>
                        <a:spcAft>
                          <a:spcPts val="0"/>
                        </a:spcAft>
                        <a:buNone/>
                      </a:pPr>
                      <a:r>
                        <a:rPr lang="en-US" sz="1800"/>
                        <a:t>Income</a:t>
                      </a:r>
                      <a:endParaRPr/>
                    </a:p>
                  </a:txBody>
                  <a:tcPr marT="45725" marB="45725" marR="91450" marL="91450"/>
                </a:tc>
              </a:tr>
              <a:tr h="646325">
                <a:tc>
                  <a:txBody>
                    <a:bodyPr/>
                    <a:lstStyle/>
                    <a:p>
                      <a:pPr indent="0" lvl="0" marL="0" marR="0" rtl="0" algn="l">
                        <a:spcBef>
                          <a:spcPts val="0"/>
                        </a:spcBef>
                        <a:spcAft>
                          <a:spcPts val="0"/>
                        </a:spcAft>
                        <a:buNone/>
                      </a:pPr>
                      <a:r>
                        <a:rPr lang="en-US" sz="1800"/>
                        <a:t>NA</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40000</a:t>
                      </a:r>
                      <a:endParaRPr/>
                    </a:p>
                  </a:txBody>
                  <a:tcPr marT="45725" marB="45725" marR="91450" marL="91450"/>
                </a:tc>
              </a:tr>
              <a:tr h="646325">
                <a:tc>
                  <a:txBody>
                    <a:bodyPr/>
                    <a:lstStyle/>
                    <a:p>
                      <a:pPr indent="0" lvl="0" marL="0" marR="0" rtl="0" algn="l">
                        <a:spcBef>
                          <a:spcPts val="0"/>
                        </a:spcBef>
                        <a:spcAft>
                          <a:spcPts val="0"/>
                        </a:spcAft>
                        <a:buNone/>
                      </a:pPr>
                      <a:r>
                        <a:rPr lang="en-US" sz="1800"/>
                        <a:t>50</a:t>
                      </a:r>
                      <a:endParaRPr/>
                    </a:p>
                  </a:txBody>
                  <a:tcPr marT="45725" marB="45725" marR="91450" marL="91450"/>
                </a:tc>
                <a:tc>
                  <a:txBody>
                    <a:bodyPr/>
                    <a:lstStyle/>
                    <a:p>
                      <a:pPr indent="0" lvl="0" marL="0" marR="0" rtl="0" algn="l">
                        <a:spcBef>
                          <a:spcPts val="0"/>
                        </a:spcBef>
                        <a:spcAft>
                          <a:spcPts val="0"/>
                        </a:spcAft>
                        <a:buNone/>
                      </a:pPr>
                      <a:r>
                        <a:rPr lang="en-US" sz="1800"/>
                        <a:t>NA</a:t>
                      </a:r>
                      <a:endParaRPr/>
                    </a:p>
                  </a:txBody>
                  <a:tcPr marT="45725" marB="45725" marR="91450" marL="91450"/>
                </a:tc>
                <a:tc>
                  <a:txBody>
                    <a:bodyPr/>
                    <a:lstStyle/>
                    <a:p>
                      <a:pPr indent="0" lvl="0" marL="0" marR="0" rtl="0" algn="l">
                        <a:spcBef>
                          <a:spcPts val="0"/>
                        </a:spcBef>
                        <a:spcAft>
                          <a:spcPts val="0"/>
                        </a:spcAft>
                        <a:buNone/>
                      </a:pPr>
                      <a:r>
                        <a:rPr lang="en-US" sz="1800"/>
                        <a:t>120000</a:t>
                      </a:r>
                      <a:endParaRPr/>
                    </a:p>
                  </a:txBody>
                  <a:tcPr marT="45725" marB="45725" marR="91450" marL="91450"/>
                </a:tc>
              </a:tr>
              <a:tr h="646325">
                <a:tc>
                  <a:txBody>
                    <a:bodyPr/>
                    <a:lstStyle/>
                    <a:p>
                      <a:pPr indent="0" lvl="0" marL="0" marR="0" rtl="0" algn="l">
                        <a:spcBef>
                          <a:spcPts val="0"/>
                        </a:spcBef>
                        <a:spcAft>
                          <a:spcPts val="0"/>
                        </a:spcAft>
                        <a:buNone/>
                      </a:pPr>
                      <a:r>
                        <a:rPr lang="en-US" sz="1800"/>
                        <a:t>25</a:t>
                      </a:r>
                      <a:endParaRPr/>
                    </a:p>
                  </a:txBody>
                  <a:tcPr marT="45725" marB="45725" marR="91450" marL="91450"/>
                </a:tc>
                <a:tc>
                  <a:txBody>
                    <a:bodyPr/>
                    <a:lstStyle/>
                    <a:p>
                      <a:pPr indent="0" lvl="0" marL="0" marR="0" rtl="0" algn="l">
                        <a:spcBef>
                          <a:spcPts val="0"/>
                        </a:spcBef>
                        <a:spcAft>
                          <a:spcPts val="0"/>
                        </a:spcAft>
                        <a:buNone/>
                      </a:pPr>
                      <a:r>
                        <a:rPr lang="en-US" sz="1800"/>
                        <a:t>M</a:t>
                      </a:r>
                      <a:endParaRPr/>
                    </a:p>
                  </a:txBody>
                  <a:tcPr marT="45725" marB="45725" marR="91450" marL="91450"/>
                </a:tc>
                <a:tc>
                  <a:txBody>
                    <a:bodyPr/>
                    <a:lstStyle/>
                    <a:p>
                      <a:pPr indent="0" lvl="0" marL="0" marR="0" rtl="0" algn="l">
                        <a:spcBef>
                          <a:spcPts val="0"/>
                        </a:spcBef>
                        <a:spcAft>
                          <a:spcPts val="0"/>
                        </a:spcAft>
                        <a:buNone/>
                      </a:pPr>
                      <a:r>
                        <a:rPr lang="en-US" sz="1800"/>
                        <a:t>NA</a:t>
                      </a:r>
                      <a:endParaRPr/>
                    </a:p>
                  </a:txBody>
                  <a:tcPr marT="45725" marB="45725" marR="91450" marL="91450"/>
                </a:tc>
              </a:tr>
            </a:tbl>
          </a:graphicData>
        </a:graphic>
      </p:graphicFrame>
      <p:pic>
        <p:nvPicPr>
          <p:cNvPr id="414" name="Google Shape;414;p49"/>
          <p:cNvPicPr preferRelativeResize="0"/>
          <p:nvPr/>
        </p:nvPicPr>
        <p:blipFill rotWithShape="1">
          <a:blip r:embed="rId3">
            <a:alphaModFix/>
          </a:blip>
          <a:srcRect b="0" l="0" r="0" t="0"/>
          <a:stretch/>
        </p:blipFill>
        <p:spPr>
          <a:xfrm>
            <a:off x="5897574" y="646044"/>
            <a:ext cx="6065796" cy="3467962"/>
          </a:xfrm>
          <a:prstGeom prst="rect">
            <a:avLst/>
          </a:prstGeom>
          <a:noFill/>
          <a:ln>
            <a:noFill/>
          </a:ln>
        </p:spPr>
      </p:pic>
      <p:sp>
        <p:nvSpPr>
          <p:cNvPr id="415" name="Google Shape;415;p49"/>
          <p:cNvSpPr txBox="1"/>
          <p:nvPr/>
        </p:nvSpPr>
        <p:spPr>
          <a:xfrm>
            <a:off x="6057900" y="4244009"/>
            <a:ext cx="580942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Python code to implement MICE:</a:t>
            </a:r>
            <a:endParaRPr/>
          </a:p>
          <a:p>
            <a:pPr indent="0" lvl="0" marL="0" marR="0" rtl="0" algn="l">
              <a:spcBef>
                <a:spcPts val="0"/>
              </a:spcBef>
              <a:spcAft>
                <a:spcPts val="0"/>
              </a:spcAft>
              <a:buNone/>
            </a:pPr>
            <a:r>
              <a:rPr b="0" i="0" lang="en-US" sz="1400">
                <a:solidFill>
                  <a:srgbClr val="292929"/>
                </a:solidFill>
                <a:latin typeface="Arial"/>
                <a:ea typeface="Arial"/>
                <a:cs typeface="Arial"/>
                <a:sym typeface="Arial"/>
              </a:rPr>
              <a:t>import numpy as np</a:t>
            </a:r>
            <a:endParaRPr/>
          </a:p>
          <a:p>
            <a:pPr indent="0" lvl="0" marL="0" marR="0" rtl="0" algn="l">
              <a:spcBef>
                <a:spcPts val="0"/>
              </a:spcBef>
              <a:spcAft>
                <a:spcPts val="0"/>
              </a:spcAft>
              <a:buNone/>
            </a:pPr>
            <a:r>
              <a:rPr b="0" i="0" lang="en-US" sz="1400">
                <a:solidFill>
                  <a:srgbClr val="292929"/>
                </a:solidFill>
                <a:latin typeface="Arial"/>
                <a:ea typeface="Arial"/>
                <a:cs typeface="Arial"/>
                <a:sym typeface="Arial"/>
              </a:rPr>
              <a:t>from sklearn.experimental import enable_iterative_imputer</a:t>
            </a:r>
            <a:endParaRPr b="0" i="0" sz="1400">
              <a:solidFill>
                <a:srgbClr val="292929"/>
              </a:solidFill>
              <a:latin typeface="Arial"/>
              <a:ea typeface="Arial"/>
              <a:cs typeface="Arial"/>
              <a:sym typeface="Arial"/>
            </a:endParaRPr>
          </a:p>
          <a:p>
            <a:pPr indent="0" lvl="0" marL="0" marR="0" rtl="0" algn="l">
              <a:spcBef>
                <a:spcPts val="0"/>
              </a:spcBef>
              <a:spcAft>
                <a:spcPts val="0"/>
              </a:spcAft>
              <a:buNone/>
            </a:pPr>
            <a:r>
              <a:rPr b="0" i="0" lang="en-US" sz="1400">
                <a:solidFill>
                  <a:srgbClr val="292929"/>
                </a:solidFill>
                <a:latin typeface="Arial"/>
                <a:ea typeface="Arial"/>
                <a:cs typeface="Arial"/>
                <a:sym typeface="Arial"/>
              </a:rPr>
              <a:t>from sklearn.impute import IterativeImputer</a:t>
            </a:r>
            <a:endParaRPr b="0" i="0" sz="1400">
              <a:solidFill>
                <a:srgbClr val="292929"/>
              </a:solidFill>
              <a:latin typeface="Arial"/>
              <a:ea typeface="Arial"/>
              <a:cs typeface="Arial"/>
              <a:sym typeface="Arial"/>
            </a:endParaRPr>
          </a:p>
          <a:p>
            <a:pPr indent="0" lvl="0" marL="0" marR="0" rtl="0" algn="l">
              <a:spcBef>
                <a:spcPts val="0"/>
              </a:spcBef>
              <a:spcAft>
                <a:spcPts val="0"/>
              </a:spcAft>
              <a:buNone/>
            </a:pPr>
            <a:r>
              <a:t/>
            </a:r>
            <a:endParaRPr b="0" i="0" sz="1400">
              <a:solidFill>
                <a:srgbClr val="292929"/>
              </a:solidFill>
              <a:latin typeface="Arial"/>
              <a:ea typeface="Arial"/>
              <a:cs typeface="Arial"/>
              <a:sym typeface="Arial"/>
            </a:endParaRPr>
          </a:p>
          <a:p>
            <a:pPr indent="0" lvl="0" marL="0" marR="0" rtl="0" algn="l">
              <a:spcBef>
                <a:spcPts val="0"/>
              </a:spcBef>
              <a:spcAft>
                <a:spcPts val="0"/>
              </a:spcAft>
              <a:buNone/>
            </a:pPr>
            <a:r>
              <a:rPr b="0" i="0" lang="en-US" sz="1400">
                <a:solidFill>
                  <a:srgbClr val="292929"/>
                </a:solidFill>
                <a:latin typeface="Arial"/>
                <a:ea typeface="Arial"/>
                <a:cs typeface="Arial"/>
                <a:sym typeface="Arial"/>
              </a:rPr>
              <a:t>imp = IterativeImputer(max_iter=10, random_state=0)</a:t>
            </a:r>
            <a:endParaRPr/>
          </a:p>
          <a:p>
            <a:pPr indent="0" lvl="0" marL="0" marR="0" rtl="0" algn="l">
              <a:spcBef>
                <a:spcPts val="0"/>
              </a:spcBef>
              <a:spcAft>
                <a:spcPts val="0"/>
              </a:spcAft>
              <a:buNone/>
            </a:pPr>
            <a:r>
              <a:rPr b="0" i="0" lang="en-US" sz="1400">
                <a:solidFill>
                  <a:srgbClr val="292929"/>
                </a:solidFill>
                <a:latin typeface="Arial"/>
                <a:ea typeface="Arial"/>
                <a:cs typeface="Arial"/>
                <a:sym typeface="Arial"/>
              </a:rPr>
              <a:t>imp.fit([[1, 2], [3, 6], [4, 8], [np.nan, 3], [7, np.nan]])</a:t>
            </a:r>
            <a:endParaRPr/>
          </a:p>
          <a:p>
            <a:pPr indent="0" lvl="0" marL="0" marR="0" rtl="0" algn="l">
              <a:spcBef>
                <a:spcPts val="0"/>
              </a:spcBef>
              <a:spcAft>
                <a:spcPts val="0"/>
              </a:spcAft>
              <a:buNone/>
            </a:pPr>
            <a:r>
              <a:rPr b="0" i="0" lang="en-US" sz="1400">
                <a:solidFill>
                  <a:srgbClr val="292929"/>
                </a:solidFill>
                <a:latin typeface="Arial"/>
                <a:ea typeface="Arial"/>
                <a:cs typeface="Arial"/>
                <a:sym typeface="Arial"/>
              </a:rPr>
              <a:t>X_test = [[np.nan, 2], [6, np.nan], [np.nan, 6]]</a:t>
            </a:r>
            <a:endParaRPr/>
          </a:p>
          <a:p>
            <a:pPr indent="0" lvl="0" marL="0" marR="0" rtl="0" algn="l">
              <a:spcBef>
                <a:spcPts val="0"/>
              </a:spcBef>
              <a:spcAft>
                <a:spcPts val="0"/>
              </a:spcAft>
              <a:buNone/>
            </a:pPr>
            <a:r>
              <a:rPr b="0" i="0" lang="en-US" sz="1400">
                <a:solidFill>
                  <a:srgbClr val="292929"/>
                </a:solidFill>
                <a:latin typeface="Arial"/>
                <a:ea typeface="Arial"/>
                <a:cs typeface="Arial"/>
                <a:sym typeface="Arial"/>
              </a:rPr>
              <a:t># the model learns that the second feature is double the first</a:t>
            </a:r>
            <a:endParaRPr/>
          </a:p>
          <a:p>
            <a:pPr indent="0" lvl="0" marL="0" marR="0" rtl="0" algn="l">
              <a:spcBef>
                <a:spcPts val="0"/>
              </a:spcBef>
              <a:spcAft>
                <a:spcPts val="0"/>
              </a:spcAft>
              <a:buNone/>
            </a:pPr>
            <a:r>
              <a:rPr b="0" i="0" lang="en-US" sz="1400">
                <a:solidFill>
                  <a:srgbClr val="292929"/>
                </a:solidFill>
                <a:latin typeface="Arial"/>
                <a:ea typeface="Arial"/>
                <a:cs typeface="Arial"/>
                <a:sym typeface="Arial"/>
              </a:rPr>
              <a:t>print(np.round(imp.transform(X_test)))</a:t>
            </a:r>
            <a:r>
              <a:rPr b="0" i="0" lang="en-US" sz="14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0" i="0" sz="1800">
              <a:solidFill>
                <a:srgbClr val="292929"/>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Other Imputation Methods</a:t>
            </a:r>
            <a:endParaRPr/>
          </a:p>
        </p:txBody>
      </p:sp>
      <p:sp>
        <p:nvSpPr>
          <p:cNvPr id="421" name="Google Shape;421;p50"/>
          <p:cNvSpPr txBox="1"/>
          <p:nvPr/>
        </p:nvSpPr>
        <p:spPr>
          <a:xfrm>
            <a:off x="838200" y="1219199"/>
            <a:ext cx="5209761"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K-NN: </a:t>
            </a:r>
            <a:endParaRPr/>
          </a:p>
          <a:p>
            <a:pPr indent="0" lvl="0" marL="0" marR="0" rtl="0" algn="l">
              <a:spcBef>
                <a:spcPts val="0"/>
              </a:spcBef>
              <a:spcAft>
                <a:spcPts val="0"/>
              </a:spcAft>
              <a:buNone/>
            </a:pPr>
            <a:r>
              <a:rPr b="0" i="0" lang="en-US" sz="1800">
                <a:solidFill>
                  <a:srgbClr val="292929"/>
                </a:solidFill>
                <a:latin typeface="Trebuchet MS"/>
                <a:ea typeface="Trebuchet MS"/>
                <a:cs typeface="Trebuchet MS"/>
                <a:sym typeface="Trebuchet MS"/>
              </a:rPr>
              <a:t>This means that the new point is assigned a value based on how closely it resembles the points in the training set.</a:t>
            </a:r>
            <a:endParaRPr/>
          </a:p>
          <a:p>
            <a:pPr indent="0" lvl="0" marL="0" marR="0" rtl="0" algn="l">
              <a:spcBef>
                <a:spcPts val="0"/>
              </a:spcBef>
              <a:spcAft>
                <a:spcPts val="0"/>
              </a:spcAft>
              <a:buNone/>
            </a:pPr>
            <a:r>
              <a:t/>
            </a:r>
            <a:endParaRPr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rPr b="1" i="0" lang="en-US" sz="1800">
                <a:solidFill>
                  <a:srgbClr val="292929"/>
                </a:solidFill>
                <a:latin typeface="Trebuchet MS"/>
                <a:ea typeface="Trebuchet MS"/>
                <a:cs typeface="Trebuchet MS"/>
                <a:sym typeface="Trebuchet MS"/>
              </a:rPr>
              <a:t>Stochastic regression imputation:</a:t>
            </a:r>
            <a:endParaRPr/>
          </a:p>
          <a:p>
            <a:pPr indent="0" lvl="0" marL="0" marR="0" rtl="0" algn="l">
              <a:spcBef>
                <a:spcPts val="0"/>
              </a:spcBef>
              <a:spcAft>
                <a:spcPts val="0"/>
              </a:spcAft>
              <a:buNone/>
            </a:pPr>
            <a:r>
              <a:rPr b="0" i="0" lang="en-US" sz="1800">
                <a:solidFill>
                  <a:srgbClr val="292929"/>
                </a:solidFill>
                <a:latin typeface="Trebuchet MS"/>
                <a:ea typeface="Trebuchet MS"/>
                <a:cs typeface="Trebuchet MS"/>
                <a:sym typeface="Trebuchet MS"/>
              </a:rPr>
              <a:t>It is quite similar to regression imputation which tries to predict the missing values by regressing it from other related variables in the same dataset plus some random residual value.</a:t>
            </a:r>
            <a:endParaRPr/>
          </a:p>
          <a:p>
            <a:pPr indent="0" lvl="0" marL="0" marR="0" rtl="0" algn="l">
              <a:spcBef>
                <a:spcPts val="0"/>
              </a:spcBef>
              <a:spcAft>
                <a:spcPts val="0"/>
              </a:spcAft>
              <a:buNone/>
            </a:pPr>
            <a:r>
              <a:t/>
            </a:r>
            <a:endParaRPr b="0" i="0"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rPr b="1" i="0" lang="en-US" sz="1800">
                <a:solidFill>
                  <a:srgbClr val="292929"/>
                </a:solidFill>
                <a:latin typeface="Trebuchet MS"/>
                <a:ea typeface="Trebuchet MS"/>
                <a:cs typeface="Trebuchet MS"/>
                <a:sym typeface="Trebuchet MS"/>
              </a:rPr>
              <a:t>Extrapolation and Interpolation:</a:t>
            </a:r>
            <a:endParaRPr/>
          </a:p>
          <a:p>
            <a:pPr indent="0" lvl="0" marL="0" marR="0" rtl="0" algn="l">
              <a:spcBef>
                <a:spcPts val="0"/>
              </a:spcBef>
              <a:spcAft>
                <a:spcPts val="0"/>
              </a:spcAft>
              <a:buNone/>
            </a:pPr>
            <a:r>
              <a:rPr b="0" i="0" lang="en-US" sz="1800">
                <a:solidFill>
                  <a:srgbClr val="292929"/>
                </a:solidFill>
                <a:latin typeface="Trebuchet MS"/>
                <a:ea typeface="Trebuchet MS"/>
                <a:cs typeface="Trebuchet MS"/>
                <a:sym typeface="Trebuchet MS"/>
              </a:rPr>
              <a:t>It tries to estimate values from other observations within the range of a discrete set of known data points.</a:t>
            </a:r>
            <a:endParaRPr/>
          </a:p>
          <a:p>
            <a:pPr indent="0" lvl="0" marL="0" marR="0" rtl="0" algn="l">
              <a:spcBef>
                <a:spcPts val="0"/>
              </a:spcBef>
              <a:spcAft>
                <a:spcPts val="0"/>
              </a:spcAft>
              <a:buNone/>
            </a:pPr>
            <a:r>
              <a:t/>
            </a:r>
            <a:endParaRPr b="0" i="0"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rPr b="1" i="0" lang="en-US" sz="1800">
                <a:solidFill>
                  <a:srgbClr val="292929"/>
                </a:solidFill>
                <a:latin typeface="Trebuchet MS"/>
                <a:ea typeface="Trebuchet MS"/>
                <a:cs typeface="Trebuchet MS"/>
                <a:sym typeface="Trebuchet MS"/>
              </a:rPr>
              <a:t>Hot-Deck imputation:</a:t>
            </a:r>
            <a:endParaRPr/>
          </a:p>
          <a:p>
            <a:pPr indent="0" lvl="0" marL="0" marR="0" rtl="0" algn="l">
              <a:spcBef>
                <a:spcPts val="0"/>
              </a:spcBef>
              <a:spcAft>
                <a:spcPts val="0"/>
              </a:spcAft>
              <a:buNone/>
            </a:pPr>
            <a:r>
              <a:rPr b="0" i="0" lang="en-US" sz="1800">
                <a:solidFill>
                  <a:srgbClr val="292929"/>
                </a:solidFill>
                <a:latin typeface="Trebuchet MS"/>
                <a:ea typeface="Trebuchet MS"/>
                <a:cs typeface="Trebuchet MS"/>
                <a:sym typeface="Trebuchet MS"/>
              </a:rPr>
              <a:t>Works by randomly choosing the missing value from a set of related and similar variables.</a:t>
            </a:r>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 </a:t>
            </a:r>
            <a:endParaRPr b="1" i="0"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2" name="Google Shape;422;p50"/>
          <p:cNvSpPr txBox="1"/>
          <p:nvPr/>
        </p:nvSpPr>
        <p:spPr>
          <a:xfrm>
            <a:off x="6640995" y="1219198"/>
            <a:ext cx="5209761" cy="62632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K-NN: </a:t>
            </a:r>
            <a:endParaRPr/>
          </a:p>
          <a:p>
            <a:pPr indent="0" lvl="0" marL="0" marR="0" rtl="0" algn="l">
              <a:spcBef>
                <a:spcPts val="0"/>
              </a:spcBef>
              <a:spcAft>
                <a:spcPts val="0"/>
              </a:spcAft>
              <a:buNone/>
            </a:pPr>
            <a:r>
              <a:rPr b="0" i="0" lang="en-US" sz="1000">
                <a:solidFill>
                  <a:srgbClr val="292929"/>
                </a:solidFill>
                <a:latin typeface="Trebuchet MS"/>
                <a:ea typeface="Trebuchet MS"/>
                <a:cs typeface="Trebuchet MS"/>
                <a:sym typeface="Trebuchet MS"/>
              </a:rPr>
              <a:t>import numpy as np</a:t>
            </a:r>
            <a:endParaRPr/>
          </a:p>
          <a:p>
            <a:pPr indent="0" lvl="0" marL="0" marR="0" rtl="0" algn="l">
              <a:spcBef>
                <a:spcPts val="0"/>
              </a:spcBef>
              <a:spcAft>
                <a:spcPts val="0"/>
              </a:spcAft>
              <a:buNone/>
            </a:pPr>
            <a:r>
              <a:rPr b="0" i="0" lang="en-US" sz="1000">
                <a:solidFill>
                  <a:srgbClr val="292929"/>
                </a:solidFill>
                <a:latin typeface="Trebuchet MS"/>
                <a:ea typeface="Trebuchet MS"/>
                <a:cs typeface="Trebuchet MS"/>
                <a:sym typeface="Trebuchet MS"/>
              </a:rPr>
              <a:t>from sklearn.impute import KNNImputer</a:t>
            </a:r>
            <a:endParaRPr b="0" i="0" sz="10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rPr b="0" i="0" lang="en-US" sz="1000">
                <a:solidFill>
                  <a:srgbClr val="292929"/>
                </a:solidFill>
                <a:latin typeface="Trebuchet MS"/>
                <a:ea typeface="Trebuchet MS"/>
                <a:cs typeface="Trebuchet MS"/>
                <a:sym typeface="Trebuchet MS"/>
              </a:rPr>
              <a:t>nan = np.nan</a:t>
            </a:r>
            <a:endParaRPr b="0" i="0" sz="10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rPr b="0" i="0" lang="en-US" sz="1000">
                <a:solidFill>
                  <a:srgbClr val="292929"/>
                </a:solidFill>
                <a:latin typeface="Trebuchet MS"/>
                <a:ea typeface="Trebuchet MS"/>
                <a:cs typeface="Trebuchet MS"/>
                <a:sym typeface="Trebuchet MS"/>
              </a:rPr>
              <a:t>X = [[1, 2, nan], [3, 4, 3], [nan, 6, 5], [8, 8, 7]]</a:t>
            </a:r>
            <a:endParaRPr/>
          </a:p>
          <a:p>
            <a:pPr indent="0" lvl="0" marL="0" marR="0" rtl="0" algn="l">
              <a:spcBef>
                <a:spcPts val="0"/>
              </a:spcBef>
              <a:spcAft>
                <a:spcPts val="0"/>
              </a:spcAft>
              <a:buNone/>
            </a:pPr>
            <a:r>
              <a:rPr b="0" i="0" lang="en-US" sz="1000">
                <a:solidFill>
                  <a:srgbClr val="292929"/>
                </a:solidFill>
                <a:latin typeface="Trebuchet MS"/>
                <a:ea typeface="Trebuchet MS"/>
                <a:cs typeface="Trebuchet MS"/>
                <a:sym typeface="Trebuchet MS"/>
              </a:rPr>
              <a:t>imputer = KNNImputer(n_neighbors=2, weights="uniform")</a:t>
            </a:r>
            <a:endParaRPr/>
          </a:p>
          <a:p>
            <a:pPr indent="0" lvl="0" marL="0" marR="0" rtl="0" algn="l">
              <a:spcBef>
                <a:spcPts val="0"/>
              </a:spcBef>
              <a:spcAft>
                <a:spcPts val="0"/>
              </a:spcAft>
              <a:buNone/>
            </a:pPr>
            <a:r>
              <a:rPr b="0" i="0" lang="en-US" sz="1000">
                <a:solidFill>
                  <a:srgbClr val="292929"/>
                </a:solidFill>
                <a:latin typeface="Trebuchet MS"/>
                <a:ea typeface="Trebuchet MS"/>
                <a:cs typeface="Trebuchet MS"/>
                <a:sym typeface="Trebuchet MS"/>
              </a:rPr>
              <a:t>imputer.fit_transform(X)</a:t>
            </a:r>
            <a:endParaRPr/>
          </a:p>
          <a:p>
            <a:pPr indent="0" lvl="0" marL="0" marR="0" rtl="0" algn="l">
              <a:spcBef>
                <a:spcPts val="0"/>
              </a:spcBef>
              <a:spcAft>
                <a:spcPts val="0"/>
              </a:spcAft>
              <a:buNone/>
            </a:pPr>
            <a:r>
              <a:t/>
            </a:r>
            <a:endParaRPr sz="10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rPr b="1" i="0" lang="en-US" sz="1800">
                <a:solidFill>
                  <a:srgbClr val="292929"/>
                </a:solidFill>
                <a:latin typeface="Trebuchet MS"/>
                <a:ea typeface="Trebuchet MS"/>
                <a:cs typeface="Trebuchet MS"/>
                <a:sym typeface="Trebuchet MS"/>
              </a:rPr>
              <a:t>Stochastic regression imputation:</a:t>
            </a:r>
            <a:endParaRPr/>
          </a:p>
          <a:p>
            <a:pPr indent="0" lvl="0" marL="0" marR="0" rtl="0" algn="l">
              <a:spcBef>
                <a:spcPts val="0"/>
              </a:spcBef>
              <a:spcAft>
                <a:spcPts val="0"/>
              </a:spcAft>
              <a:buNone/>
            </a:pPr>
            <a:r>
              <a:rPr b="0" i="0" lang="en-US" sz="1100">
                <a:solidFill>
                  <a:srgbClr val="292929"/>
                </a:solidFill>
                <a:latin typeface="Arial"/>
                <a:ea typeface="Arial"/>
                <a:cs typeface="Arial"/>
                <a:sym typeface="Arial"/>
              </a:rPr>
              <a:t>imputer = IterativeImputer(BayesianRidge())</a:t>
            </a:r>
            <a:br>
              <a:rPr lang="en-US" sz="1100">
                <a:solidFill>
                  <a:schemeClr val="dk1"/>
                </a:solidFill>
                <a:latin typeface="Arial"/>
                <a:ea typeface="Arial"/>
                <a:cs typeface="Arial"/>
                <a:sym typeface="Arial"/>
              </a:rPr>
            </a:br>
            <a:r>
              <a:rPr b="0" i="0" lang="en-US" sz="1100">
                <a:solidFill>
                  <a:srgbClr val="292929"/>
                </a:solidFill>
                <a:latin typeface="Arial"/>
                <a:ea typeface="Arial"/>
                <a:cs typeface="Arial"/>
                <a:sym typeface="Arial"/>
              </a:rPr>
              <a:t>impute_data = pd.DataFrame(imputer.fit_transform(full_data))</a:t>
            </a:r>
            <a:endParaRPr/>
          </a:p>
          <a:p>
            <a:pPr indent="0" lvl="0" marL="0" marR="0" rtl="0" algn="l">
              <a:spcBef>
                <a:spcPts val="0"/>
              </a:spcBef>
              <a:spcAft>
                <a:spcPts val="0"/>
              </a:spcAft>
              <a:buNone/>
            </a:pPr>
            <a:r>
              <a:t/>
            </a:r>
            <a:endParaRPr sz="1100">
              <a:solidFill>
                <a:srgbClr val="292929"/>
              </a:solidFill>
              <a:latin typeface="Arial"/>
              <a:ea typeface="Arial"/>
              <a:cs typeface="Arial"/>
              <a:sym typeface="Arial"/>
            </a:endParaRPr>
          </a:p>
          <a:p>
            <a:pPr indent="0" lvl="0" marL="0" marR="0" rtl="0" algn="l">
              <a:spcBef>
                <a:spcPts val="0"/>
              </a:spcBef>
              <a:spcAft>
                <a:spcPts val="0"/>
              </a:spcAft>
              <a:buNone/>
            </a:pPr>
            <a:r>
              <a:t/>
            </a:r>
            <a:endParaRPr b="0" i="0" sz="1100">
              <a:solidFill>
                <a:srgbClr val="292929"/>
              </a:solidFill>
              <a:latin typeface="Arial"/>
              <a:ea typeface="Arial"/>
              <a:cs typeface="Arial"/>
              <a:sym typeface="Arial"/>
            </a:endParaRPr>
          </a:p>
          <a:p>
            <a:pPr indent="0" lvl="0" marL="0" marR="0" rtl="0" algn="l">
              <a:spcBef>
                <a:spcPts val="0"/>
              </a:spcBef>
              <a:spcAft>
                <a:spcPts val="0"/>
              </a:spcAft>
              <a:buNone/>
            </a:pPr>
            <a:r>
              <a:t/>
            </a:r>
            <a:endParaRPr sz="1100">
              <a:solidFill>
                <a:srgbClr val="292929"/>
              </a:solidFill>
              <a:latin typeface="Arial"/>
              <a:ea typeface="Arial"/>
              <a:cs typeface="Arial"/>
              <a:sym typeface="Arial"/>
            </a:endParaRPr>
          </a:p>
          <a:p>
            <a:pPr indent="0" lvl="0" marL="0" marR="0" rtl="0" algn="l">
              <a:spcBef>
                <a:spcPts val="0"/>
              </a:spcBef>
              <a:spcAft>
                <a:spcPts val="0"/>
              </a:spcAft>
              <a:buNone/>
            </a:pPr>
            <a:r>
              <a:t/>
            </a:r>
            <a:endParaRPr b="0" i="0" sz="1100">
              <a:solidFill>
                <a:srgbClr val="292929"/>
              </a:solidFill>
              <a:latin typeface="Arial"/>
              <a:ea typeface="Arial"/>
              <a:cs typeface="Arial"/>
              <a:sym typeface="Arial"/>
            </a:endParaRPr>
          </a:p>
          <a:p>
            <a:pPr indent="0" lvl="0" marL="0" marR="0" rtl="0" algn="l">
              <a:spcBef>
                <a:spcPts val="0"/>
              </a:spcBef>
              <a:spcAft>
                <a:spcPts val="0"/>
              </a:spcAft>
              <a:buNone/>
            </a:pPr>
            <a:r>
              <a:t/>
            </a:r>
            <a:endParaRPr sz="1100">
              <a:solidFill>
                <a:srgbClr val="292929"/>
              </a:solidFill>
              <a:latin typeface="Arial"/>
              <a:ea typeface="Arial"/>
              <a:cs typeface="Arial"/>
              <a:sym typeface="Arial"/>
            </a:endParaRPr>
          </a:p>
          <a:p>
            <a:pPr indent="0" lvl="0" marL="0" marR="0" rtl="0" algn="l">
              <a:spcBef>
                <a:spcPts val="0"/>
              </a:spcBef>
              <a:spcAft>
                <a:spcPts val="0"/>
              </a:spcAft>
              <a:buNone/>
            </a:pPr>
            <a:r>
              <a:t/>
            </a:r>
            <a:endParaRPr b="0" i="0" sz="1100">
              <a:solidFill>
                <a:srgbClr val="292929"/>
              </a:solidFill>
              <a:latin typeface="Arial"/>
              <a:ea typeface="Arial"/>
              <a:cs typeface="Arial"/>
              <a:sym typeface="Arial"/>
            </a:endParaRPr>
          </a:p>
          <a:p>
            <a:pPr indent="0" lvl="0" marL="0" marR="0" rtl="0" algn="l">
              <a:spcBef>
                <a:spcPts val="0"/>
              </a:spcBef>
              <a:spcAft>
                <a:spcPts val="0"/>
              </a:spcAft>
              <a:buNone/>
            </a:pPr>
            <a:r>
              <a:rPr b="1" i="0" lang="en-US" sz="1800">
                <a:solidFill>
                  <a:srgbClr val="292929"/>
                </a:solidFill>
                <a:latin typeface="Trebuchet MS"/>
                <a:ea typeface="Trebuchet MS"/>
                <a:cs typeface="Trebuchet MS"/>
                <a:sym typeface="Trebuchet MS"/>
              </a:rPr>
              <a:t>Extrapolation and Interpolation:</a:t>
            </a:r>
            <a:endParaRPr/>
          </a:p>
          <a:p>
            <a:pPr indent="0" lvl="0" marL="0" marR="0" rtl="0" algn="l">
              <a:spcBef>
                <a:spcPts val="0"/>
              </a:spcBef>
              <a:spcAft>
                <a:spcPts val="0"/>
              </a:spcAft>
              <a:buNone/>
            </a:pPr>
            <a:r>
              <a:rPr b="0" i="0" lang="en-US" sz="1100">
                <a:solidFill>
                  <a:srgbClr val="292929"/>
                </a:solidFill>
                <a:latin typeface="Arial"/>
                <a:ea typeface="Arial"/>
                <a:cs typeface="Arial"/>
                <a:sym typeface="Arial"/>
              </a:rPr>
              <a:t>import matplotlib.pyplot as plt</a:t>
            </a:r>
            <a:endParaRPr b="0" i="0" sz="1100">
              <a:solidFill>
                <a:srgbClr val="292929"/>
              </a:solidFill>
              <a:latin typeface="Arial"/>
              <a:ea typeface="Arial"/>
              <a:cs typeface="Arial"/>
              <a:sym typeface="Arial"/>
            </a:endParaRPr>
          </a:p>
          <a:p>
            <a:pPr indent="0" lvl="0" marL="0" marR="0" rtl="0" algn="l">
              <a:spcBef>
                <a:spcPts val="0"/>
              </a:spcBef>
              <a:spcAft>
                <a:spcPts val="0"/>
              </a:spcAft>
              <a:buNone/>
            </a:pPr>
            <a:r>
              <a:rPr b="0" i="0" lang="en-US" sz="1100">
                <a:solidFill>
                  <a:srgbClr val="292929"/>
                </a:solidFill>
                <a:latin typeface="Arial"/>
                <a:ea typeface="Arial"/>
                <a:cs typeface="Arial"/>
                <a:sym typeface="Arial"/>
              </a:rPr>
              <a:t>from scipy import interpolate</a:t>
            </a:r>
            <a:endParaRPr/>
          </a:p>
          <a:p>
            <a:pPr indent="0" lvl="0" marL="0" marR="0" rtl="0" algn="l">
              <a:spcBef>
                <a:spcPts val="0"/>
              </a:spcBef>
              <a:spcAft>
                <a:spcPts val="0"/>
              </a:spcAft>
              <a:buNone/>
            </a:pPr>
            <a:r>
              <a:rPr b="0" i="0" lang="en-US" sz="1100">
                <a:solidFill>
                  <a:srgbClr val="292929"/>
                </a:solidFill>
                <a:latin typeface="Arial"/>
                <a:ea typeface="Arial"/>
                <a:cs typeface="Arial"/>
                <a:sym typeface="Arial"/>
              </a:rPr>
              <a:t>x = np.arange(0, 10)</a:t>
            </a:r>
            <a:endParaRPr/>
          </a:p>
          <a:p>
            <a:pPr indent="0" lvl="0" marL="0" marR="0" rtl="0" algn="l">
              <a:spcBef>
                <a:spcPts val="0"/>
              </a:spcBef>
              <a:spcAft>
                <a:spcPts val="0"/>
              </a:spcAft>
              <a:buNone/>
            </a:pPr>
            <a:r>
              <a:rPr b="0" i="0" lang="en-US" sz="1100">
                <a:solidFill>
                  <a:srgbClr val="292929"/>
                </a:solidFill>
                <a:latin typeface="Arial"/>
                <a:ea typeface="Arial"/>
                <a:cs typeface="Arial"/>
                <a:sym typeface="Arial"/>
              </a:rPr>
              <a:t>y = np.exp(-x/3.0)</a:t>
            </a:r>
            <a:endParaRPr/>
          </a:p>
          <a:p>
            <a:pPr indent="0" lvl="0" marL="0" marR="0" rtl="0" algn="l">
              <a:spcBef>
                <a:spcPts val="0"/>
              </a:spcBef>
              <a:spcAft>
                <a:spcPts val="0"/>
              </a:spcAft>
              <a:buNone/>
            </a:pPr>
            <a:r>
              <a:rPr b="0" i="0" lang="en-US" sz="1100">
                <a:solidFill>
                  <a:srgbClr val="292929"/>
                </a:solidFill>
                <a:latin typeface="Arial"/>
                <a:ea typeface="Arial"/>
                <a:cs typeface="Arial"/>
                <a:sym typeface="Arial"/>
              </a:rPr>
              <a:t>f = interpolate.interp1d(x, y)</a:t>
            </a:r>
            <a:endParaRPr/>
          </a:p>
          <a:p>
            <a:pPr indent="0" lvl="0" marL="0" marR="0" rtl="0" algn="l">
              <a:spcBef>
                <a:spcPts val="0"/>
              </a:spcBef>
              <a:spcAft>
                <a:spcPts val="0"/>
              </a:spcAft>
              <a:buNone/>
            </a:pPr>
            <a:r>
              <a:t/>
            </a:r>
            <a:endParaRPr b="0" i="0" sz="1100">
              <a:solidFill>
                <a:srgbClr val="292929"/>
              </a:solidFill>
              <a:latin typeface="Arial"/>
              <a:ea typeface="Arial"/>
              <a:cs typeface="Arial"/>
              <a:sym typeface="Arial"/>
            </a:endParaRPr>
          </a:p>
          <a:p>
            <a:pPr indent="0" lvl="0" marL="0" marR="0" rtl="0" algn="l">
              <a:spcBef>
                <a:spcPts val="0"/>
              </a:spcBef>
              <a:spcAft>
                <a:spcPts val="0"/>
              </a:spcAft>
              <a:buNone/>
            </a:pPr>
            <a:r>
              <a:t/>
            </a:r>
            <a:endParaRPr b="0" i="0" sz="1100">
              <a:solidFill>
                <a:srgbClr val="292929"/>
              </a:solidFill>
              <a:latin typeface="Arial"/>
              <a:ea typeface="Arial"/>
              <a:cs typeface="Arial"/>
              <a:sym typeface="Arial"/>
            </a:endParaRPr>
          </a:p>
          <a:p>
            <a:pPr indent="0" lvl="0" marL="0" marR="0" rtl="0" algn="l">
              <a:spcBef>
                <a:spcPts val="0"/>
              </a:spcBef>
              <a:spcAft>
                <a:spcPts val="0"/>
              </a:spcAft>
              <a:buNone/>
            </a:pPr>
            <a:r>
              <a:rPr b="1" i="0" lang="en-US" sz="1800">
                <a:solidFill>
                  <a:srgbClr val="292929"/>
                </a:solidFill>
                <a:latin typeface="Trebuchet MS"/>
                <a:ea typeface="Trebuchet MS"/>
                <a:cs typeface="Trebuchet MS"/>
                <a:sym typeface="Trebuchet MS"/>
              </a:rPr>
              <a:t>Hot-Deck imputation:</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df.fillna(method='ffill', inplace=True)</a:t>
            </a:r>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 </a:t>
            </a:r>
            <a:endParaRPr b="1" i="0"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type="title"/>
          </p:nvPr>
        </p:nvSpPr>
        <p:spPr>
          <a:xfrm>
            <a:off x="838200" y="544420"/>
            <a:ext cx="10515600" cy="6747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Arial Black"/>
              <a:buNone/>
            </a:pPr>
            <a:r>
              <a:rPr lang="en-US"/>
              <a:t>Outliers</a:t>
            </a:r>
            <a:endParaRPr/>
          </a:p>
        </p:txBody>
      </p:sp>
      <p:sp>
        <p:nvSpPr>
          <p:cNvPr id="428" name="Google Shape;428;p51"/>
          <p:cNvSpPr txBox="1"/>
          <p:nvPr/>
        </p:nvSpPr>
        <p:spPr>
          <a:xfrm>
            <a:off x="838200" y="1219199"/>
            <a:ext cx="11138452"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What is an outlier? </a:t>
            </a:r>
            <a:endParaRPr/>
          </a:p>
          <a:p>
            <a:pPr indent="0" lvl="0" marL="0" marR="0" rtl="0" algn="l">
              <a:spcBef>
                <a:spcPts val="0"/>
              </a:spcBef>
              <a:spcAft>
                <a:spcPts val="0"/>
              </a:spcAft>
              <a:buNone/>
            </a:pPr>
            <a:r>
              <a:rPr i="0" lang="en-US" sz="1800">
                <a:solidFill>
                  <a:srgbClr val="292929"/>
                </a:solidFill>
                <a:latin typeface="Trebuchet MS"/>
                <a:ea typeface="Trebuchet MS"/>
                <a:cs typeface="Trebuchet MS"/>
                <a:sym typeface="Trebuchet MS"/>
              </a:rPr>
              <a:t>An observation that lies an abnormal distance from a random sample in a population. </a:t>
            </a:r>
            <a:r>
              <a:rPr lang="en-US" sz="1800">
                <a:solidFill>
                  <a:srgbClr val="292929"/>
                </a:solidFill>
                <a:latin typeface="Trebuchet MS"/>
                <a:ea typeface="Trebuchet MS"/>
                <a:cs typeface="Trebuchet MS"/>
                <a:sym typeface="Trebuchet MS"/>
              </a:rPr>
              <a:t>Two kinds: mild and extreme outliers. </a:t>
            </a:r>
            <a:endParaRPr/>
          </a:p>
          <a:p>
            <a:pPr indent="0" lvl="0" marL="0" marR="0" rtl="0" algn="l">
              <a:spcBef>
                <a:spcPts val="0"/>
              </a:spcBef>
              <a:spcAft>
                <a:spcPts val="0"/>
              </a:spcAft>
              <a:buNone/>
            </a:pPr>
            <a:r>
              <a:t/>
            </a:r>
            <a:endParaRPr i="0"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rgbClr val="292929"/>
                </a:solidFill>
                <a:latin typeface="Trebuchet MS"/>
                <a:ea typeface="Trebuchet MS"/>
                <a:cs typeface="Trebuchet MS"/>
                <a:sym typeface="Trebuchet MS"/>
              </a:rPr>
              <a:t>How can we detect outliers?</a:t>
            </a:r>
            <a:endParaRPr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rPr i="0" lang="en-US" sz="1800">
                <a:solidFill>
                  <a:srgbClr val="292929"/>
                </a:solidFill>
                <a:latin typeface="Trebuchet MS"/>
                <a:ea typeface="Trebuchet MS"/>
                <a:cs typeface="Trebuchet MS"/>
                <a:sym typeface="Trebuchet MS"/>
              </a:rPr>
              <a:t>Basic methodologies include data visualization of boxplots and scatterplots:</a:t>
            </a:r>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 </a:t>
            </a:r>
            <a:endParaRPr b="1" i="0"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rgbClr val="292929"/>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descr="Examples of various outliers found in regression analysis. Case 1 is an...  | Download Scientific Diagram" id="429" name="Google Shape;429;p51"/>
          <p:cNvPicPr preferRelativeResize="0"/>
          <p:nvPr/>
        </p:nvPicPr>
        <p:blipFill rotWithShape="1">
          <a:blip r:embed="rId3">
            <a:alphaModFix/>
          </a:blip>
          <a:srcRect b="0" l="0" r="0" t="0"/>
          <a:stretch/>
        </p:blipFill>
        <p:spPr>
          <a:xfrm>
            <a:off x="7724738" y="3179578"/>
            <a:ext cx="2383942" cy="2497032"/>
          </a:xfrm>
          <a:prstGeom prst="rect">
            <a:avLst/>
          </a:prstGeom>
          <a:noFill/>
          <a:ln>
            <a:noFill/>
          </a:ln>
        </p:spPr>
      </p:pic>
      <p:pic>
        <p:nvPicPr>
          <p:cNvPr id="430" name="Google Shape;430;p51"/>
          <p:cNvPicPr preferRelativeResize="0"/>
          <p:nvPr/>
        </p:nvPicPr>
        <p:blipFill rotWithShape="1">
          <a:blip r:embed="rId4">
            <a:alphaModFix/>
          </a:blip>
          <a:srcRect b="0" l="0" r="0" t="0"/>
          <a:stretch/>
        </p:blipFill>
        <p:spPr>
          <a:xfrm>
            <a:off x="102704" y="3056086"/>
            <a:ext cx="4910829" cy="2497032"/>
          </a:xfrm>
          <a:prstGeom prst="rect">
            <a:avLst/>
          </a:prstGeom>
          <a:noFill/>
          <a:ln>
            <a:noFill/>
          </a:ln>
        </p:spPr>
      </p:pic>
      <p:sp>
        <p:nvSpPr>
          <p:cNvPr id="431" name="Google Shape;431;p51"/>
          <p:cNvSpPr txBox="1"/>
          <p:nvPr/>
        </p:nvSpPr>
        <p:spPr>
          <a:xfrm>
            <a:off x="4928153" y="3242773"/>
            <a:ext cx="2630556"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Create a boxplot in python:</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 Import libraries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import matplotlib.pyplot as plt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import numpy as np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 Creating dataset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np.random.seed(10)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data = np.random.normal(100, 20, 200)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fig = plt.figure(figsize =(10, 7))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 Creating plot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plt.boxplot(data)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 show plot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plt.show()</a:t>
            </a:r>
            <a:endParaRPr/>
          </a:p>
        </p:txBody>
      </p:sp>
      <p:sp>
        <p:nvSpPr>
          <p:cNvPr id="432" name="Google Shape;432;p51"/>
          <p:cNvSpPr txBox="1"/>
          <p:nvPr/>
        </p:nvSpPr>
        <p:spPr>
          <a:xfrm>
            <a:off x="10252213" y="3635246"/>
            <a:ext cx="1724439"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Create a scatterplot in Python:</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x = np.linspace(0, 10, 30)</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y = np.sin(x)</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plt.plot(x, y, 'o', color='black')</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