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codecamp.org/news/an-introduction-to-part-of-speech-tagging-and-the-hidden-markov-model-953d45338f24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named-entity-recognition-with-nltk-and-spacy-8c4a7d88e7da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achinelearningaptitude.com/topics/natural-language-processing/what-are-the-drawbacks-of-an-n-gram-language-model/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understanding-nlp-word-embeddings-text-vectorization-1a23744f7223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dnuggets.com/2018/07/comparison-top-6-python-nlp-libraries.html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understanding-feature-engineering-part-1-continuous-numeric-data-da4e47099a7b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stemming-vs-lemmatization-2daddabcb22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An introduction to part-of-speech tagging and the Hidden Markov Model (freecodecamp.org)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Named Entity Recognition with NLTK and SpaCy | by Susan Li | Towards Data Science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What are the drawbacks of an n-gram language model ? | Cracking the ML Interview! (machinelearningaptitude.com)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Understanding NLP Word Embeddings — Text Vectorization | by Prabhu | Towards Data Science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Comparison of Top 6 Python NLP Libraries - KDnuggets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Continuous Numeric Data. Strategies for working with continuous… | by Dipanjan (DJ) Sarkar | Towards Data Science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Stemming vs Lemmatization. Truncate a word to its root or base… | by Aditya Beri | Towards Data Science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2.jpg"/><Relationship Id="rId7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towardsdatascience.com/understanding-feature-engineering-part-1-continuous-numeric-data-da4e47099a7b" TargetMode="External"/><Relationship Id="rId4" Type="http://schemas.openxmlformats.org/officeDocument/2006/relationships/hyperlink" Target="https://towardsdatascience.com/understanding-feature-engineering-part-3-traditional-methods-for-text-data-f6f7d70acd41" TargetMode="External"/><Relationship Id="rId5" Type="http://schemas.openxmlformats.org/officeDocument/2006/relationships/hyperlink" Target="https://towardsdatascience.com/text-vectorization-bag-of-words-bow-441d1bfce897" TargetMode="External"/><Relationship Id="rId6" Type="http://schemas.openxmlformats.org/officeDocument/2006/relationships/hyperlink" Target="https://towardsdatascience.com/understanding-nlp-word-embeddings-text-vectorization-1a23744f7223" TargetMode="External"/><Relationship Id="rId7" Type="http://schemas.openxmlformats.org/officeDocument/2006/relationships/hyperlink" Target="https://towardsdatascience.com/the-curse-of-dimensionality-50dc6e49aa1e" TargetMode="External"/><Relationship Id="rId8" Type="http://schemas.openxmlformats.org/officeDocument/2006/relationships/hyperlink" Target="https://elitedatascience.com/python-nlp-librarie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Feature Engineering for Text Data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14"/>
            <a:ext cx="64878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18"/>
              <a:buNone/>
            </a:pPr>
            <a:r>
              <a:rPr lang="en" sz="2400"/>
              <a:t>By Alex Ni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18"/>
              <a:buNone/>
            </a:pPr>
            <a:r>
              <a:rPr lang="en" sz="2400"/>
              <a:t>March 13, 2021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Text cleaning techniques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words into lowercase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leading and trailing whitespaces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punctuation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stopwords (a, an, the, ...)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Expanding contractions (don’t -&gt; do not)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special characters (numbers, emojis, etc)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Other text preprocessing techniques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HTML/XML tags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Replacing accented characters (such as é)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Correcting spelling errors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Part-of-speech(POS) tagging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Assigning every word, its corresponding part of speech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word has a different POS tag in different sentences based on different contexts.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b="1" lang="en"/>
              <a:t>bear</a:t>
            </a:r>
            <a:r>
              <a:rPr lang="en"/>
              <a:t> is a majestic animal -- noun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</a:t>
            </a:r>
            <a:r>
              <a:rPr b="1" lang="en"/>
              <a:t>bear</a:t>
            </a:r>
            <a:r>
              <a:rPr lang="en"/>
              <a:t> with me -- verb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Sense Disambiguation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Sentiment analysis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Question answering, chatbot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Name entity recognition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Identifying and classifying named entities into predefined categories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Categories include as names of persons, organizations, locations, expression of times, quantities, monetary values, percentages,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Efficient search algorithms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Question answering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News article classification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 service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Text Vectorization: Bag of Words(BoW)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word tokens and perform pre-processing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frequency if word tokens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 a word vector out of these frequencies and vocabulary of corpus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</a:t>
            </a:r>
            <a:r>
              <a:rPr b="1" lang="en"/>
              <a:t>corpus</a:t>
            </a:r>
            <a:r>
              <a:rPr lang="en"/>
              <a:t> is typically a collection of text documents usually belonging to one or more subjects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 Simple Explanation of the Bag-of-Words Model | by Victor Zhou | Towards  Data Science" id="157" name="Google Shape;1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8250" y="3572725"/>
            <a:ext cx="5669400" cy="11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BoW shortcomings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471888" y="3637100"/>
            <a:ext cx="82221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31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Exactly the same BoW representation</a:t>
            </a:r>
            <a:endParaRPr sz="1460"/>
          </a:p>
          <a:p>
            <a:pPr indent="-32131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But context of the words is lost</a:t>
            </a:r>
            <a:endParaRPr sz="1460"/>
          </a:p>
          <a:p>
            <a:pPr indent="-32131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Sentiment dependent on the position of ‘not’</a:t>
            </a:r>
            <a:endParaRPr sz="1460"/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588" y="1916288"/>
            <a:ext cx="5256825" cy="13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Text Vectorization: N-grams model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Contiguous sequence of N word tokens in a given document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BoW is basically a unigram model (N=1)</a:t>
            </a:r>
            <a:endParaRPr/>
          </a:p>
        </p:txBody>
      </p:sp>
      <p:pic>
        <p:nvPicPr>
          <p:cNvPr descr="N-Gram Model" id="171" name="Google Shape;1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413" y="3249625"/>
            <a:ext cx="4673175" cy="14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Shortcomings of N-gram modeling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Curse of dimensionality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Dimension of a dataset corresponds to the number of features that exist in a data set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Difficulties related to training machine learning models due to high dimensional data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Risk of massively overfitting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Causing observation to appear equidistant from all the others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Sparsity problem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Higher order n-grams are rare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n small, typically less than or equal to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Storage problem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 may be still lost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TF-IDF model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Stands for </a:t>
            </a:r>
            <a:r>
              <a:rPr b="1" lang="en"/>
              <a:t>Term Frequency</a:t>
            </a:r>
            <a:r>
              <a:rPr lang="en"/>
              <a:t>-</a:t>
            </a:r>
            <a:r>
              <a:rPr b="1" lang="en"/>
              <a:t>Inverse Document Frequency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Term Frequency: </a:t>
            </a:r>
            <a:r>
              <a:rPr lang="en"/>
              <a:t>how many times a word appears in a document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Document Frequency: </a:t>
            </a:r>
            <a:r>
              <a:rPr lang="en"/>
              <a:t>how many times a document containing that word appear across a set of documents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statistical measure that evaluates how relevant a word is to a document in a collection of documents</a:t>
            </a:r>
            <a:endParaRPr/>
          </a:p>
        </p:txBody>
      </p:sp>
      <p:pic>
        <p:nvPicPr>
          <p:cNvPr descr="Image for post" id="184" name="Google Shape;18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700" y="4299075"/>
            <a:ext cx="40386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Why do we prefer TF-IDF model?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BoW model, weight of dimension dependents on the frequency of the word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 contains the word ‘</a:t>
            </a:r>
            <a:r>
              <a:rPr i="1" lang="en"/>
              <a:t>human</a:t>
            </a:r>
            <a:r>
              <a:rPr lang="en"/>
              <a:t>’ in five places, therefore dimension corresponding to ‘</a:t>
            </a:r>
            <a:r>
              <a:rPr i="1" lang="en"/>
              <a:t>human</a:t>
            </a:r>
            <a:r>
              <a:rPr lang="en"/>
              <a:t>’ has weight 5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some words occur very commonly across all documents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document has ‘</a:t>
            </a:r>
            <a:r>
              <a:rPr i="1" lang="en"/>
              <a:t>Jupiter’</a:t>
            </a:r>
            <a:r>
              <a:rPr lang="en"/>
              <a:t> and ‘universe’ occurring 20 times each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</a:t>
            </a:r>
            <a:r>
              <a:rPr i="1" lang="en"/>
              <a:t>Jupiter’ </a:t>
            </a:r>
            <a:r>
              <a:rPr lang="en"/>
              <a:t>rarely occurs in the other documents. ‘Universe’ is quite common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 more weight to ‘</a:t>
            </a:r>
            <a:r>
              <a:rPr i="1" lang="en"/>
              <a:t>Jupiter’ </a:t>
            </a:r>
            <a:r>
              <a:rPr lang="en"/>
              <a:t>on account of exclusivity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recap on feature engineering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we need feature engineering for text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can we do to perform feature engineering for text data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libraries for processing text data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Cosine similarity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Identify how similar a text document is with any other documents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Built on top of BoW or TF-IDF based features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Mathematically, Cosine similarity is the ratio of the dot product of vectors and the product of the magnitude of vectors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Visually, smaller the angle, the higher the similarity </a:t>
            </a:r>
            <a:endParaRPr/>
          </a:p>
        </p:txBody>
      </p:sp>
      <p:pic>
        <p:nvPicPr>
          <p:cNvPr descr="TF-IDF and similarity scores | Chan`s Jupyter" id="197" name="Google Shape;19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31300"/>
            <a:ext cx="3556300" cy="276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for post" id="198" name="Google Shape;19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8575" y="3025625"/>
            <a:ext cx="5420626" cy="16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Mapping words into an n-dimensional vector space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Produced using deep learning and huge amounts of data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Discern how similar two words are to each other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to detect synonyms and antonyms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Captures complex relationships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King-Queen →  Man-Woman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France-Paris → Russia-Moscow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Some famous pre-trained methods: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Word2Vec by Google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Fasttext by Facebook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Glove by Standford</a:t>
            </a:r>
            <a:endParaRPr/>
          </a:p>
        </p:txBody>
      </p:sp>
      <p:pic>
        <p:nvPicPr>
          <p:cNvPr descr="GitHub - stanfordnlp/GloVe: GloVe model for distributed word representation" id="205" name="Google Shape;20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750" y="3143250"/>
            <a:ext cx="200025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stText" id="206" name="Google Shape;20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1919065"/>
            <a:ext cx="2000250" cy="1051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nkBrain - The Word2Vec Patent from Google | Verve Developments" id="207" name="Google Shape;207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346071"/>
            <a:ext cx="2000250" cy="1328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Common libraries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Sci-kit learn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NLTK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spaCy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Gensim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Textblob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Standford CoreNLP</a:t>
            </a:r>
            <a:endParaRPr sz="1900"/>
          </a:p>
        </p:txBody>
      </p:sp>
      <p:pic>
        <p:nvPicPr>
          <p:cNvPr descr="scikit-learn - Wikipedia" id="214" name="Google Shape;2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5025" y="393763"/>
            <a:ext cx="29146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aCy - Wikipedia" id="215" name="Google Shape;21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9928" y="2247626"/>
            <a:ext cx="2655448" cy="95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Blob: Simplified Text Processing — TextBlob 0.16.0 documentation" id="216" name="Google Shape;21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57425" y="2915925"/>
            <a:ext cx="187642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proving gensim's documentation. Between the months of January and April…  | by Manos Stergiadis | Medium" id="217" name="Google Shape;217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78350" y="3725075"/>
            <a:ext cx="2808000" cy="10246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LTK Tutorial —— A Python package - Clay-Technology World" id="218" name="Google Shape;218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81225" y="464400"/>
            <a:ext cx="195262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Resource</a:t>
            </a:r>
            <a:endParaRPr/>
          </a:p>
        </p:txBody>
      </p:sp>
      <p:sp>
        <p:nvSpPr>
          <p:cNvPr id="224" name="Google Shape;224;p35"/>
          <p:cNvSpPr txBox="1"/>
          <p:nvPr/>
        </p:nvSpPr>
        <p:spPr>
          <a:xfrm>
            <a:off x="286425" y="835375"/>
            <a:ext cx="8532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Continuous Numeric Data. Strategies for working with continuous… | by Dipanjan (DJ) Sarkar | Towards Data Science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Traditional Methods for Text Data | by Dipanjan (DJ) Sarkar | Towards Data Science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Text Vectorization: Bag of Words (BoW) | by Vaibhav Jayaswal | Towards Data Science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Understanding NLP Word Embeddings — Text Vectorization | by Prabhu | Towards Data Science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The Curse of Dimensionality. Why High Dimensional Data Can Be So… | by Tony Yiu | Towards Data Science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5 Heroic Python NLP Libraries (elitedatascience.com)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What is Feature Engineering?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rPr lang="en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is typically a specific representation on top of </a:t>
            </a:r>
            <a:r>
              <a:rPr b="1" lang="en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raw data</a:t>
            </a:r>
            <a:r>
              <a:rPr lang="en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, which is an individual, measurable attribute, typically depicted by a column in a dataset</a:t>
            </a:r>
            <a:endParaRPr sz="200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27272"/>
              <a:buNone/>
            </a:pPr>
            <a:r>
              <a:t/>
            </a:r>
            <a:endParaRPr i="1" sz="20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i="1" lang="en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“Feature engineering is the process of transforming </a:t>
            </a:r>
            <a:r>
              <a:rPr b="1" i="1" lang="en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raw data</a:t>
            </a:r>
            <a:r>
              <a:rPr i="1" lang="en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into </a:t>
            </a:r>
            <a:r>
              <a:rPr b="1" i="1" lang="en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i="1" lang="en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that better represent </a:t>
            </a:r>
            <a:r>
              <a:rPr b="1" i="1" lang="en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the underlying problem</a:t>
            </a:r>
            <a:r>
              <a:rPr i="1" lang="en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i="1" lang="en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the predictive models</a:t>
            </a:r>
            <a:r>
              <a:rPr i="1" lang="en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, resulting in improved </a:t>
            </a:r>
            <a:r>
              <a:rPr b="1" i="1" lang="en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model accuracy</a:t>
            </a:r>
            <a:r>
              <a:rPr i="1" lang="en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b="1" i="1" lang="en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unseen data</a:t>
            </a:r>
            <a:r>
              <a:rPr i="1" lang="en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.”</a:t>
            </a:r>
            <a:endParaRPr i="1" sz="200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ct val="127272"/>
              <a:buNone/>
            </a:pPr>
            <a:r>
              <a:rPr i="1" lang="en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— Dr. Jason Brownlee</a:t>
            </a:r>
            <a:endParaRPr b="1" sz="110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5270" y="2090050"/>
            <a:ext cx="3877875" cy="236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son Brownlee" id="82" name="Google Shape;8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0012" y="3912275"/>
            <a:ext cx="723675" cy="9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Feature Engineering for Structured Data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For </a:t>
            </a:r>
            <a:r>
              <a:rPr b="1" lang="en"/>
              <a:t>Numerical Data</a:t>
            </a:r>
            <a:r>
              <a:rPr lang="en"/>
              <a:t>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Selection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Imputation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Aggregation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Binning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Scaling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Mathematical Transformation</a:t>
            </a:r>
            <a:endParaRPr/>
          </a:p>
        </p:txBody>
      </p:sp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46941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For </a:t>
            </a:r>
            <a:r>
              <a:rPr b="1" lang="en"/>
              <a:t>Categorical Data</a:t>
            </a:r>
            <a:r>
              <a:rPr lang="en"/>
              <a:t>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Label encoding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One-hot encoding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1788" y="3052038"/>
            <a:ext cx="38576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What if the feature is text-based only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Text-based data such as: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Emails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Movies/Product reviews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News articles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Social media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Support ticket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Translation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....</a:t>
            </a:r>
            <a:endParaRPr/>
          </a:p>
        </p:txBody>
      </p:sp>
      <p:pic>
        <p:nvPicPr>
          <p:cNvPr descr="5 Things You Need to Know about Sentiment Analysis and Classification -  KDnuggets" id="97" name="Google Shape;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1100" y="303888"/>
            <a:ext cx="2683725" cy="20128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Grammar Checker | Grammarly" id="98" name="Google Shape;9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2788" y="3578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tural Language Processing | Cybiant" id="99" name="Google Shape;9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20725" y="2571750"/>
            <a:ext cx="4169125" cy="20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do we need feature engineering for text? 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data is unstructured and free flowing that cannot be utilized by any machine learning algorithm.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data could be noisy which makes it harder for machine learning algorithms to directly work on raw data.</a:t>
            </a:r>
            <a:endParaRPr/>
          </a:p>
        </p:txBody>
      </p:sp>
      <p:pic>
        <p:nvPicPr>
          <p:cNvPr descr="New Course: Learn Advanced Data Cleaning in R – Dataquest"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4325" y="3377725"/>
            <a:ext cx="3801350" cy="152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st of English Stop Words – XPO6" id="107" name="Google Shape;10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1550" y="3393576"/>
            <a:ext cx="2489950" cy="14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can we do to make text machine friendly?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Splitting a piece of text into smaller units called tokens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Tokenization can occur at different level: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Text into sentences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Sentences into words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Tokens are the building blocks of natural language</a:t>
            </a:r>
            <a:endParaRPr/>
          </a:p>
        </p:txBody>
      </p:sp>
      <p:pic>
        <p:nvPicPr>
          <p:cNvPr descr="NLP | How tokenizing text, sentence, words works - GeeksforGeeks"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9125" y="428325"/>
            <a:ext cx="5013025" cy="1599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kenizers: How machines read" id="120" name="Google Shape;1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9125" y="2806300"/>
            <a:ext cx="5013025" cy="20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Stemming and lemmatization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word into its base form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Watch ← Watches, Watching, Watched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Stemming vs Lemmatization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Stemming is a somewhat crude method for cataloging related words; it essentially chops off letters from the end until the stem is reached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Lemmatization looks beyond word reduction and considers a language’s full vocabulary to apply a morphological analysis to words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“was” → “be”, “mice” → “mouse”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