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visuals </a:t>
            </a:r>
            <a:endParaRPr/>
          </a:p>
        </p:txBody>
      </p:sp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Response: clicks on “Buy now”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Treatment: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Factor: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Level:</a:t>
            </a:r>
            <a:endParaRPr/>
          </a:p>
        </p:txBody>
      </p:sp>
      <p:sp>
        <p:nvSpPr>
          <p:cNvPr id="223" name="Google Shape;22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more samples if </a:t>
            </a:r>
            <a:r>
              <a:rPr b="0" i="0"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sample variance is larger; less samples if </a:t>
            </a:r>
            <a:r>
              <a:rPr i="0" lang="en-US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δ(delta) is larger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endParaRPr/>
          </a:p>
        </p:txBody>
      </p:sp>
      <p:sp>
        <p:nvSpPr>
          <p:cNvPr id="275" name="Google Shape;27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 testing is a statistical way of comparing two or more versions, such as version A and version B. To determine not only which version performs better but also to understand if the difference between the two versions is statistically significant. </a:t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1894787" y="1008994"/>
            <a:ext cx="8621863" cy="2715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Calibri"/>
              <a:buNone/>
            </a:pPr>
            <a:r>
              <a:rPr lang="en-US" sz="11500">
                <a:latin typeface="Calibri"/>
                <a:ea typeface="Calibri"/>
                <a:cs typeface="Calibri"/>
                <a:sym typeface="Calibri"/>
              </a:rPr>
              <a:t>A/B Testing 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894787" y="4582814"/>
            <a:ext cx="6522789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Tami Tang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March 27, 2021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>
            <p:ph type="ctrTitle"/>
          </p:nvPr>
        </p:nvSpPr>
        <p:spPr>
          <a:xfrm>
            <a:off x="965201" y="1036674"/>
            <a:ext cx="3862172" cy="3514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Bottlenecks</a:t>
            </a:r>
            <a:br>
              <a:rPr lang="en-US" sz="5600"/>
            </a:br>
            <a:endParaRPr sz="5600"/>
          </a:p>
        </p:txBody>
      </p: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965202" y="4582814"/>
            <a:ext cx="3689094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Timeline&#10;&#10;Description automatically generated"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065" y="2323070"/>
            <a:ext cx="5673365" cy="163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>
            <p:ph type="ctrTitle"/>
          </p:nvPr>
        </p:nvSpPr>
        <p:spPr>
          <a:xfrm>
            <a:off x="965201" y="1036674"/>
            <a:ext cx="3689096" cy="3514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r>
              <a:rPr lang="en-US" sz="6100">
                <a:latin typeface="Calibri"/>
                <a:ea typeface="Calibri"/>
                <a:cs typeface="Calibri"/>
                <a:sym typeface="Calibri"/>
              </a:rPr>
              <a:t>Construct A Hypothesis</a:t>
            </a:r>
            <a:br>
              <a:rPr lang="en-US" sz="6100"/>
            </a:br>
            <a:endParaRPr sz="6100"/>
          </a:p>
        </p:txBody>
      </p:sp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5296070" y="3968002"/>
            <a:ext cx="4053875" cy="1592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“If the “Checkout” is changed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“Complete My Order,” the conversion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rates in the checkout will increase,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because the copy is more specific 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personalized.”</a:t>
            </a:r>
            <a:endParaRPr sz="1200"/>
          </a:p>
        </p:txBody>
      </p:sp>
      <p:pic>
        <p:nvPicPr>
          <p:cNvPr descr="Timeline&#10;&#10;Description automatically generated with medium confidence"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779" y="1087330"/>
            <a:ext cx="4811872" cy="245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>
            <p:ph type="ctrTitle"/>
          </p:nvPr>
        </p:nvSpPr>
        <p:spPr>
          <a:xfrm>
            <a:off x="965199" y="1383527"/>
            <a:ext cx="6122645" cy="41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Design&gt;Run&gt;Test</a:t>
            </a:r>
            <a:endParaRPr/>
          </a:p>
        </p:txBody>
      </p: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7986955" y="2573422"/>
            <a:ext cx="3113064" cy="1795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07" name="Google Shape;207;p24"/>
          <p:cNvCxnSpPr/>
          <p:nvPr/>
        </p:nvCxnSpPr>
        <p:spPr>
          <a:xfrm>
            <a:off x="7534656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&#10;&#10;Description automatically generated" id="208" name="Google Shape;2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624" y="2479298"/>
            <a:ext cx="3247605" cy="171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>
            <p:ph type="ctrTitle"/>
          </p:nvPr>
        </p:nvSpPr>
        <p:spPr>
          <a:xfrm>
            <a:off x="1285240" y="1050595"/>
            <a:ext cx="8074815" cy="71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Terminology</a:t>
            </a:r>
            <a:endParaRPr/>
          </a:p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1285240" y="2228850"/>
            <a:ext cx="85064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• </a:t>
            </a:r>
            <a:r>
              <a:rPr b="1" i="0" lang="en-US" sz="2000" u="none" strike="noStrike"/>
              <a:t>Response</a:t>
            </a:r>
            <a:r>
              <a:rPr b="0" i="0" lang="en-US" sz="2000" u="none" strike="noStrike"/>
              <a:t> (or Dependent Variable, Outcome, Performance metric) - a quantitative measure of the experiment’s objective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strike="noStrike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• </a:t>
            </a:r>
            <a:r>
              <a:rPr b="1" i="0" lang="en-US" sz="2000" u="none" strike="noStrike"/>
              <a:t>Factor </a:t>
            </a:r>
            <a:r>
              <a:rPr b="0" i="0" lang="en-US" sz="2000" u="none" strike="noStrike"/>
              <a:t>(or Variable) - controllable variable that is thought to influence response.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– Factors are assigned Values (or Levels, Versions).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strike="noStrike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• </a:t>
            </a:r>
            <a:r>
              <a:rPr b="1" i="0" lang="en-US" sz="2000" u="none" strike="noStrike"/>
              <a:t>Treatment</a:t>
            </a:r>
            <a:r>
              <a:rPr b="0" i="0" lang="en-US" sz="2000" u="none" strike="noStrike"/>
              <a:t> (or Variant, Version) - a user experience being tested by assigning levels to the factors.</a:t>
            </a:r>
            <a:endParaRPr b="1" sz="2000"/>
          </a:p>
        </p:txBody>
      </p:sp>
      <p:pic>
        <p:nvPicPr>
          <p:cNvPr descr="Text, chat or text message&#10;&#10;Description automatically generated"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851" y="2499345"/>
            <a:ext cx="1083184" cy="75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 txBox="1"/>
          <p:nvPr>
            <p:ph type="ctrTitle"/>
          </p:nvPr>
        </p:nvSpPr>
        <p:spPr>
          <a:xfrm>
            <a:off x="1285240" y="1050596"/>
            <a:ext cx="8074815" cy="1263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Terminology</a:t>
            </a:r>
            <a:endParaRPr/>
          </a:p>
        </p:txBody>
      </p:sp>
      <p:sp>
        <p:nvSpPr>
          <p:cNvPr id="229" name="Google Shape;229;p26"/>
          <p:cNvSpPr txBox="1"/>
          <p:nvPr>
            <p:ph idx="1" type="subTitle"/>
          </p:nvPr>
        </p:nvSpPr>
        <p:spPr>
          <a:xfrm>
            <a:off x="1285240" y="2314576"/>
            <a:ext cx="8074815" cy="3455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/>
              <a:t>Response</a:t>
            </a:r>
            <a:r>
              <a:rPr lang="en-US"/>
              <a:t>-- What would you measure?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What are the </a:t>
            </a:r>
            <a:r>
              <a:rPr b="1" lang="en-US"/>
              <a:t>Treatments?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What are the </a:t>
            </a:r>
            <a:r>
              <a:rPr b="1" lang="en-US"/>
              <a:t>Factors? Levels? </a:t>
            </a:r>
            <a:endParaRPr/>
          </a:p>
          <a:p>
            <a:pPr indent="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descr="Logo&#10;&#10;Description automatically generated" id="230" name="Google Shape;2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882" y="3827246"/>
            <a:ext cx="5618355" cy="217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/>
          <p:nvPr>
            <p:ph type="ctrTitle"/>
          </p:nvPr>
        </p:nvSpPr>
        <p:spPr>
          <a:xfrm>
            <a:off x="1285241" y="1008994"/>
            <a:ext cx="9231410" cy="1162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Common Testing Types</a:t>
            </a:r>
            <a:endParaRPr/>
          </a:p>
        </p:txBody>
      </p:sp>
      <p:sp>
        <p:nvSpPr>
          <p:cNvPr id="239" name="Google Shape;239;p27"/>
          <p:cNvSpPr txBox="1"/>
          <p:nvPr>
            <p:ph idx="1" type="subTitle"/>
          </p:nvPr>
        </p:nvSpPr>
        <p:spPr>
          <a:xfrm>
            <a:off x="1285241" y="2466976"/>
            <a:ext cx="7132335" cy="3428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A/B (split)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Multivariate testing (MVT)—Full and Functional Factorial Design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>
            <p:ph type="ctrTitle"/>
          </p:nvPr>
        </p:nvSpPr>
        <p:spPr>
          <a:xfrm>
            <a:off x="1285240" y="1050596"/>
            <a:ext cx="8074815" cy="11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 testing </a:t>
            </a:r>
            <a:endParaRPr/>
          </a:p>
        </p:txBody>
      </p:sp>
      <p:sp>
        <p:nvSpPr>
          <p:cNvPr id="248" name="Google Shape;248;p28"/>
          <p:cNvSpPr txBox="1"/>
          <p:nvPr>
            <p:ph idx="1" type="subTitle"/>
          </p:nvPr>
        </p:nvSpPr>
        <p:spPr>
          <a:xfrm>
            <a:off x="1285240" y="2495551"/>
            <a:ext cx="8074815" cy="3274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u="none" strike="noStrike"/>
              <a:t>A/B testing is a way to compare two versions of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-US" u="none" strike="noStrike"/>
              <a:t>single variable </a:t>
            </a:r>
            <a:r>
              <a:rPr b="0" i="0" lang="en-US" u="none" strike="noStrike"/>
              <a:t>typically by testing a subject’s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u="none" strike="noStrike"/>
              <a:t>response to variable A against variable B, 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u="none" strike="noStrike"/>
              <a:t>determining which of the two variables is more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u="none" strike="noStrike"/>
              <a:t>effective.</a:t>
            </a:r>
            <a:endParaRPr/>
          </a:p>
        </p:txBody>
      </p:sp>
      <p:pic>
        <p:nvPicPr>
          <p:cNvPr descr="Graphical user interface, application&#10;&#10;Description automatically generated"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72" y="1339791"/>
            <a:ext cx="2427869" cy="3534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ctrTitle"/>
          </p:nvPr>
        </p:nvSpPr>
        <p:spPr>
          <a:xfrm>
            <a:off x="1524000" y="367323"/>
            <a:ext cx="9144000" cy="1977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A/B Testing</a:t>
            </a:r>
            <a:br>
              <a:rPr lang="en-US"/>
            </a:br>
            <a:endParaRPr/>
          </a:p>
        </p:txBody>
      </p:sp>
      <p:sp>
        <p:nvSpPr>
          <p:cNvPr id="255" name="Google Shape;255;p29"/>
          <p:cNvSpPr txBox="1"/>
          <p:nvPr>
            <p:ph idx="1" type="subTitle"/>
          </p:nvPr>
        </p:nvSpPr>
        <p:spPr>
          <a:xfrm>
            <a:off x="1524000" y="2063263"/>
            <a:ext cx="9550400" cy="4071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• Pros: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– Easy to set up and interpret results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– Plenty of free tools - cheap way to start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– Lower traffic demands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• Cons: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– All-or-nothing approach (individual effects hard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assess if changing several things at a time)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>
            <p:ph type="ctrTitle"/>
          </p:nvPr>
        </p:nvSpPr>
        <p:spPr>
          <a:xfrm>
            <a:off x="1285240" y="933451"/>
            <a:ext cx="8074815" cy="104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0" i="0" lang="en-US" sz="56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Testing (MVT)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>
            <p:ph idx="1" type="subTitle"/>
          </p:nvPr>
        </p:nvSpPr>
        <p:spPr>
          <a:xfrm>
            <a:off x="1285240" y="2286001"/>
            <a:ext cx="8074815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0" i="0" lang="en-US" sz="1500" u="none" strike="noStrike"/>
              <a:t>• Multivariate testing is a technique for testing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0" i="0" lang="en-US" sz="1500" u="none" strike="noStrike"/>
              <a:t>hypothesis in which </a:t>
            </a:r>
            <a:r>
              <a:rPr b="1" i="0" lang="en-US" sz="1500" u="none" strike="noStrike"/>
              <a:t>multiple variables </a:t>
            </a:r>
            <a:r>
              <a:rPr b="0" i="0" lang="en-US" sz="1500" u="none" strike="noStrike"/>
              <a:t>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0" i="0" lang="en-US" sz="1500" u="none" strike="noStrike"/>
              <a:t>modified.</a:t>
            </a:r>
            <a:endParaRPr/>
          </a:p>
          <a:p>
            <a:pPr indent="9525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strike="noStrike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0" i="0" lang="en-US" sz="1500" u="none" strike="noStrike"/>
              <a:t>• The goal of multivariate testing is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0" i="0" lang="en-US" sz="1500" u="none" strike="noStrike"/>
              <a:t>determine which combination of variations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0" i="0" lang="en-US" sz="1500" u="none" strike="noStrike"/>
              <a:t>performs the best out of all of the possible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0" i="0" lang="en-US" sz="1500" u="none" strike="noStrike"/>
              <a:t>Combinations</a:t>
            </a:r>
            <a:endParaRPr/>
          </a:p>
        </p:txBody>
      </p:sp>
      <p:pic>
        <p:nvPicPr>
          <p:cNvPr descr="Diagram&#10;&#10;Description automatically generated"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195" y="2425148"/>
            <a:ext cx="4162634" cy="245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ctrTitle"/>
          </p:nvPr>
        </p:nvSpPr>
        <p:spPr>
          <a:xfrm>
            <a:off x="1524000" y="570523"/>
            <a:ext cx="9144000" cy="1085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Multivariate Testing (MVT)</a:t>
            </a:r>
            <a:endParaRPr/>
          </a:p>
        </p:txBody>
      </p:sp>
      <p:sp>
        <p:nvSpPr>
          <p:cNvPr id="271" name="Google Shape;271;p31"/>
          <p:cNvSpPr txBox="1"/>
          <p:nvPr>
            <p:ph idx="1" type="subTitle"/>
          </p:nvPr>
        </p:nvSpPr>
        <p:spPr>
          <a:xfrm>
            <a:off x="1524000" y="2001795"/>
            <a:ext cx="9144000" cy="4285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• Pros: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– Generates insights on interaction between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multiple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– Can substitute for A/B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• Cons: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– More involved to set up compared to A/B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– Amount of visitor traffic required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type="ctrTitle"/>
          </p:nvPr>
        </p:nvSpPr>
        <p:spPr>
          <a:xfrm>
            <a:off x="1075767" y="1188637"/>
            <a:ext cx="2988234" cy="4020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5244592" y="1590676"/>
            <a:ext cx="4713516" cy="3618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 strike="noStrike"/>
              <a:t>• Online Testing: </a:t>
            </a:r>
            <a:r>
              <a:rPr lang="en-US" sz="2200"/>
              <a:t>What is A/B testing? </a:t>
            </a:r>
            <a:r>
              <a:rPr b="0" i="0" lang="en-US" sz="2200" u="none" strike="noStrike"/>
              <a:t> </a:t>
            </a:r>
            <a:r>
              <a:rPr lang="en-US" sz="2200"/>
              <a:t>W</a:t>
            </a:r>
            <a:r>
              <a:rPr b="0" i="0" lang="en-US" sz="2200" u="none" strike="noStrike"/>
              <a:t>hat to test?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 strike="noStrike"/>
              <a:t>• Testing step-by-step Process 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– Define Success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– Identify Bottlenecks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– Construct a Hypothesis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– </a:t>
            </a:r>
            <a:r>
              <a:rPr i="0" lang="en-US" sz="2000" u="none" strike="noStrike"/>
              <a:t>Design, Run and </a:t>
            </a:r>
            <a:r>
              <a:rPr b="1" i="0" lang="en-US" sz="2000" u="none" strike="noStrike"/>
              <a:t>Analyze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 txBox="1"/>
          <p:nvPr>
            <p:ph type="ctrTitle"/>
          </p:nvPr>
        </p:nvSpPr>
        <p:spPr>
          <a:xfrm>
            <a:off x="1285240" y="1050596"/>
            <a:ext cx="8074815" cy="1022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Designing A/B Test</a:t>
            </a:r>
            <a:endParaRPr/>
          </a:p>
        </p:txBody>
      </p:sp>
      <p:sp>
        <p:nvSpPr>
          <p:cNvPr id="281" name="Google Shape;281;p32"/>
          <p:cNvSpPr txBox="1"/>
          <p:nvPr>
            <p:ph idx="1" type="subTitle"/>
          </p:nvPr>
        </p:nvSpPr>
        <p:spPr>
          <a:xfrm>
            <a:off x="1285240" y="2534479"/>
            <a:ext cx="8074815" cy="3235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How long to run an A/B test?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Determine the sample size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   </a:t>
            </a:r>
            <a:r>
              <a:rPr lang="en-US" sz="1400"/>
              <a:t>(</a:t>
            </a:r>
            <a:r>
              <a:rPr i="0" lang="en-US" sz="1400"/>
              <a:t> δ: difference between treatment and control)</a:t>
            </a:r>
            <a:endParaRPr sz="1400"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--Power of the test (e.g., 80%)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--Significance Level (e.g. 95%</a:t>
            </a:r>
            <a:r>
              <a:rPr b="0" i="0" lang="en-US" sz="2200"/>
              <a:t>)</a:t>
            </a:r>
            <a:endParaRPr sz="2200"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--Minimum detectable effect (e.g. 2%)</a:t>
            </a:r>
            <a:endParaRPr/>
          </a:p>
          <a:p>
            <a:pPr indent="1397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054" y="3313441"/>
            <a:ext cx="2016508" cy="52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838200" y="253367"/>
            <a:ext cx="10515600" cy="96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Hypotheses Testing 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838200" y="1474573"/>
            <a:ext cx="10515600" cy="513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Population proportion: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Null Hypothesis(H0):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 Hypotheses: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Statistic: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9" name="Google Shape;2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746" y="1422465"/>
            <a:ext cx="828907" cy="45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097" y="1429418"/>
            <a:ext cx="828906" cy="4541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91" name="Google Shape;29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6242" y="2022830"/>
            <a:ext cx="1543129" cy="400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92" name="Google Shape;29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5746" y="2922772"/>
            <a:ext cx="2089257" cy="69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7285" y="4073352"/>
            <a:ext cx="5518434" cy="67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9674" y="5469853"/>
            <a:ext cx="2828789" cy="816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62293" y="5443423"/>
            <a:ext cx="2099034" cy="76328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/>
          <p:nvPr/>
        </p:nvSpPr>
        <p:spPr>
          <a:xfrm>
            <a:off x="4474481" y="4949208"/>
            <a:ext cx="275993" cy="43421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6665719" y="3978237"/>
            <a:ext cx="34457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(Use Z-test when sample is large (n&gt;50); Otherwise, T-test)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ctrTitle"/>
          </p:nvPr>
        </p:nvSpPr>
        <p:spPr>
          <a:xfrm>
            <a:off x="1524000" y="238125"/>
            <a:ext cx="9144000" cy="984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Hypotheses Testing </a:t>
            </a:r>
            <a:endParaRPr/>
          </a:p>
        </p:txBody>
      </p:sp>
      <p:sp>
        <p:nvSpPr>
          <p:cNvPr id="304" name="Google Shape;304;p34"/>
          <p:cNvSpPr txBox="1"/>
          <p:nvPr>
            <p:ph idx="1" type="subTitle"/>
          </p:nvPr>
        </p:nvSpPr>
        <p:spPr>
          <a:xfrm>
            <a:off x="1376153" y="1450117"/>
            <a:ext cx="9291847" cy="380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Test Statistic: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465" y="1450117"/>
            <a:ext cx="2139119" cy="620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306" name="Google Shape;3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827" y="2314576"/>
            <a:ext cx="7805947" cy="40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5"/>
          <p:cNvSpPr txBox="1"/>
          <p:nvPr>
            <p:ph type="ctrTitle"/>
          </p:nvPr>
        </p:nvSpPr>
        <p:spPr>
          <a:xfrm>
            <a:off x="1285241" y="1008993"/>
            <a:ext cx="9231410" cy="35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Calibri"/>
              <a:buNone/>
            </a:pPr>
            <a:r>
              <a:rPr lang="en-US" sz="11500"/>
              <a:t>Thank You!</a:t>
            </a:r>
            <a:endParaRPr/>
          </a:p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1285241" y="4582814"/>
            <a:ext cx="7132335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type="ctrTitle"/>
          </p:nvPr>
        </p:nvSpPr>
        <p:spPr>
          <a:xfrm>
            <a:off x="1466850" y="1036674"/>
            <a:ext cx="4048125" cy="258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AB Testing</a:t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965202" y="4582814"/>
            <a:ext cx="3689094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Graphical user interface, diagram, application&#10;&#10;Description automatically generated"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22" y="1758098"/>
            <a:ext cx="4811872" cy="2824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965200" y="1383527"/>
            <a:ext cx="6117158" cy="41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Calibri"/>
              <a:buNone/>
            </a:pPr>
            <a:r>
              <a:rPr lang="en-US" sz="7400">
                <a:latin typeface="Calibri"/>
                <a:ea typeface="Calibri"/>
                <a:cs typeface="Calibri"/>
                <a:sym typeface="Calibri"/>
              </a:rPr>
              <a:t>Online Testing: Business Cases</a:t>
            </a:r>
            <a:endParaRPr/>
          </a:p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7986955" y="2573422"/>
            <a:ext cx="3113064" cy="1795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7534656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con&#10;&#10;Description automatically generated"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2943" y="2268312"/>
            <a:ext cx="2815087" cy="210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type="ctrTitle"/>
          </p:nvPr>
        </p:nvSpPr>
        <p:spPr>
          <a:xfrm>
            <a:off x="965200" y="852539"/>
            <a:ext cx="10089978" cy="7330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i="0" lang="en-US" sz="4000" u="none" strike="noStrike">
                <a:latin typeface="Calibri"/>
                <a:ea typeface="Calibri"/>
                <a:cs typeface="Calibri"/>
                <a:sym typeface="Calibri"/>
              </a:rPr>
              <a:t>Obama Campaign: Getting Sign-ups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965202" y="4582814"/>
            <a:ext cx="3689094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Graphical user interface&#10;&#10;Description automatically generated"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512" y="1910358"/>
            <a:ext cx="6979570" cy="430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>
            <p:ph type="ctrTitle"/>
          </p:nvPr>
        </p:nvSpPr>
        <p:spPr>
          <a:xfrm>
            <a:off x="965200" y="852540"/>
            <a:ext cx="10089978" cy="7000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i="0" lang="en-US" sz="4000" u="none" strike="noStrike">
                <a:latin typeface="Calibri"/>
                <a:ea typeface="Calibri"/>
                <a:cs typeface="Calibri"/>
                <a:sym typeface="Calibri"/>
              </a:rPr>
              <a:t>Obama Campaign: Getting Sign-ups</a:t>
            </a:r>
            <a:endParaRPr b="1" sz="4000"/>
          </a:p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965202" y="4582814"/>
            <a:ext cx="3689094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A picture containing diagram&#10;&#10;Description automatically generated"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086" y="2079533"/>
            <a:ext cx="2067713" cy="246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824" y="1552576"/>
            <a:ext cx="1953194" cy="4678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3381" y="2642232"/>
            <a:ext cx="1387270" cy="138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056" y="1533877"/>
            <a:ext cx="5924631" cy="4665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965200" y="852540"/>
            <a:ext cx="10089978" cy="776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Obama Campaign: Getting Sign-ups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965201" y="881449"/>
            <a:ext cx="7429156" cy="8649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“Add to Cart”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965202" y="4582814"/>
            <a:ext cx="3689094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75" y="1920496"/>
            <a:ext cx="7327705" cy="4250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66" name="Google Shape;1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7246" y="4864232"/>
            <a:ext cx="1232414" cy="123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>
            <p:ph type="ctrTitle"/>
          </p:nvPr>
        </p:nvSpPr>
        <p:spPr>
          <a:xfrm>
            <a:off x="965201" y="1036674"/>
            <a:ext cx="3073399" cy="2299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Define Success</a:t>
            </a:r>
            <a:endParaRPr/>
          </a:p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965202" y="4582814"/>
            <a:ext cx="3689094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Graphical user interface, text, application&#10;&#10;Description automatically generated"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230" y="1088981"/>
            <a:ext cx="5696922" cy="398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