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48F644-7577-4542-B3D0-8E346E658672}">
  <a:tblStyle styleId="{6448F644-7577-4542-B3D0-8E346E65867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3" name="Google Shape;83;p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tellipaat.com/blog/a-brief-introduction-to-principal-component-analysi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setosa.io/ev/principal-component-analysis/" TargetMode="External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 rot="-206059">
            <a:off x="721184" y="1692135"/>
            <a:ext cx="9470408" cy="3473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9600"/>
              <a:t>Feature Engineering &amp; Feature Reduction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13650" y="5797125"/>
            <a:ext cx="45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Presented by Tyler Williams</a:t>
            </a:r>
            <a:endParaRPr b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April 2, 2021</a:t>
            </a:r>
            <a:endParaRPr b="1" sz="2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403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engineering</a:t>
            </a:r>
            <a:endParaRPr/>
          </a:p>
        </p:txBody>
      </p:sp>
      <p:pic>
        <p:nvPicPr>
          <p:cNvPr id="244" name="Google Shape;24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1602309">
            <a:off x="4029529" y="576253"/>
            <a:ext cx="3576527" cy="189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idx="2" type="body"/>
          </p:nvPr>
        </p:nvSpPr>
        <p:spPr>
          <a:xfrm>
            <a:off x="140343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Using domain knowledge to extract features from raw data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17397">
            <a:off x="6799086" y="2630240"/>
            <a:ext cx="2911208" cy="14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8254691" y="774096"/>
            <a:ext cx="16401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????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4348456" y="4732304"/>
            <a:ext cx="50850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🡺 Income/Price ratio!</a:t>
            </a:r>
            <a:endParaRPr sz="4000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H2O.ai – Automatic Feature Engineering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31" y="1666705"/>
            <a:ext cx="8626588" cy="392464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More feature importance	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Random Forest is essentially a bunch of decision trees bundled together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 multiple decision trees with samples from your dataset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Take majority vote if trees produce class labels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Take average if trees produce numerical values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When training a model, determine feature importance with Random Forest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5093738" y="5189919"/>
            <a:ext cx="5939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https://victorzhou.com/blog/intro-to-random-forests/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705" y="3702967"/>
            <a:ext cx="1723226" cy="148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Running Random forest in python</a:t>
            </a:r>
            <a:endParaRPr/>
          </a:p>
        </p:txBody>
      </p:sp>
      <p:pic>
        <p:nvPicPr>
          <p:cNvPr id="269" name="Google Shape;26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010" y="1045355"/>
            <a:ext cx="5677392" cy="397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Running </a:t>
            </a:r>
            <a:r>
              <a:rPr b="1" lang="en-US"/>
              <a:t>RandomForestRegressor </a:t>
            </a:r>
            <a:r>
              <a:rPr lang="en-US"/>
              <a:t>or </a:t>
            </a:r>
            <a:r>
              <a:rPr b="1" lang="en-US"/>
              <a:t>RandomForestClassifier</a:t>
            </a:r>
            <a:r>
              <a:rPr lang="en-US"/>
              <a:t> from the scikit-learn package returns a feature_importances_ attribute.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Backward Elimination - Select the most important features and rerun the random forest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Mathematical Feature Reduction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Principal Component Analysis (PCA)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Combining multiple, correlated variables into a single component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0" lvl="1" marL="201168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Factor Analysis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Finding the underlying common factor that gives rise to multiple indicators</a:t>
            </a:r>
            <a:endParaRPr/>
          </a:p>
          <a:p>
            <a:pPr indent="0" lvl="1" marL="201168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2530136" y="2063396"/>
            <a:ext cx="5811759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method introduced by Karl Pearson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Plot attributes in two dimensions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Find the line that maximizes the spread of the points along its axis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perpendicular line should minimize the same spread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36" y="2011627"/>
            <a:ext cx="2141406" cy="270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8794" y="2168724"/>
            <a:ext cx="2779649" cy="27760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Steps For Calculating PCA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Standardize the data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Compute the covariance matrix for the data variables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Computing the eigenvectors and eigenvalues and order them in descending order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Then, calculate the Principal Components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lang="en-US"/>
              <a:t>Perform ‘dimensionality reduction’ of the data set</a:t>
            </a:r>
            <a:endParaRPr/>
          </a:p>
          <a:p>
            <a:pPr indent="-36576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Principal Component Analysis (PCA)| What is PCA? (intellipaat.com)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2D Example of PCA</a:t>
            </a:r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the vertical axis minimized, you have effectively reduced the two dimensions to one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4"/>
              </a:rPr>
              <a:t>Principal Component Analysis explained visually (setosa.io)</a:t>
            </a:r>
            <a:endParaRPr>
              <a:solidFill>
                <a:srgbClr val="00B0F0"/>
              </a:solidFill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4" y="1508126"/>
            <a:ext cx="7163421" cy="317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Note on PCA</a:t>
            </a:r>
            <a:endParaRPr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Only works for numeric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Categorical or text features must be converted to numeric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NLP Tokenizer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Assign weights/scores to discrete, fixed categories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Reduce the number of features by which data is to be analyzed, by grouping, simplifying, or eliminating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Fewer features means there are fewer variables, which can make analysis of the dataset faster and easier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446663" y="1304458"/>
            <a:ext cx="3326650" cy="2901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5100"/>
              <a:t>Sales leads at a car dealership</a:t>
            </a:r>
            <a:endParaRPr/>
          </a:p>
        </p:txBody>
      </p:sp>
      <p:pic>
        <p:nvPicPr>
          <p:cNvPr descr="Person wearing yellow" id="176" name="Google Shape;176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258" y="1422640"/>
            <a:ext cx="6174771" cy="4121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 rot="588411">
            <a:off x="7804841" y="1548507"/>
            <a:ext cx="1144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rPr>
              <a:t>Buyer Age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 rot="-479029">
            <a:off x="7726634" y="2365088"/>
            <a:ext cx="1020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Income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 rot="-1090400">
            <a:off x="8542196" y="2380336"/>
            <a:ext cx="1448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D91A0"/>
                </a:solidFill>
                <a:latin typeface="Trebuchet MS"/>
                <a:ea typeface="Trebuchet MS"/>
                <a:cs typeface="Trebuchet MS"/>
                <a:sym typeface="Trebuchet MS"/>
              </a:rPr>
              <a:t>Buyer Height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10134391" y="4802739"/>
            <a:ext cx="1287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 MSRP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276210" y="4338688"/>
            <a:ext cx="1527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Inquiry Date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8907631" y="1860118"/>
            <a:ext cx="169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Trade In Vehicle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 rot="354140">
            <a:off x="9218049" y="3831557"/>
            <a:ext cx="1448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D4C11"/>
                </a:solidFill>
                <a:latin typeface="Trebuchet MS"/>
                <a:ea typeface="Trebuchet MS"/>
                <a:cs typeface="Trebuchet MS"/>
                <a:sym typeface="Trebuchet MS"/>
              </a:rPr>
              <a:t>Dealership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 rot="1177562">
            <a:off x="9991261" y="3305506"/>
            <a:ext cx="1310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Walk-in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 rot="-769624">
            <a:off x="8497014" y="4942186"/>
            <a:ext cx="1533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Vehicle Type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050011" y="4237848"/>
            <a:ext cx="1469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32313"/>
                </a:solidFill>
                <a:latin typeface="Trebuchet MS"/>
                <a:ea typeface="Trebuchet MS"/>
                <a:cs typeface="Trebuchet MS"/>
                <a:sym typeface="Trebuchet MS"/>
              </a:rPr>
              <a:t>Day of Week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9650183" y="2697630"/>
            <a:ext cx="169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D4C11"/>
                </a:solidFill>
                <a:latin typeface="Trebuchet MS"/>
                <a:ea typeface="Trebuchet MS"/>
                <a:cs typeface="Trebuchet MS"/>
                <a:sym typeface="Trebuchet MS"/>
              </a:rPr>
              <a:t>Home Address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8184351" y="3507896"/>
            <a:ext cx="1310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32313"/>
                </a:solidFill>
                <a:latin typeface="Trebuchet MS"/>
                <a:ea typeface="Trebuchet MS"/>
                <a:cs typeface="Trebuchet MS"/>
                <a:sym typeface="Trebuchet MS"/>
              </a:rPr>
              <a:t>Weekend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 rot="1571309">
            <a:off x="10154450" y="1849032"/>
            <a:ext cx="1196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D91A0"/>
                </a:solidFill>
                <a:latin typeface="Trebuchet MS"/>
                <a:ea typeface="Trebuchet MS"/>
                <a:cs typeface="Trebuchet MS"/>
                <a:sym typeface="Trebuchet MS"/>
              </a:rPr>
              <a:t>Eye Color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Does</a:t>
            </a:r>
            <a:br>
              <a:rPr lang="en-US"/>
            </a:br>
            <a:r>
              <a:rPr lang="en-US">
                <a:solidFill>
                  <a:srgbClr val="0070C0"/>
                </a:solidFill>
              </a:rPr>
              <a:t>More Features = Greater Value</a:t>
            </a:r>
            <a:br>
              <a:rPr lang="en-US"/>
            </a:br>
            <a:r>
              <a:rPr lang="en-US"/>
              <a:t>When analyzing sales leads?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Elimination of irrelevant features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Eye Color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Buyer Height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Age</a:t>
            </a:r>
            <a:endParaRPr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Selection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Inquiry Date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Day of week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Weekend</a:t>
            </a:r>
            <a:endParaRPr/>
          </a:p>
        </p:txBody>
      </p:sp>
      <p:pic>
        <p:nvPicPr>
          <p:cNvPr descr="Man with cane with solid fill"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418" y="41081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used person with solid fill"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678" y="3099773"/>
            <a:ext cx="914400" cy="1593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ye with solid fill" id="204" name="Google Shape;2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6535" y="24650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 dates" id="205" name="Google Shape;20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4006" y="3193655"/>
            <a:ext cx="3272194" cy="218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Sparse Data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677334" y="2160589"/>
            <a:ext cx="482811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Different from empty or NULL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Large number of zero values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 aware of sparse features in your data, and consider converting them before running packages in sklearn or pandas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5841676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{6448F644-7577-4542-B3D0-8E346E658672}</a:tableStyleId>
              </a:tblPr>
              <a:tblGrid>
                <a:gridCol w="910125"/>
                <a:gridCol w="1061825"/>
                <a:gridCol w="1384175"/>
              </a:tblGrid>
              <a:tr h="56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Trade-In?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Luxury Brand Owner?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1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8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Buyer 6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Grouping</a:t>
            </a:r>
            <a:endParaRPr/>
          </a:p>
        </p:txBody>
      </p:sp>
      <p:pic>
        <p:nvPicPr>
          <p:cNvPr id="218" name="Google Shape;21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07" y="1472249"/>
            <a:ext cx="4545925" cy="318082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2428" y="1472249"/>
            <a:ext cx="4799026" cy="318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076325" y="4819650"/>
            <a:ext cx="3324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big stocks individually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6033365" y="4819650"/>
            <a:ext cx="35147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penny stocks to analyze on the aggregate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Why reduce features?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24934" y="172243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Reduce collinearity, where two or more variables are highly correlated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Improve speed – fewer variables means fewer resources needed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Improve generalizability – Too many features 🡪 risk of overfitting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Easier to visualize for humans – easy to graph 2 or 3 dimensions; more is harder to visualize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High dimensionality can produce sparse data; reduction can make data less sparse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about information loss?</a:t>
            </a:r>
            <a:endParaRPr/>
          </a:p>
        </p:txBody>
      </p:sp>
      <p:pic>
        <p:nvPicPr>
          <p:cNvPr id="233" name="Google Shape;23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076" y="1993900"/>
            <a:ext cx="4760000" cy="320822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1744326" y="5198641"/>
            <a:ext cx="3619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3D Movies (or real life in 3D)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100" y="1993900"/>
            <a:ext cx="3467400" cy="32082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6782700" y="5198641"/>
            <a:ext cx="3619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2D “standard” movies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1174076" y="5702968"/>
            <a:ext cx="9246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still make sense of what’s happening, with minimal loss of information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6277341" y="5198641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