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310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/>
    <p:restoredTop sz="92177"/>
  </p:normalViewPr>
  <p:slideViewPr>
    <p:cSldViewPr snapToGrid="0" snapToObjects="1">
      <p:cViewPr varScale="1">
        <p:scale>
          <a:sx n="117" d="100"/>
          <a:sy n="11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67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18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hyperlink" Target="https://spatial-data-science-conference.com/" TargetMode="External"/><Relationship Id="rId4" Type="http://schemas.openxmlformats.org/officeDocument/2006/relationships/hyperlink" Target="https://www.sciencedirect.com/topics/engineering/spatial-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vt.edu/cs3114/Fall08/Quadtree.pdf" TargetMode="External"/><Relationship Id="rId7" Type="http://schemas.openxmlformats.org/officeDocument/2006/relationships/image" Target="../media/image3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iff"/><Relationship Id="rId5" Type="http://schemas.openxmlformats.org/officeDocument/2006/relationships/hyperlink" Target="https://en.wikipedia.org/wiki/Quadtree" TargetMode="External"/><Relationship Id="rId4" Type="http://schemas.openxmlformats.org/officeDocument/2006/relationships/hyperlink" Target="https://en.wikipedia.org/wiki/K-d_tre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sri.com/en-us/arcgis/products/arcgis-notebooks/overview" TargetMode="External"/><Relationship Id="rId13" Type="http://schemas.openxmlformats.org/officeDocument/2006/relationships/image" Target="../media/image5.tiff"/><Relationship Id="rId3" Type="http://schemas.openxmlformats.org/officeDocument/2006/relationships/hyperlink" Target="https://www.esri.com/en-us/about/about-esri/who-we-are" TargetMode="External"/><Relationship Id="rId7" Type="http://schemas.openxmlformats.org/officeDocument/2006/relationships/hyperlink" Target="https://www.esri.com/en-us/arcgis/products/index" TargetMode="External"/><Relationship Id="rId12" Type="http://schemas.openxmlformats.org/officeDocument/2006/relationships/hyperlink" Target="https://www.youtube.com/watch?v=BbUctneHfKc" TargetMode="External"/><Relationship Id="rId2" Type="http://schemas.openxmlformats.org/officeDocument/2006/relationships/hyperlink" Target="https://en.wikipedia.org/wiki/Esr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sri.com/en-us/arcgis/about-arcgis/overview" TargetMode="External"/><Relationship Id="rId11" Type="http://schemas.openxmlformats.org/officeDocument/2006/relationships/hyperlink" Target="https://desktop.arcgis.com/en/documentation/" TargetMode="External"/><Relationship Id="rId5" Type="http://schemas.openxmlformats.org/officeDocument/2006/relationships/hyperlink" Target="https://en.wikipedia.org/wiki/ArcGIS" TargetMode="External"/><Relationship Id="rId10" Type="http://schemas.openxmlformats.org/officeDocument/2006/relationships/hyperlink" Target="https://www.youtube.com/watch?v=UL6atkzPvsw" TargetMode="External"/><Relationship Id="rId4" Type="http://schemas.openxmlformats.org/officeDocument/2006/relationships/hyperlink" Target="https://www.esri.com/" TargetMode="External"/><Relationship Id="rId9" Type="http://schemas.openxmlformats.org/officeDocument/2006/relationships/hyperlink" Target="https://github.com/Esri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stGIS" TargetMode="External"/><Relationship Id="rId13" Type="http://schemas.openxmlformats.org/officeDocument/2006/relationships/hyperlink" Target="https://docs.microsoft.com/en-us/sql/relational-databases/spatial/spatial-data-sql-server" TargetMode="External"/><Relationship Id="rId3" Type="http://schemas.openxmlformats.org/officeDocument/2006/relationships/hyperlink" Target="https://gdal.org/drivers/raster/cog.html" TargetMode="External"/><Relationship Id="rId7" Type="http://schemas.openxmlformats.org/officeDocument/2006/relationships/hyperlink" Target="https://postgis.net/stuff/postgis-3.1.pdf" TargetMode="External"/><Relationship Id="rId12" Type="http://schemas.openxmlformats.org/officeDocument/2006/relationships/hyperlink" Target="https://azure.microsoft.com/en-us/services/postgresql/" TargetMode="External"/><Relationship Id="rId2" Type="http://schemas.openxmlformats.org/officeDocument/2006/relationships/hyperlink" Target="http://cogeo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stgis.net/" TargetMode="External"/><Relationship Id="rId11" Type="http://schemas.openxmlformats.org/officeDocument/2006/relationships/hyperlink" Target="https://github.com/microsoft/AIforEarthDatasets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8.png"/><Relationship Id="rId10" Type="http://schemas.openxmlformats.org/officeDocument/2006/relationships/hyperlink" Target="https://docs.microsoft.com/en-us/azure/postgresql/flexible-server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youtube.com/watch?v=g4DgAVCmiDE" TargetMode="External"/><Relationship Id="rId14" Type="http://schemas.openxmlformats.org/officeDocument/2006/relationships/hyperlink" Target="https://www.oracle.com/database/spatial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github.com/CartoDB/cartoframes" TargetMode="External"/><Relationship Id="rId7" Type="http://schemas.openxmlformats.org/officeDocument/2006/relationships/hyperlink" Target="https://earthengine.google.com/" TargetMode="External"/><Relationship Id="rId2" Type="http://schemas.openxmlformats.org/officeDocument/2006/relationships/hyperlink" Target="https://cart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hyperlink" Target="https://www.qgis.org/en/site/" TargetMode="External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bricks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s://www.opengeohub.org/machine-learning-spatial-data" TargetMode="External"/><Relationship Id="rId3" Type="http://schemas.openxmlformats.org/officeDocument/2006/relationships/hyperlink" Target="https://pypi.org/project/geospark/" TargetMode="External"/><Relationship Id="rId7" Type="http://schemas.openxmlformats.org/officeDocument/2006/relationships/hyperlink" Target="https://en.wikipedia.org/wiki/Apache_Spark" TargetMode="External"/><Relationship Id="rId12" Type="http://schemas.openxmlformats.org/officeDocument/2006/relationships/image" Target="../media/image14.jpeg"/><Relationship Id="rId17" Type="http://schemas.openxmlformats.org/officeDocument/2006/relationships/hyperlink" Target="https://www.geomesa.org/" TargetMode="External"/><Relationship Id="rId2" Type="http://schemas.openxmlformats.org/officeDocument/2006/relationships/hyperlink" Target="https://github.com/apache/incubator-sedona" TargetMode="External"/><Relationship Id="rId16" Type="http://schemas.openxmlformats.org/officeDocument/2006/relationships/hyperlink" Target="https://rasterframe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z.io/blog/hadoop-vs-spark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cloudarchitected.com/2019/07/geospatial-analytics-in-databricks-with-python-and-geomesa/" TargetMode="External"/><Relationship Id="rId15" Type="http://schemas.openxmlformats.org/officeDocument/2006/relationships/hyperlink" Target="https://www.linkedin.com/pulse/automating-webgis-azure-databricks-andy-tangeman-gisp/" TargetMode="External"/><Relationship Id="rId10" Type="http://schemas.openxmlformats.org/officeDocument/2006/relationships/image" Target="../media/image12.jpeg"/><Relationship Id="rId19" Type="http://schemas.openxmlformats.org/officeDocument/2006/relationships/image" Target="../media/image17.png"/><Relationship Id="rId4" Type="http://schemas.openxmlformats.org/officeDocument/2006/relationships/hyperlink" Target="https://cran.r-project.org/web/packages/geospark/index.html" TargetMode="External"/><Relationship Id="rId9" Type="http://schemas.openxmlformats.org/officeDocument/2006/relationships/hyperlink" Target="http://spark.apache.org/docs/latest/" TargetMode="External"/><Relationship Id="rId1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row.apache.org/docs/python/feather.html" TargetMode="External"/><Relationship Id="rId3" Type="http://schemas.openxmlformats.org/officeDocument/2006/relationships/hyperlink" Target="https://arrow.apache.org/" TargetMode="External"/><Relationship Id="rId7" Type="http://schemas.openxmlformats.org/officeDocument/2006/relationships/image" Target="../media/image21.jpeg"/><Relationship Id="rId2" Type="http://schemas.openxmlformats.org/officeDocument/2006/relationships/hyperlink" Target="https://parquet.apache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s://docs.microsoft.com/en-us/azure/cosmos-db/sql-query-geospatial-intro" TargetMode="External"/><Relationship Id="rId7" Type="http://schemas.openxmlformats.org/officeDocument/2006/relationships/hyperlink" Target="https://medium.com/geoai/integrating-deep-learning-with-gis-70e7c5aa9dfe" TargetMode="External"/><Relationship Id="rId12" Type="http://schemas.openxmlformats.org/officeDocument/2006/relationships/image" Target="../media/image26.png"/><Relationship Id="rId2" Type="http://schemas.openxmlformats.org/officeDocument/2006/relationships/hyperlink" Target="https://azure.microsoft.com/en-us/services/azure-map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zure.microsoft.com/en-us/blog/microsoft-and-esri-launch-geospatial-ai-on-azure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azure.microsoft.com/fr-fr/blog/new-in-azure-stream-analytics-geospatial-functions-custom-code-and-lots-more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towardsdatascience.com/geospatial-big-data-performance-tests-with-cosmos-db-and-data-enrichment-with-azure-synapse-257db7d29e41" TargetMode="Externa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" TargetMode="External"/><Relationship Id="rId13" Type="http://schemas.openxmlformats.org/officeDocument/2006/relationships/hyperlink" Target="https://github.com/ResidentMario/missingno" TargetMode="External"/><Relationship Id="rId18" Type="http://schemas.openxmlformats.org/officeDocument/2006/relationships/hyperlink" Target="https://sequelize.org/" TargetMode="External"/><Relationship Id="rId3" Type="http://schemas.openxmlformats.org/officeDocument/2006/relationships/hyperlink" Target="https://shapely.readthedocs.io/en/stable/" TargetMode="External"/><Relationship Id="rId7" Type="http://schemas.openxmlformats.org/officeDocument/2006/relationships/hyperlink" Target="https://residentmario.github.io/geoplot/index.html" TargetMode="External"/><Relationship Id="rId12" Type="http://schemas.openxmlformats.org/officeDocument/2006/relationships/hyperlink" Target="https://pysal.org/" TargetMode="External"/><Relationship Id="rId17" Type="http://schemas.openxmlformats.org/officeDocument/2006/relationships/hyperlink" Target="https://postgis.net/" TargetMode="External"/><Relationship Id="rId2" Type="http://schemas.openxmlformats.org/officeDocument/2006/relationships/hyperlink" Target="https://geopandas.org/" TargetMode="External"/><Relationship Id="rId16" Type="http://schemas.openxmlformats.org/officeDocument/2006/relationships/hyperlink" Target="http://geojso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11" Type="http://schemas.openxmlformats.org/officeDocument/2006/relationships/hyperlink" Target="https://gdal.org/" TargetMode="External"/><Relationship Id="rId5" Type="http://schemas.openxmlformats.org/officeDocument/2006/relationships/hyperlink" Target="https://pypi.org/project/descartes/" TargetMode="External"/><Relationship Id="rId15" Type="http://schemas.openxmlformats.org/officeDocument/2006/relationships/hyperlink" Target="https://tools.ietf.org/html/rfc7946" TargetMode="External"/><Relationship Id="rId10" Type="http://schemas.openxmlformats.org/officeDocument/2006/relationships/hyperlink" Target="https://toblerity.org/rtree/" TargetMode="External"/><Relationship Id="rId19" Type="http://schemas.openxmlformats.org/officeDocument/2006/relationships/hyperlink" Target="https://earthengine.google.com/" TargetMode="External"/><Relationship Id="rId4" Type="http://schemas.openxmlformats.org/officeDocument/2006/relationships/hyperlink" Target="https://fiona.readthedocs.io/en/latest/" TargetMode="External"/><Relationship Id="rId9" Type="http://schemas.openxmlformats.org/officeDocument/2006/relationships/hyperlink" Target="https://www.scipy.org/" TargetMode="External"/><Relationship Id="rId14" Type="http://schemas.openxmlformats.org/officeDocument/2006/relationships/hyperlink" Target="https://geojson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course/python-for-spatial-data-analysis-with-earth-engine-and-qgis/" TargetMode="External"/><Relationship Id="rId13" Type="http://schemas.openxmlformats.org/officeDocument/2006/relationships/hyperlink" Target="https://en.wikipedia.org/wiki/A*_search_algorithm" TargetMode="External"/><Relationship Id="rId3" Type="http://schemas.openxmlformats.org/officeDocument/2006/relationships/hyperlink" Target="https://www.datacamp.com/community/tutorials/geospatial-data-python" TargetMode="External"/><Relationship Id="rId7" Type="http://schemas.openxmlformats.org/officeDocument/2006/relationships/hyperlink" Target="https://www.atlistmaps.com/" TargetMode="External"/><Relationship Id="rId12" Type="http://schemas.openxmlformats.org/officeDocument/2006/relationships/hyperlink" Target="https://en.wikipedia.org/wiki/Dijkstra%27s_algorith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visualizing-geospatial-data-in-python-e070374fe621" TargetMode="External"/><Relationship Id="rId11" Type="http://schemas.openxmlformats.org/officeDocument/2006/relationships/hyperlink" Target="https://en.wikipedia.org/wiki/Shortest_path_problem" TargetMode="External"/><Relationship Id="rId5" Type="http://schemas.openxmlformats.org/officeDocument/2006/relationships/hyperlink" Target="https://github.com/giswqs/python-geospatial" TargetMode="External"/><Relationship Id="rId10" Type="http://schemas.openxmlformats.org/officeDocument/2006/relationships/image" Target="../media/image29.tiff"/><Relationship Id="rId4" Type="http://schemas.openxmlformats.org/officeDocument/2006/relationships/hyperlink" Target="https://www.earthdatascience.org/courses/use-data-open-source-python/intro-vector-data-python/spatial-data-vector-shapefiles/" TargetMode="External"/><Relationship Id="rId9" Type="http://schemas.openxmlformats.org/officeDocument/2006/relationships/image" Target="../media/image28.tiff"/><Relationship Id="rId14" Type="http://schemas.openxmlformats.org/officeDocument/2006/relationships/hyperlink" Target="http://blog.kdgregory.com/2011/12/how-gps-calculates-rout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575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Spatial Data Science (SDS)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5B2FE-FA72-D242-BBE1-F12333B454CD}"/>
              </a:ext>
            </a:extLst>
          </p:cNvPr>
          <p:cNvSpPr txBox="1"/>
          <p:nvPr/>
        </p:nvSpPr>
        <p:spPr>
          <a:xfrm>
            <a:off x="-1" y="426235"/>
            <a:ext cx="694413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Spatial Data Science (SDS)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descriptive - where things happen, </a:t>
            </a:r>
            <a:r>
              <a:rPr lang="en-US" sz="1200" dirty="0" err="1"/>
              <a:t>spatio</a:t>
            </a:r>
            <a:r>
              <a:rPr lang="en-US" sz="1200" dirty="0"/>
              <a:t>-temporal relations,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perspective - why things happen there, make predictions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Spatial Data (SD)</a:t>
            </a:r>
            <a:r>
              <a:rPr lang="en-US" sz="1200" dirty="0"/>
              <a:t> , a.k.a. Geospatial data, GIS data, or geodata</a:t>
            </a:r>
          </a:p>
          <a:p>
            <a:r>
              <a:rPr lang="en-US" sz="1200" dirty="0"/>
              <a:t>SD consists of two components: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what (attribute data - nominal, ordinal, interval, ratio)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where (spatial data) – </a:t>
            </a:r>
            <a:r>
              <a:rPr lang="en-US" sz="1200" b="1" dirty="0">
                <a:solidFill>
                  <a:srgbClr val="0070C0"/>
                </a:solidFill>
              </a:rPr>
              <a:t>coordinates, topology, locations, shapes</a:t>
            </a:r>
          </a:p>
          <a:p>
            <a:endParaRPr lang="en-US" sz="1200" dirty="0"/>
          </a:p>
          <a:p>
            <a:r>
              <a:rPr lang="en-US" sz="1200" dirty="0"/>
              <a:t>Example of SD - a road map: a 2-dim object that contains </a:t>
            </a:r>
            <a:r>
              <a:rPr lang="en-US" sz="1200" b="1" dirty="0">
                <a:solidFill>
                  <a:srgbClr val="0070C0"/>
                </a:solidFill>
              </a:rPr>
              <a:t>points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0070C0"/>
                </a:solidFill>
              </a:rPr>
              <a:t>lines</a:t>
            </a:r>
            <a:r>
              <a:rPr lang="en-US" sz="1200" dirty="0"/>
              <a:t>, and </a:t>
            </a:r>
            <a:r>
              <a:rPr lang="en-US" sz="1200" b="1" dirty="0">
                <a:solidFill>
                  <a:srgbClr val="0070C0"/>
                </a:solidFill>
              </a:rPr>
              <a:t>polygons</a:t>
            </a:r>
            <a:r>
              <a:rPr lang="en-US" sz="1200" dirty="0"/>
              <a:t>  that can represent cities, roads, boundaries (of states, provinces, ...).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GIS (Geographic Information System)</a:t>
            </a:r>
            <a:r>
              <a:rPr lang="en-US" sz="1200" dirty="0"/>
              <a:t> - used to store, retrieve, and render the Earth-relative SD. Examples - Canadian GIS, U.S. Census DIME files, POLYVRT system - use Polygonal representations. Surface data has been represented by the triangle structures.</a:t>
            </a:r>
          </a:p>
          <a:p>
            <a:endParaRPr lang="en-US" sz="1200" dirty="0"/>
          </a:p>
          <a:p>
            <a:r>
              <a:rPr lang="en-US" sz="1200" dirty="0"/>
              <a:t>SD can be of 2 types: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raster data</a:t>
            </a:r>
            <a:r>
              <a:rPr lang="en-US" sz="1200" dirty="0"/>
              <a:t> (grid of rows/columns)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vector data</a:t>
            </a:r>
            <a:r>
              <a:rPr lang="en-US" sz="1200" dirty="0"/>
              <a:t> (points, polylines, and polygons).</a:t>
            </a:r>
          </a:p>
          <a:p>
            <a:endParaRPr lang="en-US" sz="1200" dirty="0"/>
          </a:p>
          <a:p>
            <a:r>
              <a:rPr lang="en-US" sz="1200" dirty="0"/>
              <a:t>SD – data collection: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Satellites (spatial and spectral resolution, time resolution), geostationary orbit satellites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Aerial photography (low-altitude) using unmanned aerial vehicles and delta-winged drones.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Ground photography, streetscape scanning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Ground boring data - resources (water, oil,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Political and ownership boundaries, geo-political, languages, demographics,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Nature – plants, animals, environmental conditions, land classification for </a:t>
            </a:r>
            <a:r>
              <a:rPr lang="en-US" sz="1200" dirty="0" err="1"/>
              <a:t>aggriculture</a:t>
            </a:r>
            <a:r>
              <a:rPr lang="en-US" sz="1200" dirty="0"/>
              <a:t>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roads, rail-roads, airplane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pipes, internet and cables, cellular data, tracking people movements and travel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GPS, Google map, drive routing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Geo-marketing, geo-sales predictions, spatial propensity for products/services, voting, criminal behavior, religion,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Follow the money, real estate planning,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C4CE3-438D-BA46-B103-C29B048442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5423" y="645922"/>
            <a:ext cx="2733237" cy="158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541BE-77BA-E740-95F2-15B97467EB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4799" y="969518"/>
            <a:ext cx="1688345" cy="1079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5FC1A-7105-4140-8342-A9547A64466F}"/>
              </a:ext>
            </a:extLst>
          </p:cNvPr>
          <p:cNvSpPr txBox="1"/>
          <p:nvPr/>
        </p:nvSpPr>
        <p:spPr>
          <a:xfrm>
            <a:off x="7116417" y="145774"/>
            <a:ext cx="507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Good review:</a:t>
            </a:r>
          </a:p>
          <a:p>
            <a:r>
              <a:rPr lang="en-US" sz="1200" dirty="0">
                <a:hlinkClick r:id="rId4"/>
              </a:rPr>
              <a:t>https://www.sciencedirect.com/topics/engineering/spatial-data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19BB7-23D2-8D4D-BF1D-03B909039E11}"/>
              </a:ext>
            </a:extLst>
          </p:cNvPr>
          <p:cNvSpPr txBox="1"/>
          <p:nvPr/>
        </p:nvSpPr>
        <p:spPr>
          <a:xfrm>
            <a:off x="6944138" y="2505524"/>
            <a:ext cx="52478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Geo-statistics</a:t>
            </a:r>
            <a:r>
              <a:rPr lang="en-US" sz="1200" dirty="0"/>
              <a:t> - analysis of spatial continuity and weak stationarity.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Point process</a:t>
            </a:r>
            <a:r>
              <a:rPr lang="en-US" sz="1200" dirty="0"/>
              <a:t> - model for a spatial distribution of points Example - positions of trees in a forest (comparing with a random pattern).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Lattice</a:t>
            </a:r>
            <a:r>
              <a:rPr lang="en-US" sz="1200" dirty="0"/>
              <a:t> - model a set of (</a:t>
            </a:r>
            <a:r>
              <a:rPr lang="en-US" sz="1200" dirty="0" err="1"/>
              <a:t>ir</a:t>
            </a:r>
            <a:r>
              <a:rPr lang="en-US" sz="1200" dirty="0"/>
              <a:t>)regular shapes with neighborhood relation.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SAR</a:t>
            </a:r>
            <a:r>
              <a:rPr lang="en-US" sz="1200" dirty="0"/>
              <a:t> = Spatial Auto-Regression analysis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MRF</a:t>
            </a:r>
            <a:r>
              <a:rPr lang="en-US" sz="1200" dirty="0"/>
              <a:t> = Markov Random Field analysis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DEM</a:t>
            </a:r>
            <a:r>
              <a:rPr lang="en-US" sz="1200" dirty="0"/>
              <a:t> = Digital Elevation Model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SAC</a:t>
            </a:r>
            <a:r>
              <a:rPr lang="en-US" sz="1200" dirty="0"/>
              <a:t> = Spatial Analysis Center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SDSC</a:t>
            </a:r>
            <a:r>
              <a:rPr lang="en-US" sz="1200" dirty="0"/>
              <a:t> – SDS Conference - </a:t>
            </a:r>
            <a:r>
              <a:rPr lang="en-US" sz="1200" dirty="0">
                <a:hlinkClick r:id="rId5"/>
              </a:rPr>
              <a:t>https://spatial-data-science-conference.com/</a:t>
            </a:r>
            <a:r>
              <a:rPr lang="en-US" sz="1200" dirty="0"/>
              <a:t> </a:t>
            </a: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83668-6952-4444-8DAE-10B4E91DAF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0434" y="5309442"/>
            <a:ext cx="1458226" cy="913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E1C2B-3242-674C-81EE-913E40198B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004" y="4894640"/>
            <a:ext cx="2322837" cy="154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72D8E-855A-0448-A4FE-1A8B49C9F053}"/>
              </a:ext>
            </a:extLst>
          </p:cNvPr>
          <p:cNvSpPr txBox="1"/>
          <p:nvPr/>
        </p:nvSpPr>
        <p:spPr>
          <a:xfrm>
            <a:off x="5190502" y="60790"/>
            <a:ext cx="186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 Lev Selector</a:t>
            </a:r>
          </a:p>
          <a:p>
            <a:r>
              <a:rPr lang="en-US" b="1" dirty="0">
                <a:solidFill>
                  <a:srgbClr val="00B050"/>
                </a:solidFill>
              </a:rPr>
              <a:t>April 23, 2021</a:t>
            </a:r>
          </a:p>
        </p:txBody>
      </p:sp>
    </p:spTree>
    <p:extLst>
      <p:ext uri="{BB962C8B-B14F-4D97-AF65-F5344CB8AC3E}">
        <p14:creationId xmlns:p14="http://schemas.microsoft.com/office/powerpoint/2010/main" val="217980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CAB4A-1D9E-C145-923E-EE827719E8CE}"/>
              </a:ext>
            </a:extLst>
          </p:cNvPr>
          <p:cNvSpPr txBox="1"/>
          <p:nvPr/>
        </p:nvSpPr>
        <p:spPr>
          <a:xfrm>
            <a:off x="0" y="0"/>
            <a:ext cx="576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Search - Spatial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F574E-83DE-A148-803B-EBEBF407C048}"/>
              </a:ext>
            </a:extLst>
          </p:cNvPr>
          <p:cNvSpPr txBox="1"/>
          <p:nvPr/>
        </p:nvSpPr>
        <p:spPr>
          <a:xfrm>
            <a:off x="251012" y="745207"/>
            <a:ext cx="6291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http://courses.cs.vt.edu/cs3114/Fall08/Quadtree.pdf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Problem – find objects within 10 miles radius.</a:t>
            </a:r>
            <a:r>
              <a:rPr lang="en-US" sz="1200" dirty="0"/>
              <a:t> </a:t>
            </a:r>
          </a:p>
          <a:p>
            <a:r>
              <a:rPr lang="en-US" sz="1200" dirty="0"/>
              <a:t>This is a search with a multidimensional search key (two </a:t>
            </a:r>
            <a:r>
              <a:rPr lang="en-US" sz="1200" dirty="0" err="1"/>
              <a:t>coordintes</a:t>
            </a:r>
            <a:r>
              <a:rPr lang="en-US" sz="1200" dirty="0"/>
              <a:t>), </a:t>
            </a:r>
          </a:p>
          <a:p>
            <a:r>
              <a:rPr lang="en-US" sz="1200" dirty="0"/>
              <a:t>a.k.a. </a:t>
            </a:r>
            <a:r>
              <a:rPr lang="en-US" sz="1200" b="1" dirty="0">
                <a:solidFill>
                  <a:srgbClr val="FF0000"/>
                </a:solidFill>
              </a:rPr>
              <a:t>Multidimensional Range Query</a:t>
            </a:r>
            <a:r>
              <a:rPr lang="en-US" sz="1200" dirty="0"/>
              <a:t>.</a:t>
            </a:r>
          </a:p>
          <a:p>
            <a:r>
              <a:rPr lang="en-US" sz="1200" dirty="0"/>
              <a:t>Another popular search - </a:t>
            </a:r>
            <a:r>
              <a:rPr lang="en-US" sz="1200" b="1" dirty="0">
                <a:solidFill>
                  <a:srgbClr val="FF0000"/>
                </a:solidFill>
              </a:rPr>
              <a:t>Nearest Neighbor Search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To make queries effective we can store spatial data as a tree.</a:t>
            </a:r>
          </a:p>
          <a:p>
            <a:r>
              <a:rPr lang="en-US" sz="1200" dirty="0"/>
              <a:t>Two common tree structures: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k-d tree</a:t>
            </a:r>
            <a:r>
              <a:rPr lang="en-US" sz="1200" dirty="0"/>
              <a:t> - a binary tree whose splitting decisions alternate among the key dimensions.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4"/>
              </a:rPr>
              <a:t>https://en.wikipedia.org/wiki/K-d_tree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PR quadtree</a:t>
            </a:r>
            <a:r>
              <a:rPr lang="en-US" sz="1200" dirty="0"/>
              <a:t> (Point-Region Quadtree) - split a square into four equal-sized quadrants at each branch (hence the name “quadtree”)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5"/>
              </a:rPr>
              <a:t>https://en.wikipedia.org/wiki/Quadtree</a:t>
            </a:r>
            <a:r>
              <a:rPr lang="en-US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6CA-C000-B745-9122-1E538354644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179" y="4037700"/>
            <a:ext cx="4518302" cy="22393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50CF22-7B62-BE4F-A56B-E368D9306511}"/>
              </a:ext>
            </a:extLst>
          </p:cNvPr>
          <p:cNvSpPr txBox="1"/>
          <p:nvPr/>
        </p:nvSpPr>
        <p:spPr>
          <a:xfrm>
            <a:off x="8135470" y="2843149"/>
            <a:ext cx="3805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Several variants of </a:t>
            </a:r>
            <a:r>
              <a:rPr lang="en-US" sz="1200" b="1" dirty="0">
                <a:solidFill>
                  <a:srgbClr val="0070C0"/>
                </a:solidFill>
              </a:rPr>
              <a:t>balanced k-d trees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divided k-d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pseudo k-d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K-D-B-tree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hB</a:t>
            </a:r>
            <a:r>
              <a:rPr lang="en-US" sz="1200" dirty="0"/>
              <a:t>-tree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Bkd</a:t>
            </a:r>
            <a:r>
              <a:rPr lang="en-US" sz="1200" dirty="0"/>
              <a:t>-tree</a:t>
            </a:r>
          </a:p>
          <a:p>
            <a:endParaRPr lang="en-US" sz="1200" dirty="0"/>
          </a:p>
          <a:p>
            <a:r>
              <a:rPr lang="en-US" sz="1200" dirty="0"/>
              <a:t>Many of these are </a:t>
            </a:r>
            <a:r>
              <a:rPr lang="en-US" sz="1200" b="1" dirty="0">
                <a:solidFill>
                  <a:srgbClr val="0070C0"/>
                </a:solidFill>
              </a:rPr>
              <a:t>adaptive k-d trees</a:t>
            </a:r>
            <a:r>
              <a:rPr lang="en-US" sz="12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690F41-C21F-F64B-82DF-4BE202D35EC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1117" y="745207"/>
            <a:ext cx="3969871" cy="19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4D938-165F-7445-923D-4B74BAD1F80B}"/>
              </a:ext>
            </a:extLst>
          </p:cNvPr>
          <p:cNvSpPr txBox="1"/>
          <p:nvPr/>
        </p:nvSpPr>
        <p:spPr>
          <a:xfrm>
            <a:off x="1766046" y="558760"/>
            <a:ext cx="56074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collections import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operator import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itemgetter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pprint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pformat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Node(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("Node", "location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")):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__(self):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pformat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(tuple(self))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kdtree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depth: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0):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not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None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 =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 # assumes all points have the same dimension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Select axis based on depth so that axis cycles through all valid values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axis = depth % k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Sort point list by axis and choose median as pivot element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point_list.sort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(key=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itemgetter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(axis))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median =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 2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Create node and construct subtrees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Node(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location=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[median],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kdtree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[:median], depth + 1),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kdtree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[median + 1 :], depth + 1),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"""Example usage"""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[(7, 2), (5, 4), (9, 6), (4, 7), (8, 1), (2, 3)]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tree =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kdtree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point_list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print(tree)</a:t>
            </a:r>
          </a:p>
          <a:p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63CD6-9234-1045-81F1-5BECF2F4323E}"/>
              </a:ext>
            </a:extLst>
          </p:cNvPr>
          <p:cNvSpPr txBox="1"/>
          <p:nvPr/>
        </p:nvSpPr>
        <p:spPr>
          <a:xfrm>
            <a:off x="0" y="0"/>
            <a:ext cx="737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Search - Building k-d tree - recursively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79F08-E547-7C41-AA8E-A21D8D95C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5091" y="309748"/>
            <a:ext cx="3014522" cy="2998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F0AA7-83E0-8A45-BE45-07EBE17FC397}"/>
              </a:ext>
            </a:extLst>
          </p:cNvPr>
          <p:cNvSpPr txBox="1"/>
          <p:nvPr/>
        </p:nvSpPr>
        <p:spPr>
          <a:xfrm>
            <a:off x="8895091" y="3215248"/>
            <a:ext cx="2925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</a:rPr>
              <a:t>k</a:t>
            </a:r>
            <a:r>
              <a:rPr lang="en-US" sz="1200" b="1" dirty="0">
                <a:solidFill>
                  <a:srgbClr val="0070C0"/>
                </a:solidFill>
              </a:rPr>
              <a:t>-d tree</a:t>
            </a:r>
            <a:r>
              <a:rPr lang="en-US" sz="1200" dirty="0"/>
              <a:t> decomposition for the point set</a:t>
            </a:r>
            <a:br>
              <a:rPr lang="en-US" sz="1200" dirty="0"/>
            </a:br>
            <a:r>
              <a:rPr lang="en-US" sz="1200" dirty="0"/>
              <a:t>(2,3), (5,4), (9,6), (4,7), (8,1), (7,2).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 resulting </a:t>
            </a:r>
            <a:r>
              <a:rPr lang="en-US" sz="1200" b="1" dirty="0">
                <a:solidFill>
                  <a:srgbClr val="0070C0"/>
                </a:solidFill>
              </a:rPr>
              <a:t>k-d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8BB0B-7549-FF48-B888-AD2B7C37CF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5091" y="4415577"/>
            <a:ext cx="2925925" cy="1399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D1743-080E-914E-8183-B8AF264EADC5}"/>
              </a:ext>
            </a:extLst>
          </p:cNvPr>
          <p:cNvSpPr txBox="1"/>
          <p:nvPr/>
        </p:nvSpPr>
        <p:spPr>
          <a:xfrm>
            <a:off x="1766046" y="6017032"/>
            <a:ext cx="412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((7, 2),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((5, 4), ((2, 3), None, None), ((4, 7), None, None)),</a:t>
            </a:r>
          </a:p>
          <a:p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((9, 6), ((8, 1), None, None), None))</a:t>
            </a:r>
          </a:p>
        </p:txBody>
      </p:sp>
    </p:spTree>
    <p:extLst>
      <p:ext uri="{BB962C8B-B14F-4D97-AF65-F5344CB8AC3E}">
        <p14:creationId xmlns:p14="http://schemas.microsoft.com/office/powerpoint/2010/main" val="54626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F7286-8F8E-C541-997A-1A9028B22C52}"/>
              </a:ext>
            </a:extLst>
          </p:cNvPr>
          <p:cNvSpPr txBox="1"/>
          <p:nvPr/>
        </p:nvSpPr>
        <p:spPr>
          <a:xfrm>
            <a:off x="2596836" y="3612842"/>
            <a:ext cx="5047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Spatial Data Science (SDS) Course Syllabus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1</a:t>
            </a:r>
          </a:p>
          <a:p>
            <a:r>
              <a:rPr lang="en-US" sz="1100" dirty="0">
                <a:solidFill>
                  <a:srgbClr val="0070C0"/>
                </a:solidFill>
              </a:rPr>
              <a:t>Introduction to Spatial Data Science (SDS)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spatial data, tools, and analysis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place-based context can reveal hidden patterns in data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use ArcGIS Pro and ArcGIS Notebooks.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2</a:t>
            </a:r>
          </a:p>
          <a:p>
            <a:r>
              <a:rPr lang="en-US" sz="1100" dirty="0">
                <a:solidFill>
                  <a:srgbClr val="0070C0"/>
                </a:solidFill>
              </a:rPr>
              <a:t>The Spatial Approach to Predictive Analysis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add spatial properties into modeling workflows to add predictive power.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Use Random Forest to train the model and make predictions.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3</a:t>
            </a:r>
          </a:p>
          <a:p>
            <a:r>
              <a:rPr lang="en-US" sz="1100" dirty="0">
                <a:solidFill>
                  <a:srgbClr val="0070C0"/>
                </a:solidFill>
              </a:rPr>
              <a:t>Finding Optimal Locations Using Suitability Models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Where is the best location for &lt;fill in the blank&gt;?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Perform a weighted overlay analysis, rank multiple suitability criteria.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Learn to transform data using functions to better represent suitability impact.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27A4B-34D6-6445-A4E7-AF7B4CF9B412}"/>
              </a:ext>
            </a:extLst>
          </p:cNvPr>
          <p:cNvSpPr txBox="1"/>
          <p:nvPr/>
        </p:nvSpPr>
        <p:spPr>
          <a:xfrm>
            <a:off x="7818595" y="3782119"/>
            <a:ext cx="430068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Section 4</a:t>
            </a:r>
          </a:p>
          <a:p>
            <a:r>
              <a:rPr lang="en-US" sz="1100" dirty="0">
                <a:solidFill>
                  <a:srgbClr val="0070C0"/>
                </a:solidFill>
              </a:rPr>
              <a:t>Pattern Detection and Clustering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ArcGIS tools to identify patterns and clusters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statistical clustering - analyze patterns in space and time.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Create a spacetime cube, explore </a:t>
            </a:r>
            <a:r>
              <a:rPr lang="en-US" sz="1100" dirty="0" err="1">
                <a:solidFill>
                  <a:srgbClr val="0070C0"/>
                </a:solidFill>
              </a:rPr>
              <a:t>spatio</a:t>
            </a:r>
            <a:r>
              <a:rPr lang="en-US" sz="1100" dirty="0">
                <a:solidFill>
                  <a:srgbClr val="0070C0"/>
                </a:solidFill>
              </a:rPr>
              <a:t>-temporal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trends, find where and when high/low clusters occur.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5</a:t>
            </a:r>
          </a:p>
          <a:p>
            <a:r>
              <a:rPr lang="en-US" sz="1100" dirty="0">
                <a:solidFill>
                  <a:srgbClr val="0070C0"/>
                </a:solidFill>
              </a:rPr>
              <a:t>Object Detection with Deep Learning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- Prepare training sample data,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- Use a neural network to train an object detection model.</a:t>
            </a:r>
          </a:p>
          <a:p>
            <a:endParaRPr lang="en-US" sz="1100" dirty="0">
              <a:solidFill>
                <a:srgbClr val="0070C0"/>
              </a:solidFill>
            </a:endParaRPr>
          </a:p>
          <a:p>
            <a:r>
              <a:rPr lang="en-US" sz="1100" dirty="0">
                <a:solidFill>
                  <a:srgbClr val="0070C0"/>
                </a:solidFill>
              </a:rPr>
              <a:t>Section 6</a:t>
            </a:r>
          </a:p>
          <a:p>
            <a:r>
              <a:rPr lang="en-US" sz="1100" dirty="0">
                <a:solidFill>
                  <a:srgbClr val="0070C0"/>
                </a:solidFill>
              </a:rPr>
              <a:t>Communicating Results with Impact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Be effective and visual storyteller.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- Present facts using information products that resonate with your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audience, make decision-makers to understand and act on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8558B-F7AF-424E-8DB1-C56F17407651}"/>
              </a:ext>
            </a:extLst>
          </p:cNvPr>
          <p:cNvSpPr txBox="1"/>
          <p:nvPr/>
        </p:nvSpPr>
        <p:spPr>
          <a:xfrm>
            <a:off x="41564" y="422587"/>
            <a:ext cx="73224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ESRI</a:t>
            </a:r>
            <a:r>
              <a:rPr lang="en-US" sz="1200" dirty="0"/>
              <a:t> = Environmental Systems Research Institute. Since 1969. 1+ Billion revenue, ~4K employees in 73 countries, 49 offices worldwide. GIS Mapping, Location Intelligence, Spatial Analytics.</a:t>
            </a:r>
          </a:p>
          <a:p>
            <a:r>
              <a:rPr lang="en-US" sz="1100" dirty="0"/>
              <a:t> - </a:t>
            </a:r>
            <a:r>
              <a:rPr lang="en-US" sz="1100" dirty="0">
                <a:hlinkClick r:id="rId2"/>
              </a:rPr>
              <a:t>https://en.wikipedia.org/wiki/Esri</a:t>
            </a:r>
            <a:r>
              <a:rPr lang="en-US" sz="1100" dirty="0"/>
              <a:t> </a:t>
            </a:r>
          </a:p>
          <a:p>
            <a:r>
              <a:rPr lang="en-US" sz="1100" dirty="0"/>
              <a:t> - </a:t>
            </a:r>
            <a:r>
              <a:rPr lang="en-US" sz="1100" dirty="0">
                <a:hlinkClick r:id="rId3"/>
              </a:rPr>
              <a:t>https://www.esri.com/en-us/about/about-esri/who-we-are</a:t>
            </a:r>
            <a:r>
              <a:rPr lang="en-US" sz="1100" dirty="0"/>
              <a:t> </a:t>
            </a:r>
          </a:p>
          <a:p>
            <a:r>
              <a:rPr lang="en-US" sz="1100" dirty="0"/>
              <a:t> - </a:t>
            </a:r>
            <a:r>
              <a:rPr lang="en-US" sz="1100" dirty="0">
                <a:hlinkClick r:id="rId4"/>
              </a:rPr>
              <a:t>https://www.esri.com/</a:t>
            </a:r>
            <a:r>
              <a:rPr lang="en-US" sz="1100" dirty="0"/>
              <a:t> </a:t>
            </a:r>
          </a:p>
          <a:p>
            <a:endParaRPr lang="en-US" sz="800" dirty="0"/>
          </a:p>
          <a:p>
            <a:r>
              <a:rPr lang="en-US" sz="1200" b="1" dirty="0">
                <a:solidFill>
                  <a:srgbClr val="0070C0"/>
                </a:solidFill>
              </a:rPr>
              <a:t>ArcGIS</a:t>
            </a:r>
            <a:r>
              <a:rPr lang="en-US" sz="1200" dirty="0"/>
              <a:t> - GIS software (online and desktop) provided by ESRI (free, student, commercial options).</a:t>
            </a:r>
          </a:p>
          <a:p>
            <a:r>
              <a:rPr lang="en-US" sz="1200" dirty="0"/>
              <a:t>Arc = "arc" in geometry, GIS = Geographical Information System 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5"/>
              </a:rPr>
              <a:t>https://en.wikipedia.org/wiki/ArcGIS</a:t>
            </a:r>
            <a:r>
              <a:rPr lang="en-US" sz="1200" dirty="0"/>
              <a:t> 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6"/>
              </a:rPr>
              <a:t>https://www.esri.com/en-us/arcgis/about-arcgis/overview</a:t>
            </a:r>
            <a:r>
              <a:rPr lang="en-US" sz="1100" dirty="0"/>
              <a:t> 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7"/>
              </a:rPr>
              <a:t>https://www.esri.com/en-us/arcgis/products/index</a:t>
            </a:r>
            <a:r>
              <a:rPr lang="en-US" sz="1100" dirty="0"/>
              <a:t> 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8"/>
              </a:rPr>
              <a:t>https://www.esri.com/en-us/arcgis/products/arcgis-notebooks/overview</a:t>
            </a:r>
            <a:r>
              <a:rPr lang="en-US" sz="1100" dirty="0"/>
              <a:t> - ArcGIS Notebooks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9"/>
              </a:rPr>
              <a:t>https://github.com/Esri</a:t>
            </a:r>
            <a:r>
              <a:rPr lang="en-US" sz="1100" dirty="0"/>
              <a:t> - about 600 repositories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10"/>
              </a:rPr>
              <a:t>https://www.youtube.com/watch?v=UL6atkzPvsw</a:t>
            </a:r>
            <a:r>
              <a:rPr lang="en-US" sz="1100" dirty="0"/>
              <a:t> - Spatial Data Science - A Tour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11"/>
              </a:rPr>
              <a:t>https://desktop.arcgis.com/en/documentation/</a:t>
            </a:r>
            <a:r>
              <a:rPr lang="en-US" sz="1100" dirty="0"/>
              <a:t> - documentation</a:t>
            </a:r>
          </a:p>
          <a:p>
            <a:r>
              <a:rPr lang="en-US" sz="1100" dirty="0"/>
              <a:t>- </a:t>
            </a:r>
            <a:r>
              <a:rPr lang="en-US" sz="1100" dirty="0">
                <a:hlinkClick r:id="rId12"/>
              </a:rPr>
              <a:t>https://www.youtube.com/watch?v=BbUctneHfKc</a:t>
            </a:r>
            <a:r>
              <a:rPr lang="en-US" sz="1100" dirty="0"/>
              <a:t> – ArcGIS tutorial (part 1 of series)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CDEF7-A365-AE46-A844-151E3C7CF7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14390" y="277090"/>
            <a:ext cx="2112906" cy="1633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0E778D-3D28-8745-A810-7736FD1C8266}"/>
              </a:ext>
            </a:extLst>
          </p:cNvPr>
          <p:cNvSpPr txBox="1"/>
          <p:nvPr/>
        </p:nvSpPr>
        <p:spPr>
          <a:xfrm>
            <a:off x="41564" y="0"/>
            <a:ext cx="242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ESRI ArcGIS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84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4AA98A-16C3-F04C-9FCA-DF4D7B490343}"/>
              </a:ext>
            </a:extLst>
          </p:cNvPr>
          <p:cNvSpPr txBox="1"/>
          <p:nvPr/>
        </p:nvSpPr>
        <p:spPr>
          <a:xfrm>
            <a:off x="5996859" y="4771782"/>
            <a:ext cx="5963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typically you don't need to read the entire </a:t>
            </a:r>
            <a:r>
              <a:rPr lang="en-US" sz="1200" b="1" dirty="0">
                <a:solidFill>
                  <a:srgbClr val="0070C0"/>
                </a:solidFill>
              </a:rPr>
              <a:t>TIFF</a:t>
            </a:r>
            <a:r>
              <a:rPr lang="en-US" sz="1200" dirty="0"/>
              <a:t> file when doing analysis.</a:t>
            </a:r>
          </a:p>
          <a:p>
            <a:r>
              <a:rPr lang="en-US" sz="1200" dirty="0"/>
              <a:t>Better approach is to use cloud-optimized </a:t>
            </a:r>
            <a:r>
              <a:rPr lang="en-US" sz="1200" b="1" dirty="0" err="1">
                <a:solidFill>
                  <a:srgbClr val="0070C0"/>
                </a:solidFill>
              </a:rPr>
              <a:t>GeoTIFF</a:t>
            </a:r>
            <a:r>
              <a:rPr lang="en-US" sz="1200" dirty="0"/>
              <a:t> format: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http://cogeo.org</a:t>
            </a:r>
            <a:r>
              <a:rPr lang="en-US" sz="1200" dirty="0"/>
              <a:t> .</a:t>
            </a:r>
          </a:p>
          <a:p>
            <a:endParaRPr lang="en-US" sz="1200" dirty="0"/>
          </a:p>
          <a:p>
            <a:r>
              <a:rPr lang="en-US" sz="1200" dirty="0"/>
              <a:t>This is still a proper </a:t>
            </a:r>
            <a:r>
              <a:rPr lang="en-US" sz="1200" b="1" dirty="0">
                <a:solidFill>
                  <a:srgbClr val="0070C0"/>
                </a:solidFill>
              </a:rPr>
              <a:t>TIFF</a:t>
            </a:r>
            <a:r>
              <a:rPr lang="en-US" sz="1200" dirty="0"/>
              <a:t> file, but its header contains</a:t>
            </a:r>
          </a:p>
          <a:p>
            <a:r>
              <a:rPr lang="en-US" sz="1200" dirty="0"/>
              <a:t>"table of contents" for the file (which areas of the image are in what parts of the file). </a:t>
            </a:r>
          </a:p>
          <a:p>
            <a:endParaRPr lang="en-US" sz="1200" dirty="0"/>
          </a:p>
          <a:p>
            <a:r>
              <a:rPr lang="en-US" sz="1200" dirty="0"/>
              <a:t>You can typically convert </a:t>
            </a:r>
            <a:r>
              <a:rPr lang="en-US" sz="1200" b="1" dirty="0" err="1">
                <a:solidFill>
                  <a:srgbClr val="0070C0"/>
                </a:solidFill>
              </a:rPr>
              <a:t>GeoTIFF</a:t>
            </a:r>
            <a:r>
              <a:rPr lang="en-US" sz="1200" dirty="0"/>
              <a:t> to </a:t>
            </a:r>
            <a:r>
              <a:rPr lang="en-US" sz="1200" b="1" dirty="0">
                <a:solidFill>
                  <a:srgbClr val="0070C0"/>
                </a:solidFill>
              </a:rPr>
              <a:t>COG</a:t>
            </a:r>
            <a:r>
              <a:rPr lang="en-US" sz="1200" dirty="0"/>
              <a:t> with </a:t>
            </a:r>
            <a:r>
              <a:rPr lang="en-US" sz="1200" b="1" dirty="0">
                <a:solidFill>
                  <a:srgbClr val="0070C0"/>
                </a:solidFill>
              </a:rPr>
              <a:t>GDAL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https://gdal.org/drivers/raster/cog.html</a:t>
            </a:r>
            <a:r>
              <a:rPr lang="en-US" sz="1200" dirty="0"/>
              <a:t>  </a:t>
            </a:r>
          </a:p>
        </p:txBody>
      </p:sp>
      <p:pic>
        <p:nvPicPr>
          <p:cNvPr id="4098" name="Picture 2" descr="Azure Database for PostgreSQL (@AzureDBPostgres) | Twitter">
            <a:extLst>
              <a:ext uri="{FF2B5EF4-FFF2-40B4-BE49-F238E27FC236}">
                <a16:creationId xmlns:a16="http://schemas.microsoft.com/office/drawing/2014/main" id="{BDD05455-AF8E-EB4A-B2B0-F6618975A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02956" y="1585642"/>
            <a:ext cx="610803" cy="77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zure Storage Blob Icon – Free Download, PNG and Vector">
            <a:extLst>
              <a:ext uri="{FF2B5EF4-FFF2-40B4-BE49-F238E27FC236}">
                <a16:creationId xmlns:a16="http://schemas.microsoft.com/office/drawing/2014/main" id="{21A122A1-57C2-514A-9838-D1E47A103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37759" y="1585642"/>
            <a:ext cx="912249" cy="8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D2222-A259-0547-B9A3-C4E2F347B18A}"/>
              </a:ext>
            </a:extLst>
          </p:cNvPr>
          <p:cNvSpPr txBox="1"/>
          <p:nvPr/>
        </p:nvSpPr>
        <p:spPr>
          <a:xfrm>
            <a:off x="733125" y="2385714"/>
            <a:ext cx="115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Metadata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in SQL 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84D19-955B-864F-9A3A-CA3BFE0A16B5}"/>
              </a:ext>
            </a:extLst>
          </p:cNvPr>
          <p:cNvSpPr txBox="1"/>
          <p:nvPr/>
        </p:nvSpPr>
        <p:spPr>
          <a:xfrm>
            <a:off x="2795001" y="2413503"/>
            <a:ext cx="159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070C0"/>
                </a:solidFill>
              </a:rPr>
              <a:t>GeoTIFF</a:t>
            </a:r>
            <a:r>
              <a:rPr lang="en-US" sz="1400" b="1" dirty="0">
                <a:solidFill>
                  <a:srgbClr val="0070C0"/>
                </a:solidFill>
              </a:rPr>
              <a:t>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D3E81-E361-6449-BBA1-AE1C255BE66E}"/>
              </a:ext>
            </a:extLst>
          </p:cNvPr>
          <p:cNvSpPr txBox="1"/>
          <p:nvPr/>
        </p:nvSpPr>
        <p:spPr>
          <a:xfrm>
            <a:off x="361695" y="3147473"/>
            <a:ext cx="4844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0070C0"/>
                </a:solidFill>
              </a:rPr>
              <a:t>PostGIS</a:t>
            </a:r>
            <a:r>
              <a:rPr lang="en-US" sz="1200" dirty="0"/>
              <a:t> - spatial database extender for PostgreSQL</a:t>
            </a:r>
          </a:p>
          <a:p>
            <a:r>
              <a:rPr lang="en-US" sz="1200" dirty="0"/>
              <a:t>   (since 2001)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https://postgis.net/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https://postgis.net/stuff/postgis-3.1.pdf</a:t>
            </a:r>
            <a:r>
              <a:rPr lang="en-US" sz="1200" dirty="0"/>
              <a:t> ( 874p. manual)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8"/>
              </a:rPr>
              <a:t>https://en.wikipedia.org/wiki/PostGIS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Great lecture by Paul Ramsey: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9"/>
              </a:rPr>
              <a:t>https://www.youtube.com/watch?v=g4DgAVCmiDE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Azure </a:t>
            </a:r>
            <a:r>
              <a:rPr lang="en-US" sz="1200" b="1" dirty="0">
                <a:solidFill>
                  <a:srgbClr val="0070C0"/>
                </a:solidFill>
              </a:rPr>
              <a:t>PostgreSQL</a:t>
            </a:r>
            <a:r>
              <a:rPr lang="en-US" sz="1200" dirty="0"/>
              <a:t> flexible server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10"/>
              </a:rPr>
              <a:t>https://docs.microsoft.com/en-us/azure/postgresql/flexible-server/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Good advisor - Dan Morris, </a:t>
            </a:r>
            <a:r>
              <a:rPr lang="en-US" sz="1200" dirty="0" err="1"/>
              <a:t>MicrosoftAI</a:t>
            </a:r>
            <a:r>
              <a:rPr lang="en-US" sz="1200" dirty="0"/>
              <a:t> for Earth Program Director (also Rob on his team)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11"/>
              </a:rPr>
              <a:t>https://github.com/microsoft/AIforEarthDatasets</a:t>
            </a:r>
            <a:r>
              <a:rPr lang="en-US" sz="1200" dirty="0"/>
              <a:t>  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3F666B02-3312-9F4C-B66F-5EE32A443FC1}"/>
              </a:ext>
            </a:extLst>
          </p:cNvPr>
          <p:cNvSpPr/>
          <p:nvPr/>
        </p:nvSpPr>
        <p:spPr>
          <a:xfrm rot="5400000">
            <a:off x="2264496" y="1688275"/>
            <a:ext cx="329184" cy="5730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8F115-CF76-CF4C-84D8-3F667DCD8E43}"/>
              </a:ext>
            </a:extLst>
          </p:cNvPr>
          <p:cNvSpPr/>
          <p:nvPr/>
        </p:nvSpPr>
        <p:spPr>
          <a:xfrm>
            <a:off x="1806346" y="196782"/>
            <a:ext cx="2648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PostGIS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Spatial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7E713-8C34-6D4B-8A84-E737665D4764}"/>
              </a:ext>
            </a:extLst>
          </p:cNvPr>
          <p:cNvSpPr txBox="1"/>
          <p:nvPr/>
        </p:nvSpPr>
        <p:spPr>
          <a:xfrm>
            <a:off x="5996859" y="563540"/>
            <a:ext cx="62788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The essence of ESRI Image Server: 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store the data about the geometry of the images 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in a big metadata store (SQL database)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(with pointers to blob storage).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You can achieve similar functionality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by using a managed database with geospatial extensions </a:t>
            </a:r>
          </a:p>
          <a:p>
            <a:r>
              <a:rPr lang="en-US" sz="1200" dirty="0"/>
              <a:t>that will let you run spatial/temporal queries over geospatial metadata: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PostgreSQL + </a:t>
            </a:r>
            <a:r>
              <a:rPr lang="en-US" sz="1200" b="1" dirty="0" err="1">
                <a:solidFill>
                  <a:srgbClr val="0070C0"/>
                </a:solidFill>
              </a:rPr>
              <a:t>PostGIS</a:t>
            </a:r>
            <a:r>
              <a:rPr lang="en-US" sz="12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12"/>
              </a:rPr>
              <a:t>https://azure.microsoft.com/en-us/services/postgresql/</a:t>
            </a:r>
            <a:r>
              <a:rPr lang="en-US" sz="1200" dirty="0"/>
              <a:t>    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MS SQL Server: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3"/>
              </a:rPr>
              <a:t>https://docs.microsoft.com/en-us/sql/relational-databases/spatial/spatial-data-sql-server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Oracle Spatial: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4"/>
              </a:rPr>
              <a:t>https://www.oracle.com/database/spatial/</a:t>
            </a:r>
            <a:r>
              <a:rPr lang="en-US" sz="12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CFF91E-5FAF-8C4D-A67E-7BCBD87F0249}"/>
              </a:ext>
            </a:extLst>
          </p:cNvPr>
          <p:cNvSpPr/>
          <p:nvPr/>
        </p:nvSpPr>
        <p:spPr>
          <a:xfrm>
            <a:off x="5996859" y="101875"/>
            <a:ext cx="2504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GIS without GIS</a:t>
            </a:r>
            <a:endParaRPr lang="en-US" sz="2400" b="1" dirty="0"/>
          </a:p>
        </p:txBody>
      </p:sp>
      <p:pic>
        <p:nvPicPr>
          <p:cNvPr id="1026" name="Picture 2" descr="PostGIS - OSGeo">
            <a:extLst>
              <a:ext uri="{FF2B5EF4-FFF2-40B4-BE49-F238E27FC236}">
                <a16:creationId xmlns:a16="http://schemas.microsoft.com/office/drawing/2014/main" id="{E99F3F7F-C86C-E84D-8961-0B9E156F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239" y="265595"/>
            <a:ext cx="1387901" cy="81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B75787-FBE6-FC4C-AA93-7B6108E9C255}"/>
              </a:ext>
            </a:extLst>
          </p:cNvPr>
          <p:cNvSpPr/>
          <p:nvPr/>
        </p:nvSpPr>
        <p:spPr>
          <a:xfrm>
            <a:off x="5996859" y="4255624"/>
            <a:ext cx="1430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GeoTIFF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205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536C9-9CDE-7F44-8F6D-2EF3C020C7BE}"/>
              </a:ext>
            </a:extLst>
          </p:cNvPr>
          <p:cNvSpPr txBox="1"/>
          <p:nvPr/>
        </p:nvSpPr>
        <p:spPr>
          <a:xfrm>
            <a:off x="3599394" y="986705"/>
            <a:ext cx="66025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https://carto.com/</a:t>
            </a:r>
            <a:r>
              <a:rPr lang="en-US" sz="1200" dirty="0"/>
              <a:t> - Location Intelligence platform allows organizations </a:t>
            </a:r>
            <a:br>
              <a:rPr lang="en-US" sz="1200" dirty="0"/>
            </a:br>
            <a:r>
              <a:rPr lang="en-US" sz="1200" dirty="0"/>
              <a:t>to store, enrich, analyze &amp; visualize their data to make spatially-aware decisions.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CARTO uses Google </a:t>
            </a:r>
            <a:r>
              <a:rPr lang="en-US" sz="1200" dirty="0" err="1"/>
              <a:t>BigQuery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CARTOframes</a:t>
            </a:r>
            <a:r>
              <a:rPr lang="en-US" sz="1200" dirty="0"/>
              <a:t> - </a:t>
            </a:r>
            <a:r>
              <a:rPr lang="en-US" sz="1200" b="1" dirty="0">
                <a:solidFill>
                  <a:srgbClr val="FF0000"/>
                </a:solidFill>
              </a:rPr>
              <a:t>Python</a:t>
            </a:r>
            <a:r>
              <a:rPr lang="en-US" sz="1200" dirty="0"/>
              <a:t> package for integrating CARTO maps, analysis, </a:t>
            </a:r>
            <a:br>
              <a:rPr lang="en-US" sz="1200" dirty="0"/>
            </a:br>
            <a:r>
              <a:rPr lang="en-US" sz="1200" dirty="0"/>
              <a:t>and data services into data science workflows.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https://github.com/CartoDB/cartoframes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Pricing – limited 12 month free plan, normally $200/month (or more)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E1E75-8164-654C-AC8A-337667483C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1389" y="1036345"/>
            <a:ext cx="1543013" cy="59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CE0CF5-A2C8-BB49-BDF6-FB52C63AE29B}"/>
              </a:ext>
            </a:extLst>
          </p:cNvPr>
          <p:cNvSpPr txBox="1"/>
          <p:nvPr/>
        </p:nvSpPr>
        <p:spPr>
          <a:xfrm>
            <a:off x="3599393" y="3237522"/>
            <a:ext cx="448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QGIS</a:t>
            </a:r>
          </a:p>
          <a:p>
            <a:r>
              <a:rPr lang="en-US" sz="1200" dirty="0"/>
              <a:t>A Free and Open Source GIS (Geographic Information System)</a:t>
            </a:r>
          </a:p>
          <a:p>
            <a:r>
              <a:rPr lang="en-US" sz="1200" b="1" dirty="0"/>
              <a:t> - </a:t>
            </a:r>
            <a:r>
              <a:rPr lang="en-US" sz="1200" dirty="0">
                <a:hlinkClick r:id="rId5"/>
              </a:rPr>
              <a:t>https://www.qgis.org/en/site/</a:t>
            </a:r>
            <a:r>
              <a:rPr lang="en-US" sz="1200" dirty="0"/>
              <a:t>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9D432-448A-0046-88A9-7C934CCD5D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289" y="2988302"/>
            <a:ext cx="1168840" cy="112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8A1651-A1FC-374A-B077-2181B0B9F09A}"/>
              </a:ext>
            </a:extLst>
          </p:cNvPr>
          <p:cNvSpPr txBox="1"/>
          <p:nvPr/>
        </p:nvSpPr>
        <p:spPr>
          <a:xfrm>
            <a:off x="3599394" y="4971331"/>
            <a:ext cx="6044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Google Earth Engine</a:t>
            </a:r>
          </a:p>
          <a:p>
            <a:r>
              <a:rPr lang="en-US" sz="1200" dirty="0"/>
              <a:t>multi-petabyte catalog of satellite imagery and geospatial datasets </a:t>
            </a:r>
          </a:p>
          <a:p>
            <a:r>
              <a:rPr lang="en-US" sz="1200" dirty="0"/>
              <a:t>with planetary-scale analysis capabilities </a:t>
            </a:r>
          </a:p>
          <a:p>
            <a:r>
              <a:rPr lang="en-US" sz="1200" dirty="0"/>
              <a:t>allows to detect changes, map trends, and quantify differences on the Earth's surface</a:t>
            </a:r>
          </a:p>
          <a:p>
            <a:pPr lvl="0"/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https://earthengine.google.com/</a:t>
            </a:r>
            <a:r>
              <a:rPr lang="en-US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75C50-3A54-824E-AB9E-9C4F57613C30}"/>
              </a:ext>
            </a:extLst>
          </p:cNvPr>
          <p:cNvSpPr/>
          <p:nvPr/>
        </p:nvSpPr>
        <p:spPr>
          <a:xfrm>
            <a:off x="0" y="14227"/>
            <a:ext cx="448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CARTO, QGIS, Google Earth</a:t>
            </a:r>
          </a:p>
        </p:txBody>
      </p:sp>
      <p:pic>
        <p:nvPicPr>
          <p:cNvPr id="2052" name="Picture 4" descr="Google Earth 2017 - Google Earth Icon Svg Transparent PNG - 1417x1417 -  Free Download on NicePNG">
            <a:extLst>
              <a:ext uri="{FF2B5EF4-FFF2-40B4-BE49-F238E27FC236}">
                <a16:creationId xmlns:a16="http://schemas.microsoft.com/office/drawing/2014/main" id="{56272FA5-C014-8A4F-8D73-A42BCF6F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0249" y="4900293"/>
            <a:ext cx="927799" cy="9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9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13C6ED-646F-6040-8078-AC119F6D23BB}"/>
              </a:ext>
            </a:extLst>
          </p:cNvPr>
          <p:cNvSpPr txBox="1"/>
          <p:nvPr/>
        </p:nvSpPr>
        <p:spPr>
          <a:xfrm>
            <a:off x="5052899" y="3354696"/>
            <a:ext cx="51816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GeoSpark</a:t>
            </a:r>
            <a:r>
              <a:rPr lang="en-US" sz="1400" b="1" dirty="0">
                <a:solidFill>
                  <a:srgbClr val="0070C0"/>
                </a:solidFill>
              </a:rPr>
              <a:t>  (Spatial RDDs and Spatial SQL)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2"/>
              </a:rPr>
              <a:t>https://github.com/apache/incubator-sedona</a:t>
            </a:r>
            <a:r>
              <a:rPr lang="en-US" sz="1200" dirty="0"/>
              <a:t> 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3"/>
              </a:rPr>
              <a:t>https://pypi.org/project/geospark/</a:t>
            </a:r>
            <a:r>
              <a:rPr lang="en-US" sz="1200" dirty="0"/>
              <a:t> - Python wrapper on </a:t>
            </a:r>
            <a:r>
              <a:rPr lang="en-US" sz="1200" dirty="0" err="1"/>
              <a:t>GeoSpark</a:t>
            </a:r>
            <a:r>
              <a:rPr lang="en-US" sz="1200" dirty="0"/>
              <a:t> library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4"/>
              </a:rPr>
              <a:t>https://cran.r-project.org/web/packages/geospark/index.html</a:t>
            </a:r>
            <a:r>
              <a:rPr lang="en-US" sz="1200" dirty="0"/>
              <a:t>  - R-library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5"/>
              </a:rPr>
              <a:t>https://cloudarchitected.com/2019/07/geospatial-analytics-in-databricks-with-python-and-geomesa/</a:t>
            </a:r>
            <a:r>
              <a:rPr lang="en-US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344D-7E9F-4544-B948-650564F65FF0}"/>
              </a:ext>
            </a:extLst>
          </p:cNvPr>
          <p:cNvSpPr txBox="1"/>
          <p:nvPr/>
        </p:nvSpPr>
        <p:spPr>
          <a:xfrm>
            <a:off x="-1" y="556080"/>
            <a:ext cx="7510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Spark was initially started by </a:t>
            </a:r>
            <a:r>
              <a:rPr lang="en-US" sz="1200" dirty="0" err="1"/>
              <a:t>Matei</a:t>
            </a:r>
            <a:r>
              <a:rPr lang="en-US" sz="1200" dirty="0"/>
              <a:t> </a:t>
            </a:r>
            <a:r>
              <a:rPr lang="en-US" sz="1200" dirty="0" err="1"/>
              <a:t>Zaharia</a:t>
            </a:r>
            <a:r>
              <a:rPr lang="en-US" sz="1200" dirty="0"/>
              <a:t> at UC Berkeley's </a:t>
            </a:r>
            <a:r>
              <a:rPr lang="en-US" sz="1200" dirty="0" err="1"/>
              <a:t>AMPLab</a:t>
            </a:r>
            <a:r>
              <a:rPr lang="en-US" sz="1200" dirty="0"/>
              <a:t> in 2009, </a:t>
            </a:r>
          </a:p>
          <a:p>
            <a:r>
              <a:rPr lang="en-US" sz="1200" dirty="0"/>
              <a:t>and open sourced in 2010 under a BSD license.</a:t>
            </a:r>
          </a:p>
          <a:p>
            <a:r>
              <a:rPr lang="en-US" sz="1200" dirty="0"/>
              <a:t>In 2013 the project was donated to the Apache Software Foundation, Databricks was formed </a:t>
            </a:r>
          </a:p>
          <a:p>
            <a:endParaRPr lang="en-US" sz="1200" dirty="0"/>
          </a:p>
          <a:p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https://logz.io/blog/hadoop-vs-spark/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https://en.wikipedia.org/wiki/Apache_Spark</a:t>
            </a:r>
            <a:endParaRPr lang="en-US" sz="1200" dirty="0"/>
          </a:p>
          <a:p>
            <a:r>
              <a:rPr lang="en-US" sz="1200" dirty="0"/>
              <a:t> - </a:t>
            </a:r>
            <a:r>
              <a:rPr lang="en-US" sz="1200" dirty="0">
                <a:hlinkClick r:id="rId8"/>
              </a:rPr>
              <a:t>https://en.wikipedia.org/wiki/Databricks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9"/>
              </a:rPr>
              <a:t>http://spark.apache.org/docs/latest/</a:t>
            </a:r>
            <a:r>
              <a:rPr lang="en-US" sz="1200" dirty="0"/>
              <a:t> - documentation and tutorials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21637-33DF-2F44-AA64-6D9E3B6698C3}"/>
              </a:ext>
            </a:extLst>
          </p:cNvPr>
          <p:cNvSpPr txBox="1"/>
          <p:nvPr/>
        </p:nvSpPr>
        <p:spPr>
          <a:xfrm>
            <a:off x="10336007" y="2175467"/>
            <a:ext cx="1563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Matei</a:t>
            </a:r>
            <a:r>
              <a:rPr lang="en-US" sz="1600" dirty="0"/>
              <a:t> </a:t>
            </a:r>
            <a:r>
              <a:rPr lang="en-US" sz="1600" dirty="0" err="1"/>
              <a:t>Zaharia</a:t>
            </a:r>
            <a:endParaRPr lang="en-US" sz="1600" dirty="0"/>
          </a:p>
          <a:p>
            <a:pPr algn="ctr"/>
            <a:r>
              <a:rPr lang="en-US" sz="1600" dirty="0"/>
              <a:t>Spark</a:t>
            </a:r>
          </a:p>
          <a:p>
            <a:pPr algn="ctr"/>
            <a:r>
              <a:rPr lang="en-US" sz="1600" dirty="0"/>
              <a:t>Databricks</a:t>
            </a:r>
          </a:p>
        </p:txBody>
      </p:sp>
      <p:pic>
        <p:nvPicPr>
          <p:cNvPr id="6" name="Picture 2" descr="Matei Zaharia">
            <a:extLst>
              <a:ext uri="{FF2B5EF4-FFF2-40B4-BE49-F238E27FC236}">
                <a16:creationId xmlns:a16="http://schemas.microsoft.com/office/drawing/2014/main" id="{F151F7BC-E1A6-3841-B2EE-DFC2F3E7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9559" y="160531"/>
            <a:ext cx="1714520" cy="199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1F634F-C9AF-2446-B2D6-F8E83500238F}"/>
              </a:ext>
            </a:extLst>
          </p:cNvPr>
          <p:cNvSpPr/>
          <p:nvPr/>
        </p:nvSpPr>
        <p:spPr>
          <a:xfrm>
            <a:off x="0" y="14227"/>
            <a:ext cx="6458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Hadoop &gt;&gt; Spark &gt;&gt; </a:t>
            </a:r>
            <a:r>
              <a:rPr lang="en-US" sz="2400" b="1" dirty="0" err="1"/>
              <a:t>PySpark</a:t>
            </a:r>
            <a:r>
              <a:rPr lang="en-US" sz="2400" b="1" dirty="0"/>
              <a:t> &gt;&gt; </a:t>
            </a:r>
            <a:r>
              <a:rPr lang="en-US" sz="2400" b="1" dirty="0" err="1">
                <a:solidFill>
                  <a:srgbClr val="0070C0"/>
                </a:solidFill>
              </a:rPr>
              <a:t>GeoSpark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5D8B9A-F513-CC41-97D4-7E516435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008" y="52386"/>
            <a:ext cx="1407886" cy="73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 Testing with PySpark. By David Illes, Vice President at FS… | by  Cambridge Spark | Cambridge Spark">
            <a:extLst>
              <a:ext uri="{FF2B5EF4-FFF2-40B4-BE49-F238E27FC236}">
                <a16:creationId xmlns:a16="http://schemas.microsoft.com/office/drawing/2014/main" id="{ADBA205C-13A1-2746-A6E6-F7040EE02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65420" y="40075"/>
            <a:ext cx="1714520" cy="7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ricks: Make Log4J Configurable | by Knoldus Inc. | Medium">
            <a:extLst>
              <a:ext uri="{FF2B5EF4-FFF2-40B4-BE49-F238E27FC236}">
                <a16:creationId xmlns:a16="http://schemas.microsoft.com/office/drawing/2014/main" id="{13591F43-464B-7E49-98E1-909D4D9B5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2989" y="827478"/>
            <a:ext cx="1441947" cy="77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- apache/incubator-sedona: A cluster computing framework for  processing large-scale geospatial data">
            <a:extLst>
              <a:ext uri="{FF2B5EF4-FFF2-40B4-BE49-F238E27FC236}">
                <a16:creationId xmlns:a16="http://schemas.microsoft.com/office/drawing/2014/main" id="{C7799C1C-B786-6940-8272-706B526A9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99581" y="1074067"/>
            <a:ext cx="1515313" cy="44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915AB3-B952-C843-B132-9A62F802D063}"/>
              </a:ext>
            </a:extLst>
          </p:cNvPr>
          <p:cNvSpPr txBox="1"/>
          <p:nvPr/>
        </p:nvSpPr>
        <p:spPr>
          <a:xfrm>
            <a:off x="0" y="5200692"/>
            <a:ext cx="11994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>
                <a:hlinkClick r:id="rId15"/>
              </a:rPr>
              <a:t>https://www.linkedin.com/pulse/automating-webgis-azure-databricks-andy-tangeman-gisp/</a:t>
            </a:r>
            <a:r>
              <a:rPr lang="en-US" sz="1200" dirty="0"/>
              <a:t> - Azure Databricks for Web GIS 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16"/>
              </a:rPr>
              <a:t>https://rasterframes.io/</a:t>
            </a:r>
            <a:r>
              <a:rPr lang="en-US" sz="1200" dirty="0"/>
              <a:t> - </a:t>
            </a:r>
            <a:r>
              <a:rPr lang="en-US" sz="1200" dirty="0" err="1"/>
              <a:t>DataFrame</a:t>
            </a:r>
            <a:r>
              <a:rPr lang="en-US" sz="1200" dirty="0"/>
              <a:t>-centric view over geospatial raster data, spatiotemporal queries, map algebra raster operations, and interoperability with Spark ML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17"/>
              </a:rPr>
              <a:t>https://www.geomesa.org/</a:t>
            </a:r>
            <a:r>
              <a:rPr lang="en-US" sz="1200" dirty="0"/>
              <a:t> - Store, index, query, and transform </a:t>
            </a:r>
            <a:r>
              <a:rPr lang="en-US" sz="1200" dirty="0" err="1"/>
              <a:t>spatio</a:t>
            </a:r>
            <a:r>
              <a:rPr lang="en-US" sz="1200" dirty="0"/>
              <a:t>-temporal data at scale in HBase, </a:t>
            </a:r>
            <a:r>
              <a:rPr lang="en-US" sz="1200" dirty="0" err="1"/>
              <a:t>Accumulo</a:t>
            </a:r>
            <a:r>
              <a:rPr lang="en-US" sz="1200" dirty="0"/>
              <a:t>, Cassandra, Redis, Kafka and Spark</a:t>
            </a:r>
          </a:p>
          <a:p>
            <a:r>
              <a:rPr lang="en-US" sz="1200" dirty="0"/>
              <a:t>- </a:t>
            </a:r>
            <a:r>
              <a:rPr lang="en-US" sz="1200" dirty="0">
                <a:hlinkClick r:id="rId18"/>
              </a:rPr>
              <a:t>https://www.opengeohub.org/machine-learning-spatial-data</a:t>
            </a:r>
            <a:r>
              <a:rPr lang="en-US" sz="1200" dirty="0"/>
              <a:t> - a course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432E73B-F3B4-4F40-A961-4A51C5DD7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035" y="3282825"/>
            <a:ext cx="3086100" cy="159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1E047-6086-9A45-ADA6-BE7460F6307A}"/>
              </a:ext>
            </a:extLst>
          </p:cNvPr>
          <p:cNvSpPr txBox="1"/>
          <p:nvPr/>
        </p:nvSpPr>
        <p:spPr>
          <a:xfrm>
            <a:off x="2889504" y="2490204"/>
            <a:ext cx="486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Distribute and process large spatial data across multiple computers</a:t>
            </a:r>
          </a:p>
        </p:txBody>
      </p:sp>
    </p:spTree>
    <p:extLst>
      <p:ext uri="{BB962C8B-B14F-4D97-AF65-F5344CB8AC3E}">
        <p14:creationId xmlns:p14="http://schemas.microsoft.com/office/powerpoint/2010/main" val="139476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9FE3B-C31C-A649-A284-9159AEEAA9CE}"/>
              </a:ext>
            </a:extLst>
          </p:cNvPr>
          <p:cNvSpPr/>
          <p:nvPr/>
        </p:nvSpPr>
        <p:spPr>
          <a:xfrm>
            <a:off x="0" y="14227"/>
            <a:ext cx="443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PySpark</a:t>
            </a:r>
            <a:r>
              <a:rPr lang="en-US" sz="2400" b="1" dirty="0"/>
              <a:t> – Working with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8E8FB-7040-1F46-884B-2CC7309C770D}"/>
              </a:ext>
            </a:extLst>
          </p:cNvPr>
          <p:cNvSpPr txBox="1"/>
          <p:nvPr/>
        </p:nvSpPr>
        <p:spPr>
          <a:xfrm>
            <a:off x="0" y="749623"/>
            <a:ext cx="59375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Central idea in Spark is parallel processing of data </a:t>
            </a:r>
          </a:p>
          <a:p>
            <a:r>
              <a:rPr lang="en-US" sz="1200" dirty="0"/>
              <a:t>by multiple compute nodes of the cluster.</a:t>
            </a:r>
          </a:p>
          <a:p>
            <a:endParaRPr lang="en-US" sz="1200" dirty="0"/>
          </a:p>
          <a:p>
            <a:r>
              <a:rPr lang="en-US" sz="1200" dirty="0"/>
              <a:t>There are three main distributed data structures in Spark: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Spark RDD</a:t>
            </a:r>
            <a:r>
              <a:rPr lang="en-US" sz="1200" dirty="0"/>
              <a:t> ( Resilient Distributed Dataset ) - immutable (Read-only) </a:t>
            </a:r>
            <a:br>
              <a:rPr lang="en-US" sz="1200" dirty="0"/>
            </a:br>
            <a:r>
              <a:rPr lang="en-US" sz="1200" dirty="0"/>
              <a:t>collections of objects of varying types, which computes on the different </a:t>
            </a:r>
            <a:br>
              <a:rPr lang="en-US" sz="1200" dirty="0"/>
            </a:br>
            <a:r>
              <a:rPr lang="en-US" sz="1200" dirty="0"/>
              <a:t>nodes of a given cluster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Spark </a:t>
            </a:r>
            <a:r>
              <a:rPr lang="en-US" sz="1200" b="1" dirty="0" err="1">
                <a:solidFill>
                  <a:srgbClr val="FF0000"/>
                </a:solidFill>
              </a:rPr>
              <a:t>DataFrame</a:t>
            </a:r>
            <a:r>
              <a:rPr lang="en-US" sz="1200" dirty="0"/>
              <a:t> (distributed, not a pandas one) - distributed collection </a:t>
            </a:r>
            <a:br>
              <a:rPr lang="en-US" sz="1200" dirty="0"/>
            </a:br>
            <a:r>
              <a:rPr lang="en-US" sz="1200" dirty="0"/>
              <a:t>of data organized into named columns. Like a table in a relational database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Spark Dataset</a:t>
            </a:r>
            <a:r>
              <a:rPr lang="en-US" sz="1200" dirty="0"/>
              <a:t> - strongly typed, represents queries with encoders (Java, Scala)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FF21-7E66-B048-8BC6-0092082984E0}"/>
              </a:ext>
            </a:extLst>
          </p:cNvPr>
          <p:cNvSpPr txBox="1"/>
          <p:nvPr/>
        </p:nvSpPr>
        <p:spPr>
          <a:xfrm>
            <a:off x="3241550" y="4215976"/>
            <a:ext cx="4537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Apache Parquet vs Apache Arrow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Apache Parquet</a:t>
            </a:r>
            <a:r>
              <a:rPr lang="en-US" sz="1200" dirty="0"/>
              <a:t> - free open-source column-oriented data storage format of the </a:t>
            </a:r>
            <a:r>
              <a:rPr lang="en-US" sz="1200" b="1" dirty="0">
                <a:solidFill>
                  <a:srgbClr val="0070C0"/>
                </a:solidFill>
              </a:rPr>
              <a:t>Apache Hadoop</a:t>
            </a:r>
            <a:r>
              <a:rPr lang="en-US" sz="1200" dirty="0"/>
              <a:t> ecosystem. It uses compression. Designed for disk storage.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Apache Arrow</a:t>
            </a:r>
            <a:r>
              <a:rPr lang="en-US" sz="1200" dirty="0"/>
              <a:t> – protocol to store </a:t>
            </a:r>
            <a:r>
              <a:rPr lang="en-US" sz="1200" dirty="0" err="1"/>
              <a:t>DataFrames</a:t>
            </a:r>
            <a:r>
              <a:rPr lang="en-US" sz="1200" dirty="0"/>
              <a:t> in memory and on disk. Designed for "in-memory".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Parquet</a:t>
            </a:r>
            <a:r>
              <a:rPr lang="en-US" sz="1200" dirty="0"/>
              <a:t> files are often much smaller than </a:t>
            </a:r>
            <a:r>
              <a:rPr lang="en-US" sz="1200" b="1" dirty="0">
                <a:solidFill>
                  <a:srgbClr val="FF0000"/>
                </a:solidFill>
              </a:rPr>
              <a:t>Arrow</a:t>
            </a:r>
            <a:r>
              <a:rPr lang="en-US" sz="1200" dirty="0"/>
              <a:t>-files.</a:t>
            </a:r>
          </a:p>
          <a:p>
            <a:endParaRPr lang="en-US" sz="1200" dirty="0"/>
          </a:p>
          <a:p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https://parquet.apache.org/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https://arrow.apache.org/</a:t>
            </a:r>
            <a:r>
              <a:rPr lang="en-US" sz="1200" dirty="0"/>
              <a:t> </a:t>
            </a:r>
          </a:p>
        </p:txBody>
      </p:sp>
      <p:pic>
        <p:nvPicPr>
          <p:cNvPr id="1026" name="Picture 2" descr="Apache Spark – RDD, DataFrames, Transformations (Narrow &amp; Wide), Actions,  Lazy Evaluation (Part 3) | SQL with Manoj">
            <a:extLst>
              <a:ext uri="{FF2B5EF4-FFF2-40B4-BE49-F238E27FC236}">
                <a16:creationId xmlns:a16="http://schemas.microsoft.com/office/drawing/2014/main" id="{B1CE795A-54A5-A44C-AE7F-9090D673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4392" y="87378"/>
            <a:ext cx="6667608" cy="20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rimming Parquet files to a single row | by Ruurtjan Pul | Medium">
            <a:extLst>
              <a:ext uri="{FF2B5EF4-FFF2-40B4-BE49-F238E27FC236}">
                <a16:creationId xmlns:a16="http://schemas.microsoft.com/office/drawing/2014/main" id="{C7410F57-DB8F-B749-8370-A5B13C256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653" y="3526906"/>
            <a:ext cx="2126342" cy="5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Arrow | Apache Arrow">
            <a:extLst>
              <a:ext uri="{FF2B5EF4-FFF2-40B4-BE49-F238E27FC236}">
                <a16:creationId xmlns:a16="http://schemas.microsoft.com/office/drawing/2014/main" id="{A8A36C66-F1B1-9044-8246-1C2DDFD4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8158" y="3500240"/>
            <a:ext cx="1958266" cy="7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s McKinney (@wesmckinn) | Twitter">
            <a:extLst>
              <a:ext uri="{FF2B5EF4-FFF2-40B4-BE49-F238E27FC236}">
                <a16:creationId xmlns:a16="http://schemas.microsoft.com/office/drawing/2014/main" id="{CE06C0F5-6C08-8745-A7AA-392DBF38F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58196" y="3494146"/>
            <a:ext cx="1255777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51FC2-88C8-0C41-8DDE-14342048C886}"/>
              </a:ext>
            </a:extLst>
          </p:cNvPr>
          <p:cNvSpPr txBox="1"/>
          <p:nvPr/>
        </p:nvSpPr>
        <p:spPr>
          <a:xfrm>
            <a:off x="8655576" y="4969833"/>
            <a:ext cx="163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Wes McKinney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F613C-B668-EA49-B317-CF89F230B0C3}"/>
              </a:ext>
            </a:extLst>
          </p:cNvPr>
          <p:cNvSpPr txBox="1"/>
          <p:nvPr/>
        </p:nvSpPr>
        <p:spPr>
          <a:xfrm>
            <a:off x="8137417" y="5321034"/>
            <a:ext cx="374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Feather format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8"/>
              </a:rPr>
              <a:t>https://arrow.apache.org/docs/python/feather.html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45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3B75B-06F4-9045-940A-F9A4F7A990BD}"/>
              </a:ext>
            </a:extLst>
          </p:cNvPr>
          <p:cNvSpPr txBox="1"/>
          <p:nvPr/>
        </p:nvSpPr>
        <p:spPr>
          <a:xfrm>
            <a:off x="0" y="0"/>
            <a:ext cx="4916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Azure and Geo Spatial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A5ACD-BE25-9E4D-8082-C733161F743A}"/>
              </a:ext>
            </a:extLst>
          </p:cNvPr>
          <p:cNvSpPr txBox="1"/>
          <p:nvPr/>
        </p:nvSpPr>
        <p:spPr>
          <a:xfrm>
            <a:off x="2781975" y="718066"/>
            <a:ext cx="7959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Azure Maps</a:t>
            </a:r>
          </a:p>
          <a:p>
            <a:r>
              <a:rPr lang="en-US" sz="1200" dirty="0"/>
              <a:t>Azure Maps is the natural product for showing spatial information on a map in an Azure-based architecture (other than Esri tools, which can also be a great solution).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https://azure.microsoft.com/en-us/services/azure-maps/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Azure Cosmos DB</a:t>
            </a:r>
          </a:p>
          <a:p>
            <a:r>
              <a:rPr lang="en-US" sz="1200" dirty="0" err="1"/>
              <a:t>CosmosDB</a:t>
            </a:r>
            <a:r>
              <a:rPr lang="en-US" sz="1200" dirty="0"/>
              <a:t> also has a set of spatial features that would get the same thing done (as MS SQL Server or PostgreSQL):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3"/>
              </a:rPr>
              <a:t>https://docs.microsoft.com/en-us/azure/cosmos-db/sql-query-geospatial-intro</a:t>
            </a:r>
            <a:r>
              <a:rPr lang="en-US" sz="1200" dirty="0"/>
              <a:t> 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4"/>
              </a:rPr>
              <a:t>https://towardsdatascience.com/geospatial-big-data-performance-tests-with-cosmos-db-and-data-enrichment-with-azure-synapse-257db7d29e41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Azure Stream Analytics – </a:t>
            </a:r>
            <a:r>
              <a:rPr lang="en-US" sz="1200" b="1" dirty="0" err="1">
                <a:solidFill>
                  <a:srgbClr val="FF0000"/>
                </a:solidFill>
              </a:rPr>
              <a:t>GeoSpatial</a:t>
            </a:r>
            <a:r>
              <a:rPr lang="en-US" sz="1200" b="1" dirty="0">
                <a:solidFill>
                  <a:srgbClr val="FF0000"/>
                </a:solidFill>
              </a:rPr>
              <a:t> Functions</a:t>
            </a:r>
          </a:p>
          <a:p>
            <a:r>
              <a:rPr lang="en-US" sz="1200" dirty="0"/>
              <a:t> - </a:t>
            </a:r>
            <a:r>
              <a:rPr lang="en-US" sz="1200" dirty="0">
                <a:hlinkClick r:id="rId5"/>
              </a:rPr>
              <a:t>https://azure.microsoft.com/fr-fr/blog/new-in-azure-stream-analytics-geospatial-functions-custom-code-and-lots-more/</a:t>
            </a:r>
            <a:r>
              <a:rPr lang="en-US" sz="1200" dirty="0"/>
              <a:t>  </a:t>
            </a:r>
          </a:p>
          <a:p>
            <a:endParaRPr lang="en-US" sz="1200" dirty="0"/>
          </a:p>
          <a:p>
            <a:pPr lvl="0"/>
            <a:r>
              <a:rPr lang="en-US" sz="1200" b="1" dirty="0">
                <a:solidFill>
                  <a:srgbClr val="FF0000"/>
                </a:solidFill>
              </a:rPr>
              <a:t>Azure </a:t>
            </a:r>
            <a:r>
              <a:rPr lang="en-US" sz="1200" b="1" dirty="0" err="1">
                <a:solidFill>
                  <a:srgbClr val="FF0000"/>
                </a:solidFill>
              </a:rPr>
              <a:t>GeoAI</a:t>
            </a:r>
            <a:r>
              <a:rPr lang="en-US" sz="1200" b="1" dirty="0">
                <a:solidFill>
                  <a:srgbClr val="FF0000"/>
                </a:solidFill>
              </a:rPr>
              <a:t> DSVM</a:t>
            </a:r>
            <a:r>
              <a:rPr lang="en-US" sz="1200" dirty="0"/>
              <a:t> </a:t>
            </a:r>
          </a:p>
          <a:p>
            <a:pPr lvl="0"/>
            <a:r>
              <a:rPr lang="en-US" sz="1200" dirty="0"/>
              <a:t>Data Science Virtual Machine was introduced in 2018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6"/>
              </a:rPr>
              <a:t>https://azure.microsoft.com/en-us/blog/microsoft-and-esri-launch-geospatial-ai-on-azure/</a:t>
            </a:r>
            <a:r>
              <a:rPr lang="en-US" sz="1200" dirty="0"/>
              <a:t> </a:t>
            </a:r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r>
              <a:rPr lang="en-US" sz="1200" b="1" dirty="0">
                <a:solidFill>
                  <a:srgbClr val="FF0000"/>
                </a:solidFill>
              </a:rPr>
              <a:t>Azure ArcGIS Enterprise Server (ESRI)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https://azure.microsoft.com/en-us/blog/microsoft-and-esri-launch-geospatial-ai-on-azure/</a:t>
            </a:r>
            <a:r>
              <a:rPr lang="en-US" sz="1200" dirty="0"/>
              <a:t> </a:t>
            </a:r>
          </a:p>
          <a:p>
            <a:pPr lvl="0"/>
            <a:endParaRPr lang="en-US" sz="1200" dirty="0"/>
          </a:p>
          <a:p>
            <a:pPr lvl="0"/>
            <a:r>
              <a:rPr lang="en-US" sz="1200" b="1" dirty="0">
                <a:solidFill>
                  <a:srgbClr val="FF0000"/>
                </a:solidFill>
              </a:rPr>
              <a:t>Azure Distributed Solutions</a:t>
            </a:r>
            <a:r>
              <a:rPr lang="en-US" sz="1200" dirty="0"/>
              <a:t> </a:t>
            </a:r>
          </a:p>
          <a:p>
            <a:pPr lvl="0"/>
            <a:r>
              <a:rPr lang="en-US" sz="1200" dirty="0"/>
              <a:t>using Deep-Learning and GPU-enabled servers (2019)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https://medium.com/geoai/integrating-deep-learning-with-gis-70e7c5aa9dfe</a:t>
            </a:r>
            <a:r>
              <a:rPr lang="en-US" sz="1200" dirty="0"/>
              <a:t> </a:t>
            </a:r>
          </a:p>
        </p:txBody>
      </p:sp>
      <p:pic>
        <p:nvPicPr>
          <p:cNvPr id="2050" name="Picture 2" descr="Getting Started with the Table API in Azure Cosmos DB | by Will Velida |  Medium">
            <a:extLst>
              <a:ext uri="{FF2B5EF4-FFF2-40B4-BE49-F238E27FC236}">
                <a16:creationId xmlns:a16="http://schemas.microsoft.com/office/drawing/2014/main" id="{47E8340A-C6A7-C544-8C64-571DC6CE6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3105" y="1748677"/>
            <a:ext cx="875404" cy="8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templates in the Azure Maps Web SDK | Microsoft Docs">
            <a:extLst>
              <a:ext uri="{FF2B5EF4-FFF2-40B4-BE49-F238E27FC236}">
                <a16:creationId xmlns:a16="http://schemas.microsoft.com/office/drawing/2014/main" id="{828AFD06-060A-0F4E-9D28-A78725ECE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17730" y="717257"/>
            <a:ext cx="844646" cy="7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zure Stream Analytics Tools - Visual Studio Marketplace">
            <a:extLst>
              <a:ext uri="{FF2B5EF4-FFF2-40B4-BE49-F238E27FC236}">
                <a16:creationId xmlns:a16="http://schemas.microsoft.com/office/drawing/2014/main" id="{088F8D3D-E980-924E-B230-514627994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62671" y="2855976"/>
            <a:ext cx="873731" cy="7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 Science Virtual Machines | Microsoft Azure">
            <a:extLst>
              <a:ext uri="{FF2B5EF4-FFF2-40B4-BE49-F238E27FC236}">
                <a16:creationId xmlns:a16="http://schemas.microsoft.com/office/drawing/2014/main" id="{78481CD9-B520-6F47-B308-365C7B786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02157" y="3734152"/>
            <a:ext cx="634245" cy="5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rcGIS-Enterprise-product-icon | Blue Raster">
            <a:extLst>
              <a:ext uri="{FF2B5EF4-FFF2-40B4-BE49-F238E27FC236}">
                <a16:creationId xmlns:a16="http://schemas.microsoft.com/office/drawing/2014/main" id="{7FD7FCB9-07C9-5C46-BF08-C640DD80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0136" y="4353089"/>
            <a:ext cx="729488" cy="7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msource.com &gt; Microsoft Azure">
            <a:extLst>
              <a:ext uri="{FF2B5EF4-FFF2-40B4-BE49-F238E27FC236}">
                <a16:creationId xmlns:a16="http://schemas.microsoft.com/office/drawing/2014/main" id="{C93EA0F0-DEDD-9B4F-8454-26ECAB971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7730" y="5270344"/>
            <a:ext cx="934199" cy="48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9DD96-D508-154F-8B1F-D0C67CD08442}"/>
              </a:ext>
            </a:extLst>
          </p:cNvPr>
          <p:cNvSpPr txBox="1"/>
          <p:nvPr/>
        </p:nvSpPr>
        <p:spPr>
          <a:xfrm>
            <a:off x="1487424" y="508657"/>
            <a:ext cx="10491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python, </a:t>
            </a:r>
            <a:r>
              <a:rPr lang="en-US" sz="1200" dirty="0" err="1"/>
              <a:t>numpy</a:t>
            </a:r>
            <a:r>
              <a:rPr lang="en-US" sz="1200" dirty="0"/>
              <a:t>,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GeoPandas</a:t>
            </a:r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https://geopandas.org/</a:t>
            </a:r>
            <a:r>
              <a:rPr lang="en-US" sz="1200" dirty="0"/>
              <a:t>  - open source,  adds datatypes to allow spatial operations on geometric types (using shapely).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Shapely - </a:t>
            </a:r>
            <a:r>
              <a:rPr lang="en-US" sz="1200" dirty="0">
                <a:hlinkClick r:id="rId3"/>
              </a:rPr>
              <a:t>https://shapely.readthedocs.io/en/stable/</a:t>
            </a:r>
            <a:r>
              <a:rPr lang="en-US" sz="1200" dirty="0"/>
              <a:t> - manipulation and analysis of planar geometric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Fiona – </a:t>
            </a:r>
            <a:r>
              <a:rPr lang="en-US" sz="1200" dirty="0">
                <a:hlinkClick r:id="rId4"/>
              </a:rPr>
              <a:t>https://fiona.readthedocs.io/en/latest/</a:t>
            </a:r>
            <a:r>
              <a:rPr lang="en-US" sz="1200" dirty="0"/>
              <a:t> - read/write geo-data, modules to use </a:t>
            </a:r>
            <a:r>
              <a:rPr lang="en-US" sz="1200" b="1" dirty="0">
                <a:solidFill>
                  <a:srgbClr val="0070C0"/>
                </a:solidFill>
              </a:rPr>
              <a:t>GDAL</a:t>
            </a:r>
            <a:r>
              <a:rPr lang="en-US" sz="1200" dirty="0"/>
              <a:t> (Geospatial Data Abstraction Library).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descartes</a:t>
            </a:r>
            <a:r>
              <a:rPr lang="en-US" sz="1200" dirty="0"/>
              <a:t> – </a:t>
            </a:r>
            <a:r>
              <a:rPr lang="en-US" sz="1200" dirty="0">
                <a:hlinkClick r:id="rId5"/>
              </a:rPr>
              <a:t>https://pypi.org/project/descartes/</a:t>
            </a:r>
            <a:r>
              <a:rPr lang="en-US" sz="1200" dirty="0"/>
              <a:t> - Use Shapely or </a:t>
            </a:r>
            <a:r>
              <a:rPr lang="en-US" sz="1200" dirty="0" err="1"/>
              <a:t>GeoJSON</a:t>
            </a:r>
            <a:r>
              <a:rPr lang="en-US" sz="1200" dirty="0"/>
              <a:t>-like geometric objects as matplotlib paths and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matplotlib - </a:t>
            </a:r>
            <a:r>
              <a:rPr lang="en-US" sz="1200" dirty="0">
                <a:hlinkClick r:id="rId6"/>
              </a:rPr>
              <a:t>https://matplotlib.org/</a:t>
            </a:r>
            <a:r>
              <a:rPr lang="en-US" sz="1200" dirty="0"/>
              <a:t> -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geoplot</a:t>
            </a:r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https://residentmario.github.io/geoplot/index.html</a:t>
            </a:r>
            <a:r>
              <a:rPr lang="en-US" sz="1200" dirty="0"/>
              <a:t> - high-level Python geospatial plotting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scikit</a:t>
            </a:r>
            <a:r>
              <a:rPr lang="en-US" sz="1200" dirty="0"/>
              <a:t>-learn - </a:t>
            </a:r>
            <a:r>
              <a:rPr lang="en-US" sz="1200" dirty="0">
                <a:hlinkClick r:id="rId8"/>
              </a:rPr>
              <a:t>https://scikit-learn.org</a:t>
            </a:r>
            <a:r>
              <a:rPr lang="en-US" sz="1200" dirty="0"/>
              <a:t> – very popular open-source Python library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SciPy - </a:t>
            </a:r>
            <a:r>
              <a:rPr lang="en-US" sz="1200" dirty="0">
                <a:hlinkClick r:id="rId9"/>
              </a:rPr>
              <a:t>https://www.scipy.org/</a:t>
            </a:r>
            <a:r>
              <a:rPr lang="en-US" sz="1200" dirty="0"/>
              <a:t> - open-source Python library for math, science, and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RTree</a:t>
            </a:r>
            <a:r>
              <a:rPr lang="en-US" sz="1200" dirty="0"/>
              <a:t> - </a:t>
            </a:r>
            <a:r>
              <a:rPr lang="en-US" sz="1200" dirty="0">
                <a:hlinkClick r:id="rId10"/>
              </a:rPr>
              <a:t>https://toblerity.org/rtree/</a:t>
            </a:r>
            <a:r>
              <a:rPr lang="en-US" sz="1200" dirty="0"/>
              <a:t> - a </a:t>
            </a:r>
            <a:r>
              <a:rPr lang="en-US" sz="1200" dirty="0" err="1"/>
              <a:t>ctypes</a:t>
            </a:r>
            <a:r>
              <a:rPr lang="en-US" sz="1200" dirty="0"/>
              <a:t> Python wrapper of </a:t>
            </a:r>
            <a:r>
              <a:rPr lang="en-US" sz="1200" dirty="0" err="1"/>
              <a:t>libspatialindex</a:t>
            </a:r>
            <a:r>
              <a:rPr lang="en-US" sz="1200" dirty="0"/>
              <a:t> for advanced spatial indexing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GDAL - </a:t>
            </a:r>
            <a:r>
              <a:rPr lang="en-US" sz="1200" dirty="0">
                <a:hlinkClick r:id="rId11"/>
              </a:rPr>
              <a:t>https://gdal.org/</a:t>
            </a:r>
            <a:r>
              <a:rPr lang="en-US" sz="1200" dirty="0"/>
              <a:t> - translator library for raster and vector geospatial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PySAL</a:t>
            </a:r>
            <a:r>
              <a:rPr lang="en-US" sz="1200" dirty="0"/>
              <a:t> - </a:t>
            </a:r>
            <a:r>
              <a:rPr lang="en-US" sz="1200" dirty="0">
                <a:hlinkClick r:id="rId12"/>
              </a:rPr>
              <a:t>https://pysal.org/</a:t>
            </a:r>
            <a:r>
              <a:rPr lang="en-US" sz="1200" dirty="0"/>
              <a:t> - Python Spatial Analysis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Missingno</a:t>
            </a:r>
            <a:r>
              <a:rPr lang="en-US" sz="1200" dirty="0"/>
              <a:t> - </a:t>
            </a:r>
            <a:r>
              <a:rPr lang="en-US" sz="1200" dirty="0">
                <a:hlinkClick r:id="rId13"/>
              </a:rPr>
              <a:t>https://github.com/ResidentMario/missingno</a:t>
            </a:r>
            <a:r>
              <a:rPr lang="en-US" sz="1200" dirty="0"/>
              <a:t> - missing data visualization module for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GEOJSON - </a:t>
            </a:r>
            <a:r>
              <a:rPr lang="en-US" sz="1200" dirty="0">
                <a:hlinkClick r:id="rId14"/>
              </a:rPr>
              <a:t>https://geojson.org/</a:t>
            </a:r>
            <a:r>
              <a:rPr lang="en-US" sz="1200" dirty="0"/>
              <a:t> , </a:t>
            </a:r>
            <a:r>
              <a:rPr lang="en-US" sz="1200" dirty="0">
                <a:hlinkClick r:id="rId15"/>
              </a:rPr>
              <a:t>https://tools.ietf.org/html/rfc7946</a:t>
            </a:r>
            <a:r>
              <a:rPr lang="en-US" sz="1200" dirty="0"/>
              <a:t> - open standard format (JSON) for representing simple geographical features and their non-spatial attributes. The features include points, line strings, polygons, and multi-part collections of these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geojson.io</a:t>
            </a:r>
            <a:r>
              <a:rPr lang="en-US" sz="1200" dirty="0"/>
              <a:t> - </a:t>
            </a:r>
            <a:r>
              <a:rPr lang="en-US" sz="1200" dirty="0">
                <a:hlinkClick r:id="rId16"/>
              </a:rPr>
              <a:t>http://geojson.io/</a:t>
            </a:r>
            <a:r>
              <a:rPr lang="en-US" sz="1200" dirty="0"/>
              <a:t> - a quick, simple tool for creating, viewing, and sharing maps. Supports </a:t>
            </a:r>
            <a:r>
              <a:rPr lang="en-US" sz="1200" dirty="0" err="1"/>
              <a:t>GeoJSON</a:t>
            </a:r>
            <a:r>
              <a:rPr lang="en-US" sz="1200" dirty="0"/>
              <a:t>, also accepts KML, GPX, CSV, GTFS, </a:t>
            </a:r>
            <a:r>
              <a:rPr lang="en-US" sz="1200" dirty="0" err="1"/>
              <a:t>TopoJSON</a:t>
            </a:r>
            <a:r>
              <a:rPr lang="en-US" sz="1200" dirty="0"/>
              <a:t>, and other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PostGIS</a:t>
            </a:r>
            <a:r>
              <a:rPr lang="en-US" sz="1200" dirty="0"/>
              <a:t> - </a:t>
            </a:r>
            <a:r>
              <a:rPr lang="en-US" sz="1200" dirty="0">
                <a:hlinkClick r:id="rId17"/>
              </a:rPr>
              <a:t>https://postgis.net/</a:t>
            </a:r>
            <a:r>
              <a:rPr lang="en-US" sz="1200" dirty="0"/>
              <a:t> - open source software (extension) which adds support for geographic objects to the PostgreSQL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Sequelize</a:t>
            </a:r>
            <a:r>
              <a:rPr lang="en-US" sz="1200" dirty="0"/>
              <a:t> - </a:t>
            </a:r>
            <a:r>
              <a:rPr lang="en-US" sz="1200" dirty="0">
                <a:hlinkClick r:id="rId18"/>
              </a:rPr>
              <a:t>https://sequelize.org/</a:t>
            </a:r>
            <a:r>
              <a:rPr lang="en-US" sz="1200" dirty="0"/>
              <a:t> - a promise-based Node.js ORM for Postgres, MySQL, MariaDB, SQLite and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spatial clustering, temporal clustering,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optimization problems (shortest path,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Problem - combining different data sources, converting to the same spatial support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Gogle</a:t>
            </a:r>
            <a:r>
              <a:rPr lang="en-US" sz="1200" b="1" dirty="0">
                <a:solidFill>
                  <a:srgbClr val="FF0000"/>
                </a:solidFill>
              </a:rPr>
              <a:t> Earth Engine</a:t>
            </a:r>
            <a:r>
              <a:rPr lang="en-US" sz="1200" dirty="0"/>
              <a:t> - </a:t>
            </a:r>
            <a:r>
              <a:rPr lang="en-US" sz="1200" dirty="0">
                <a:hlinkClick r:id="rId19"/>
              </a:rPr>
              <a:t>https://earthengine.google.com/</a:t>
            </a:r>
            <a:r>
              <a:rPr lang="en-US" sz="1200" dirty="0"/>
              <a:t> - multi-petabyte catalog of satellite imagery and geospatial datasets with planetary-scale analysis capabilities and makes it available for scientists, researchers, and developers to detect changes, map trends, and quantify differences on the Earth's surface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6B074-D08E-C141-8489-AEED27AED44C}"/>
              </a:ext>
            </a:extLst>
          </p:cNvPr>
          <p:cNvSpPr txBox="1"/>
          <p:nvPr/>
        </p:nvSpPr>
        <p:spPr>
          <a:xfrm>
            <a:off x="158496" y="0"/>
            <a:ext cx="143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2239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49F554-873F-6F4F-BAC3-D8C348CB40E2}"/>
              </a:ext>
            </a:extLst>
          </p:cNvPr>
          <p:cNvSpPr txBox="1"/>
          <p:nvPr/>
        </p:nvSpPr>
        <p:spPr>
          <a:xfrm>
            <a:off x="0" y="611238"/>
            <a:ext cx="9290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Tutorial - Introduction to Geospatial Data in Python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3"/>
              </a:rPr>
              <a:t>https://www.datacamp.com/community/tutorials/geospatial-data-python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Eath</a:t>
            </a:r>
            <a:r>
              <a:rPr lang="en-US" sz="1200" dirty="0"/>
              <a:t> Data Analytics Online Certificate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4"/>
              </a:rPr>
              <a:t>https://www.earthdatascience.org/courses/use-data-open-source-python/intro-vector-data-python/spatial-data-vector-shapefiles/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python-geospatial – a collection of Python packages for geospatial analysis with binder-ready notebook examples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5"/>
              </a:rPr>
              <a:t>https://github.com/giswqs/python-geospatial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Visualizing geospatial data using python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6"/>
              </a:rPr>
              <a:t>https://towardsdatascience.com/visualizing-geospatial-data-in-python-e070374fe621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ATLIST – create custom Google maps </a:t>
            </a:r>
            <a:br>
              <a:rPr lang="en-US" sz="1200" dirty="0"/>
            </a:br>
            <a:r>
              <a:rPr lang="en-US" sz="1200" dirty="0"/>
              <a:t>- </a:t>
            </a:r>
            <a:r>
              <a:rPr lang="en-US" sz="1200" dirty="0">
                <a:hlinkClick r:id="rId7"/>
              </a:rPr>
              <a:t>https://www.atlistmaps.com/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Course: Python for Spatial Data Analysis with Earth Engine and QGIS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- </a:t>
            </a:r>
            <a:r>
              <a:rPr lang="en-US" sz="1200" dirty="0">
                <a:hlinkClick r:id="rId8"/>
              </a:rPr>
              <a:t>https://www.udemy.com/course/python-for-spatial-data-analysis-with-earth-engine-and-qgis/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---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A1D999-691C-A641-936F-B2B11F366A1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471" y="4933673"/>
            <a:ext cx="2150782" cy="19265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F1B3C4-5002-B644-832C-351D7105DEE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3500" y="3223398"/>
            <a:ext cx="2366723" cy="165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99122-DF1B-2E48-B789-8EB2C3475FDA}"/>
              </a:ext>
            </a:extLst>
          </p:cNvPr>
          <p:cNvSpPr txBox="1"/>
          <p:nvPr/>
        </p:nvSpPr>
        <p:spPr>
          <a:xfrm>
            <a:off x="4034081" y="3851309"/>
            <a:ext cx="513430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How Navigation Apps work ?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(Waze, etc.)</a:t>
            </a:r>
          </a:p>
          <a:p>
            <a:endParaRPr lang="en-US" sz="1200" dirty="0"/>
          </a:p>
          <a:p>
            <a:r>
              <a:rPr lang="en-US" sz="1200" dirty="0"/>
              <a:t>It is the </a:t>
            </a:r>
            <a:r>
              <a:rPr lang="en-US" sz="1200" b="1" dirty="0">
                <a:solidFill>
                  <a:srgbClr val="0070C0"/>
                </a:solidFill>
              </a:rPr>
              <a:t>Shortest Path Problem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1"/>
              </a:rPr>
              <a:t>https://en.wikipedia.org/wiki/Shortest_path_problem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See 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Dijkstra's algorithm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2"/>
              </a:rPr>
              <a:t>https://en.wikipedia.org/wiki/Dijkstra%27s_algorithm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A* search algorithm 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3"/>
              </a:rPr>
              <a:t>https://en.wikipedia.org/wiki/A*_search_algorithm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How GPC calculates routes (2011, basically A* algorithm)</a:t>
            </a:r>
            <a:br>
              <a:rPr lang="en-US" sz="1200" dirty="0"/>
            </a:br>
            <a:r>
              <a:rPr lang="en-US" sz="1200" dirty="0"/>
              <a:t> - </a:t>
            </a:r>
            <a:r>
              <a:rPr lang="en-US" sz="1200" dirty="0">
                <a:hlinkClick r:id="rId14"/>
              </a:rPr>
              <a:t>http://blog.kdgregory.com/2011/12/how-gps-calculates-routes.html</a:t>
            </a:r>
            <a:r>
              <a:rPr lang="en-US" sz="1200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50A49-DE0C-D14B-95AB-862555CFD625}"/>
              </a:ext>
            </a:extLst>
          </p:cNvPr>
          <p:cNvSpPr txBox="1"/>
          <p:nvPr/>
        </p:nvSpPr>
        <p:spPr>
          <a:xfrm>
            <a:off x="0" y="25945"/>
            <a:ext cx="293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78565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3347</Words>
  <Application>Microsoft Macintosh PowerPoint</Application>
  <PresentationFormat>Widescreen</PresentationFormat>
  <Paragraphs>329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328</cp:revision>
  <cp:lastPrinted>2021-04-15T01:48:05Z</cp:lastPrinted>
  <dcterms:modified xsi:type="dcterms:W3CDTF">2021-06-15T03:08:52Z</dcterms:modified>
</cp:coreProperties>
</file>