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erriweather" pitchFamily="2" charset="77"/>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9c943a2d6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9c943a2d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c943a2d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c943a2d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dcb0e3d25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dcb0e3d2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9c943a2d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9c943a2d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9c943a2d6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9c943a2d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9c943a2d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9c943a2d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9c943a2d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9c943a2d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9c943a2d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9c943a2d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dcb0e3d25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dcb0e3d2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9c943a2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9c943a2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9c943a2d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9c943a2d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c943a2d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c943a2d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9c943a2d6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9c943a2d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rgbClr val="666666"/>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9c943a2d6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9c943a2d6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9c943a2d6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9c943a2d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c943a2d6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c943a2d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9c943a2d6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9c943a2d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s://www.statsmodels.org/stable/examples/index.html#examples-index--page-root" TargetMode="Externa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realpython.com/linear-regression-in-python/#beyond-linear-regression"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365datascience.com/tutorials/statistics-tutorials/sum-squares/" TargetMode="External"/><Relationship Id="rId5" Type="http://schemas.openxmlformats.org/officeDocument/2006/relationships/hyperlink" Target="https://datatofish.com/statsmodels-linear-regression/" TargetMode="External"/><Relationship Id="rId4" Type="http://schemas.openxmlformats.org/officeDocument/2006/relationships/hyperlink" Target="https://towardsdatascience.com/understanding-the-ols-method-for-simple-linear-regression-e0a4e8f692c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365datascience.com/tutorials/statistics-tutorials/numerical-categorical-data/"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 Linear Regression in Python</a:t>
            </a:r>
            <a:endParaRPr/>
          </a:p>
        </p:txBody>
      </p:sp>
      <p:sp>
        <p:nvSpPr>
          <p:cNvPr id="2" name="Rectangle 1">
            <a:extLst>
              <a:ext uri="{FF2B5EF4-FFF2-40B4-BE49-F238E27FC236}">
                <a16:creationId xmlns:a16="http://schemas.microsoft.com/office/drawing/2014/main" id="{359A6BBA-D215-F34E-8D75-EC6565AC4329}"/>
              </a:ext>
            </a:extLst>
          </p:cNvPr>
          <p:cNvSpPr/>
          <p:nvPr/>
        </p:nvSpPr>
        <p:spPr>
          <a:xfrm>
            <a:off x="311700" y="2706948"/>
            <a:ext cx="2826689" cy="707886"/>
          </a:xfrm>
          <a:prstGeom prst="rect">
            <a:avLst/>
          </a:prstGeom>
        </p:spPr>
        <p:txBody>
          <a:bodyPr wrap="square">
            <a:spAutoFit/>
          </a:bodyPr>
          <a:lstStyle/>
          <a:p>
            <a:r>
              <a:rPr lang="en-US" sz="2000" b="1" dirty="0">
                <a:solidFill>
                  <a:srgbClr val="002060"/>
                </a:solidFill>
                <a:latin typeface="Calibri" panose="020F0502020204030204" pitchFamily="34" charset="0"/>
              </a:rPr>
              <a:t>Presented by Alex Ni</a:t>
            </a:r>
          </a:p>
          <a:p>
            <a:r>
              <a:rPr lang="en-US" sz="2000" b="1" dirty="0">
                <a:solidFill>
                  <a:srgbClr val="002060"/>
                </a:solidFill>
                <a:latin typeface="Calibri" panose="020F0502020204030204" pitchFamily="34" charset="0"/>
              </a:rPr>
              <a:t>May 7, 2021</a:t>
            </a:r>
            <a:endParaRPr lang="en-US" sz="20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Connection</a:t>
            </a:r>
            <a:endParaRPr/>
          </a:p>
        </p:txBody>
      </p:sp>
      <p:pic>
        <p:nvPicPr>
          <p:cNvPr id="130" name="Google Shape;130;p22" descr="Connection" title="sum-of-squares"/>
          <p:cNvPicPr preferRelativeResize="0"/>
          <p:nvPr/>
        </p:nvPicPr>
        <p:blipFill>
          <a:blip r:embed="rId3">
            <a:alphaModFix/>
          </a:blip>
          <a:stretch>
            <a:fillRect/>
          </a:stretch>
        </p:blipFill>
        <p:spPr>
          <a:xfrm>
            <a:off x="661350" y="1293750"/>
            <a:ext cx="7974650" cy="384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Polynomial Regression</a:t>
            </a:r>
            <a:endParaRPr/>
          </a:p>
        </p:txBody>
      </p:sp>
      <p:sp>
        <p:nvSpPr>
          <p:cNvPr id="136" name="Google Shape;136;p23"/>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523"/>
              <a:buNone/>
            </a:pPr>
            <a:r>
              <a:rPr lang="en" sz="1041">
                <a:solidFill>
                  <a:srgbClr val="222222"/>
                </a:solidFill>
                <a:highlight>
                  <a:srgbClr val="FFFFFF"/>
                </a:highlight>
              </a:rPr>
              <a:t>Polynomial regression is a generalized case of linear regression. </a:t>
            </a:r>
            <a:endParaRPr sz="1041">
              <a:solidFill>
                <a:srgbClr val="222222"/>
              </a:solidFill>
              <a:highlight>
                <a:srgbClr val="FFFFFF"/>
              </a:highlight>
            </a:endParaRPr>
          </a:p>
          <a:p>
            <a:pPr marL="0" lvl="0" indent="0" algn="l" rtl="0">
              <a:lnSpc>
                <a:spcPct val="105000"/>
              </a:lnSpc>
              <a:spcBef>
                <a:spcPts val="1400"/>
              </a:spcBef>
              <a:spcAft>
                <a:spcPts val="0"/>
              </a:spcAft>
              <a:buSzPts val="523"/>
              <a:buNone/>
            </a:pPr>
            <a:r>
              <a:rPr lang="en" sz="1041">
                <a:solidFill>
                  <a:srgbClr val="222222"/>
                </a:solidFill>
                <a:highlight>
                  <a:srgbClr val="FFFFFF"/>
                </a:highlight>
              </a:rPr>
              <a:t>In other words, in addition to linear terms like 𝑏₁𝑥₁, your regression function 𝑓 can include non-linear terms such as 𝑏₂𝑥₁², 𝑏₃𝑥₁³, or even 𝑏₄𝑥₁𝑥₂, 𝑏₅𝑥₁²𝑥₂, and so on.</a:t>
            </a:r>
            <a:endParaRPr sz="1041">
              <a:solidFill>
                <a:srgbClr val="222222"/>
              </a:solidFill>
              <a:highlight>
                <a:srgbClr val="FFFFFF"/>
              </a:highlight>
            </a:endParaRPr>
          </a:p>
          <a:p>
            <a:pPr marL="0" lvl="0" indent="0" algn="l" rtl="0">
              <a:lnSpc>
                <a:spcPct val="105000"/>
              </a:lnSpc>
              <a:spcBef>
                <a:spcPts val="1400"/>
              </a:spcBef>
              <a:spcAft>
                <a:spcPts val="0"/>
              </a:spcAft>
              <a:buSzPts val="523"/>
              <a:buNone/>
            </a:pPr>
            <a:r>
              <a:rPr lang="en" sz="1041">
                <a:solidFill>
                  <a:srgbClr val="222222"/>
                </a:solidFill>
                <a:highlight>
                  <a:srgbClr val="FFFFFF"/>
                </a:highlight>
              </a:rPr>
              <a:t>In the case of two variables and the polynomial of degree 2, the regression function has this form: </a:t>
            </a:r>
            <a:endParaRPr sz="1041">
              <a:solidFill>
                <a:srgbClr val="222222"/>
              </a:solidFill>
              <a:highlight>
                <a:srgbClr val="FFFFFF"/>
              </a:highlight>
            </a:endParaRPr>
          </a:p>
          <a:p>
            <a:pPr marL="0" lvl="0" indent="0" algn="ctr" rtl="0">
              <a:lnSpc>
                <a:spcPct val="105000"/>
              </a:lnSpc>
              <a:spcBef>
                <a:spcPts val="1400"/>
              </a:spcBef>
              <a:spcAft>
                <a:spcPts val="0"/>
              </a:spcAft>
              <a:buSzPts val="523"/>
              <a:buNone/>
            </a:pPr>
            <a:r>
              <a:rPr lang="en" sz="1041">
                <a:solidFill>
                  <a:srgbClr val="222222"/>
                </a:solidFill>
                <a:highlight>
                  <a:srgbClr val="FFFFFF"/>
                </a:highlight>
              </a:rPr>
              <a:t>𝑓(𝑥₁, 𝑥₂) = 𝑏₀ + 𝑏₁𝑥₁ + 𝑏₂𝑥₂ + 𝑏₃𝑥₁² + 𝑏₄𝑥₁𝑥₂ + 𝑏₅𝑥₂². </a:t>
            </a:r>
            <a:endParaRPr sz="1041">
              <a:solidFill>
                <a:srgbClr val="222222"/>
              </a:solidFill>
              <a:highlight>
                <a:srgbClr val="FFFFFF"/>
              </a:highlight>
            </a:endParaRPr>
          </a:p>
          <a:p>
            <a:pPr marL="0" lvl="0" indent="0" algn="l" rtl="0">
              <a:lnSpc>
                <a:spcPct val="105000"/>
              </a:lnSpc>
              <a:spcBef>
                <a:spcPts val="1400"/>
              </a:spcBef>
              <a:spcAft>
                <a:spcPts val="0"/>
              </a:spcAft>
              <a:buSzPts val="523"/>
              <a:buNone/>
            </a:pPr>
            <a:r>
              <a:rPr lang="en" sz="1041">
                <a:solidFill>
                  <a:srgbClr val="222222"/>
                </a:solidFill>
                <a:highlight>
                  <a:srgbClr val="FFFFFF"/>
                </a:highlight>
              </a:rPr>
              <a:t>The procedure for solving the problem is identical to the previous case. You apply linear regression for five inputs: 𝑥₁, 𝑥₂, 𝑥₁², 𝑥₁𝑥₂, and 𝑥₂². What you get as the result of regression are the values of six weights which minimize SSR: 𝑏₀, 𝑏₁, 𝑏₂, 𝑏₃, 𝑏₄, and 𝑏₅.</a:t>
            </a:r>
            <a:endParaRPr sz="1041">
              <a:solidFill>
                <a:srgbClr val="222222"/>
              </a:solidFill>
              <a:highlight>
                <a:srgbClr val="FFFFFF"/>
              </a:highlight>
            </a:endParaRPr>
          </a:p>
          <a:p>
            <a:pPr marL="0" lvl="0" indent="0" algn="l" rtl="0">
              <a:lnSpc>
                <a:spcPct val="105000"/>
              </a:lnSpc>
              <a:spcBef>
                <a:spcPts val="1400"/>
              </a:spcBef>
              <a:spcAft>
                <a:spcPts val="0"/>
              </a:spcAft>
              <a:buSzPts val="523"/>
              <a:buNone/>
            </a:pPr>
            <a:endParaRPr sz="1041">
              <a:solidFill>
                <a:srgbClr val="222222"/>
              </a:solidFill>
              <a:highlight>
                <a:srgbClr val="FFFFFF"/>
              </a:highlight>
            </a:endParaRPr>
          </a:p>
          <a:p>
            <a:pPr marL="0" lvl="0" indent="0" algn="l" rtl="0">
              <a:lnSpc>
                <a:spcPct val="105000"/>
              </a:lnSpc>
              <a:spcBef>
                <a:spcPts val="1400"/>
              </a:spcBef>
              <a:spcAft>
                <a:spcPts val="1200"/>
              </a:spcAft>
              <a:buSzPts val="523"/>
              <a:buNone/>
            </a:pPr>
            <a:endParaRPr sz="1017"/>
          </a:p>
        </p:txBody>
      </p:sp>
      <p:pic>
        <p:nvPicPr>
          <p:cNvPr id="137" name="Google Shape;137;p23" descr="Machine learning Polynomial Regression - Javatpoint"/>
          <p:cNvPicPr preferRelativeResize="0"/>
          <p:nvPr/>
        </p:nvPicPr>
        <p:blipFill>
          <a:blip r:embed="rId3">
            <a:alphaModFix/>
          </a:blip>
          <a:stretch>
            <a:fillRect/>
          </a:stretch>
        </p:blipFill>
        <p:spPr>
          <a:xfrm>
            <a:off x="4761863" y="2012713"/>
            <a:ext cx="4124325" cy="2062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idx="4294967295"/>
          </p:nvPr>
        </p:nvSpPr>
        <p:spPr>
          <a:xfrm>
            <a:off x="0" y="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applying linear regression... </a:t>
            </a:r>
            <a:endParaRPr/>
          </a:p>
        </p:txBody>
      </p:sp>
      <p:sp>
        <p:nvSpPr>
          <p:cNvPr id="143" name="Google Shape;143;p24"/>
          <p:cNvSpPr txBox="1">
            <a:spLocks noGrp="1"/>
          </p:cNvSpPr>
          <p:nvPr>
            <p:ph type="body" idx="4294967295"/>
          </p:nvPr>
        </p:nvSpPr>
        <p:spPr>
          <a:xfrm>
            <a:off x="0" y="499300"/>
            <a:ext cx="4533600" cy="2029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207"/>
              <a:t>There are four assumptions associated with a linear regression model:</a:t>
            </a:r>
            <a:endParaRPr sz="1207"/>
          </a:p>
          <a:p>
            <a:pPr marL="0" lvl="0" indent="0" algn="l" rtl="0">
              <a:lnSpc>
                <a:spcPct val="95000"/>
              </a:lnSpc>
              <a:spcBef>
                <a:spcPts val="0"/>
              </a:spcBef>
              <a:spcAft>
                <a:spcPts val="0"/>
              </a:spcAft>
              <a:buSzPts val="852"/>
              <a:buNone/>
            </a:pPr>
            <a:r>
              <a:rPr lang="en" sz="1207">
                <a:solidFill>
                  <a:srgbClr val="E06666"/>
                </a:solidFill>
              </a:rPr>
              <a:t>Linearity</a:t>
            </a:r>
            <a:r>
              <a:rPr lang="en" sz="1207"/>
              <a:t>: The relationship between X and the mean of Y is linear.</a:t>
            </a:r>
            <a:endParaRPr sz="1207"/>
          </a:p>
          <a:p>
            <a:pPr marL="0" lvl="0" indent="0" algn="l" rtl="0">
              <a:lnSpc>
                <a:spcPct val="95000"/>
              </a:lnSpc>
              <a:spcBef>
                <a:spcPts val="0"/>
              </a:spcBef>
              <a:spcAft>
                <a:spcPts val="0"/>
              </a:spcAft>
              <a:buSzPts val="852"/>
              <a:buNone/>
            </a:pPr>
            <a:r>
              <a:rPr lang="en" sz="1207">
                <a:solidFill>
                  <a:srgbClr val="E06666"/>
                </a:solidFill>
              </a:rPr>
              <a:t>Homoscedasticity</a:t>
            </a:r>
            <a:r>
              <a:rPr lang="en" sz="1207"/>
              <a:t>: The residuals have constant variance at every level of x.</a:t>
            </a:r>
            <a:endParaRPr sz="1207"/>
          </a:p>
          <a:p>
            <a:pPr marL="0" lvl="0" indent="0" algn="l" rtl="0">
              <a:lnSpc>
                <a:spcPct val="95000"/>
              </a:lnSpc>
              <a:spcBef>
                <a:spcPts val="0"/>
              </a:spcBef>
              <a:spcAft>
                <a:spcPts val="0"/>
              </a:spcAft>
              <a:buSzPts val="852"/>
              <a:buNone/>
            </a:pPr>
            <a:r>
              <a:rPr lang="en" sz="1207">
                <a:solidFill>
                  <a:srgbClr val="E06666"/>
                </a:solidFill>
              </a:rPr>
              <a:t>Independence</a:t>
            </a:r>
            <a:r>
              <a:rPr lang="en" sz="1207"/>
              <a:t>: The residuals are independent. In particular, there is no correlation between consecutive residuals in time series data.</a:t>
            </a:r>
            <a:endParaRPr sz="1207"/>
          </a:p>
          <a:p>
            <a:pPr marL="0" lvl="0" indent="0" algn="l" rtl="0">
              <a:lnSpc>
                <a:spcPct val="95000"/>
              </a:lnSpc>
              <a:spcBef>
                <a:spcPts val="0"/>
              </a:spcBef>
              <a:spcAft>
                <a:spcPts val="0"/>
              </a:spcAft>
              <a:buSzPts val="852"/>
              <a:buNone/>
            </a:pPr>
            <a:r>
              <a:rPr lang="en" sz="1207">
                <a:solidFill>
                  <a:srgbClr val="E06666"/>
                </a:solidFill>
              </a:rPr>
              <a:t>Normality</a:t>
            </a:r>
            <a:r>
              <a:rPr lang="en" sz="1207"/>
              <a:t>: The residuals of the model are normally distributed.</a:t>
            </a:r>
            <a:endParaRPr sz="1207"/>
          </a:p>
        </p:txBody>
      </p:sp>
      <p:pic>
        <p:nvPicPr>
          <p:cNvPr id="144" name="Google Shape;144;p24"/>
          <p:cNvPicPr preferRelativeResize="0"/>
          <p:nvPr/>
        </p:nvPicPr>
        <p:blipFill>
          <a:blip r:embed="rId3">
            <a:alphaModFix/>
          </a:blip>
          <a:stretch>
            <a:fillRect/>
          </a:stretch>
        </p:blipFill>
        <p:spPr>
          <a:xfrm>
            <a:off x="3555900" y="3403038"/>
            <a:ext cx="2524125" cy="1762125"/>
          </a:xfrm>
          <a:prstGeom prst="rect">
            <a:avLst/>
          </a:prstGeom>
          <a:noFill/>
          <a:ln>
            <a:noFill/>
          </a:ln>
        </p:spPr>
      </p:pic>
      <p:pic>
        <p:nvPicPr>
          <p:cNvPr id="145" name="Google Shape;145;p24"/>
          <p:cNvPicPr preferRelativeResize="0"/>
          <p:nvPr/>
        </p:nvPicPr>
        <p:blipFill>
          <a:blip r:embed="rId4">
            <a:alphaModFix/>
          </a:blip>
          <a:stretch>
            <a:fillRect/>
          </a:stretch>
        </p:blipFill>
        <p:spPr>
          <a:xfrm>
            <a:off x="3717881" y="2675538"/>
            <a:ext cx="2066006" cy="623700"/>
          </a:xfrm>
          <a:prstGeom prst="rect">
            <a:avLst/>
          </a:prstGeom>
          <a:noFill/>
          <a:ln>
            <a:noFill/>
          </a:ln>
        </p:spPr>
      </p:pic>
      <p:pic>
        <p:nvPicPr>
          <p:cNvPr id="146" name="Google Shape;146;p24"/>
          <p:cNvPicPr preferRelativeResize="0"/>
          <p:nvPr/>
        </p:nvPicPr>
        <p:blipFill>
          <a:blip r:embed="rId5">
            <a:alphaModFix/>
          </a:blip>
          <a:stretch>
            <a:fillRect/>
          </a:stretch>
        </p:blipFill>
        <p:spPr>
          <a:xfrm>
            <a:off x="0" y="3383413"/>
            <a:ext cx="2563091" cy="1762125"/>
          </a:xfrm>
          <a:prstGeom prst="rect">
            <a:avLst/>
          </a:prstGeom>
          <a:noFill/>
          <a:ln>
            <a:noFill/>
          </a:ln>
        </p:spPr>
      </p:pic>
      <p:sp>
        <p:nvSpPr>
          <p:cNvPr id="147" name="Google Shape;147;p24"/>
          <p:cNvSpPr txBox="1"/>
          <p:nvPr/>
        </p:nvSpPr>
        <p:spPr>
          <a:xfrm>
            <a:off x="316300" y="2571744"/>
            <a:ext cx="2156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Linearity, normality,</a:t>
            </a:r>
            <a:endParaRPr/>
          </a:p>
          <a:p>
            <a:pPr marL="0" lvl="0" indent="0" algn="l" rtl="0">
              <a:spcBef>
                <a:spcPts val="0"/>
              </a:spcBef>
              <a:spcAft>
                <a:spcPts val="0"/>
              </a:spcAft>
              <a:buNone/>
            </a:pPr>
            <a:r>
              <a:rPr lang="en"/>
              <a:t>same deviation ( same σ ) - Homoscedasticity</a:t>
            </a:r>
            <a:endParaRPr/>
          </a:p>
        </p:txBody>
      </p:sp>
      <p:pic>
        <p:nvPicPr>
          <p:cNvPr id="148" name="Google Shape;148;p24"/>
          <p:cNvPicPr preferRelativeResize="0"/>
          <p:nvPr/>
        </p:nvPicPr>
        <p:blipFill>
          <a:blip r:embed="rId6">
            <a:alphaModFix/>
          </a:blip>
          <a:stretch>
            <a:fillRect/>
          </a:stretch>
        </p:blipFill>
        <p:spPr>
          <a:xfrm>
            <a:off x="6856413" y="174726"/>
            <a:ext cx="2066025" cy="2029629"/>
          </a:xfrm>
          <a:prstGeom prst="rect">
            <a:avLst/>
          </a:prstGeom>
          <a:noFill/>
          <a:ln>
            <a:noFill/>
          </a:ln>
        </p:spPr>
      </p:pic>
      <p:sp>
        <p:nvSpPr>
          <p:cNvPr id="149" name="Google Shape;149;p24"/>
          <p:cNvSpPr txBox="1"/>
          <p:nvPr/>
        </p:nvSpPr>
        <p:spPr>
          <a:xfrm>
            <a:off x="4683600" y="881725"/>
            <a:ext cx="19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Four sets of points – fit by the same line.</a:t>
            </a:r>
            <a:endParaRPr/>
          </a:p>
        </p:txBody>
      </p:sp>
      <p:pic>
        <p:nvPicPr>
          <p:cNvPr id="150" name="Google Shape;150;p24"/>
          <p:cNvPicPr preferRelativeResize="0"/>
          <p:nvPr/>
        </p:nvPicPr>
        <p:blipFill>
          <a:blip r:embed="rId7">
            <a:alphaModFix/>
          </a:blip>
          <a:stretch>
            <a:fillRect/>
          </a:stretch>
        </p:blipFill>
        <p:spPr>
          <a:xfrm>
            <a:off x="6629400" y="3299256"/>
            <a:ext cx="2514600" cy="1847850"/>
          </a:xfrm>
          <a:prstGeom prst="rect">
            <a:avLst/>
          </a:prstGeom>
          <a:noFill/>
          <a:ln>
            <a:noFill/>
          </a:ln>
        </p:spPr>
      </p:pic>
      <p:sp>
        <p:nvSpPr>
          <p:cNvPr id="151" name="Google Shape;151;p24"/>
          <p:cNvSpPr txBox="1"/>
          <p:nvPr/>
        </p:nvSpPr>
        <p:spPr>
          <a:xfrm>
            <a:off x="6856425" y="2552125"/>
            <a:ext cx="22875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a:t>Autocorrelation.</a:t>
            </a:r>
            <a:endParaRPr/>
          </a:p>
          <a:p>
            <a:pPr marL="0" lvl="0" indent="0" algn="ctr" rtl="0">
              <a:lnSpc>
                <a:spcPct val="115000"/>
              </a:lnSpc>
              <a:spcBef>
                <a:spcPts val="0"/>
              </a:spcBef>
              <a:spcAft>
                <a:spcPts val="0"/>
              </a:spcAft>
              <a:buNone/>
            </a:pPr>
            <a:r>
              <a:rPr lang="en"/>
              <a:t>Observations are NOT independent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 Checking linear regression assumptions using Scikit-learn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idx="4294967295"/>
          </p:nvPr>
        </p:nvSpPr>
        <p:spPr>
          <a:xfrm>
            <a:off x="0" y="0"/>
            <a:ext cx="61152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with correlated features</a:t>
            </a:r>
            <a:endParaRPr/>
          </a:p>
        </p:txBody>
      </p:sp>
      <p:pic>
        <p:nvPicPr>
          <p:cNvPr id="162" name="Google Shape;162;p26"/>
          <p:cNvPicPr preferRelativeResize="0"/>
          <p:nvPr/>
        </p:nvPicPr>
        <p:blipFill>
          <a:blip r:embed="rId3">
            <a:alphaModFix/>
          </a:blip>
          <a:stretch>
            <a:fillRect/>
          </a:stretch>
        </p:blipFill>
        <p:spPr>
          <a:xfrm>
            <a:off x="4255700" y="623700"/>
            <a:ext cx="4813974" cy="2424300"/>
          </a:xfrm>
          <a:prstGeom prst="rect">
            <a:avLst/>
          </a:prstGeom>
          <a:noFill/>
          <a:ln>
            <a:noFill/>
          </a:ln>
        </p:spPr>
      </p:pic>
      <p:sp>
        <p:nvSpPr>
          <p:cNvPr id="163" name="Google Shape;163;p26"/>
          <p:cNvSpPr txBox="1"/>
          <p:nvPr/>
        </p:nvSpPr>
        <p:spPr>
          <a:xfrm>
            <a:off x="0" y="547025"/>
            <a:ext cx="39873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Suppose we have a OLS regression where two parameters x1 &amp; x2 are not orthogonal, but in fact highly correlated.Then there may be is infinite number of coefficients which will fit the model. For example, (x1 - x2), (10*x1 - 10*x2), (100*x1 - 100*x2), etc.</a:t>
            </a:r>
            <a:endParaRPr sz="1200">
              <a:solidFill>
                <a:schemeClr val="dk2"/>
              </a:solidFill>
            </a:endParaRPr>
          </a:p>
          <a:p>
            <a:pPr marL="0" lvl="0" indent="0" algn="l" rtl="0">
              <a:spcBef>
                <a:spcPts val="0"/>
              </a:spcBef>
              <a:spcAft>
                <a:spcPts val="0"/>
              </a:spcAft>
              <a:buNone/>
            </a:pPr>
            <a:endParaRPr sz="1200">
              <a:solidFill>
                <a:schemeClr val="dk2"/>
              </a:solidFill>
            </a:endParaRPr>
          </a:p>
          <a:p>
            <a:pPr marL="0" lvl="0" indent="0" algn="l" rtl="0">
              <a:spcBef>
                <a:spcPts val="0"/>
              </a:spcBef>
              <a:spcAft>
                <a:spcPts val="0"/>
              </a:spcAft>
              <a:buNone/>
            </a:pPr>
            <a:r>
              <a:rPr lang="en" sz="1200">
                <a:solidFill>
                  <a:schemeClr val="dk2"/>
                </a:solidFill>
              </a:rPr>
              <a:t>If we are trying to minimize the cost function in the multidimensional space of coefficients, we will get an infinite diagonal groove (ridge) for x1=x2. Any place at the bottom of this ridge is equally good for us.</a:t>
            </a:r>
            <a:endParaRPr sz="1200">
              <a:solidFill>
                <a:schemeClr val="dk2"/>
              </a:solidFill>
            </a:endParaRPr>
          </a:p>
          <a:p>
            <a:pPr marL="0" lvl="0" indent="0" algn="l" rtl="0">
              <a:spcBef>
                <a:spcPts val="0"/>
              </a:spcBef>
              <a:spcAft>
                <a:spcPts val="0"/>
              </a:spcAft>
              <a:buNone/>
            </a:pPr>
            <a:endParaRPr sz="1200">
              <a:solidFill>
                <a:schemeClr val="dk2"/>
              </a:solidFill>
            </a:endParaRPr>
          </a:p>
          <a:p>
            <a:pPr marL="0" lvl="0" indent="0" algn="l" rtl="0">
              <a:spcBef>
                <a:spcPts val="0"/>
              </a:spcBef>
              <a:spcAft>
                <a:spcPts val="0"/>
              </a:spcAft>
              <a:buNone/>
            </a:pPr>
            <a:r>
              <a:rPr lang="en" sz="1200">
                <a:solidFill>
                  <a:schemeClr val="dk2"/>
                </a:solidFill>
              </a:rPr>
              <a:t>So we will get a big variability in possible values of coefficients for x1 &amp; x2. The solution will be unstable. We can reduce this variability by adding additional regularization factor like this:</a:t>
            </a:r>
            <a:endParaRPr sz="1200">
              <a:solidFill>
                <a:schemeClr val="dk2"/>
              </a:solidFill>
            </a:endParaRPr>
          </a:p>
        </p:txBody>
      </p:sp>
      <p:pic>
        <p:nvPicPr>
          <p:cNvPr id="164" name="Google Shape;164;p26"/>
          <p:cNvPicPr preferRelativeResize="0"/>
          <p:nvPr/>
        </p:nvPicPr>
        <p:blipFill>
          <a:blip r:embed="rId4">
            <a:alphaModFix/>
          </a:blip>
          <a:stretch>
            <a:fillRect/>
          </a:stretch>
        </p:blipFill>
        <p:spPr>
          <a:xfrm>
            <a:off x="0" y="3806225"/>
            <a:ext cx="4651593" cy="782275"/>
          </a:xfrm>
          <a:prstGeom prst="rect">
            <a:avLst/>
          </a:prstGeom>
          <a:noFill/>
          <a:ln>
            <a:noFill/>
          </a:ln>
        </p:spPr>
      </p:pic>
      <p:sp>
        <p:nvSpPr>
          <p:cNvPr id="165" name="Google Shape;165;p26"/>
          <p:cNvSpPr txBox="1"/>
          <p:nvPr/>
        </p:nvSpPr>
        <p:spPr>
          <a:xfrm>
            <a:off x="5003175" y="3806225"/>
            <a:ext cx="4066500" cy="1108200"/>
          </a:xfrm>
          <a:prstGeom prst="rect">
            <a:avLst/>
          </a:prstGeom>
          <a:solidFill>
            <a:srgbClr val="F4CC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When we minimizing this expression, bigger  "lambda" value will cause smaller "beta" values, thus keeping the coefficients "beta" from becoming too large. </a:t>
            </a:r>
            <a:endParaRPr sz="1200">
              <a:solidFill>
                <a:schemeClr val="dk2"/>
              </a:solidFill>
            </a:endParaRPr>
          </a:p>
          <a:p>
            <a:pPr marL="0" lvl="0" indent="0" algn="l" rtl="0">
              <a:spcBef>
                <a:spcPts val="0"/>
              </a:spcBef>
              <a:spcAft>
                <a:spcPts val="0"/>
              </a:spcAft>
              <a:buNone/>
            </a:pPr>
            <a:r>
              <a:rPr lang="en" sz="1200">
                <a:solidFill>
                  <a:schemeClr val="dk2"/>
                </a:solidFill>
              </a:rPr>
              <a:t>This is called "</a:t>
            </a:r>
            <a:r>
              <a:rPr lang="en" sz="1200">
                <a:solidFill>
                  <a:srgbClr val="00B050"/>
                </a:solidFill>
              </a:rPr>
              <a:t>Ridge Regression</a:t>
            </a:r>
            <a:r>
              <a:rPr lang="en" sz="1200">
                <a:solidFill>
                  <a:schemeClr val="dk2"/>
                </a:solidFill>
              </a:rPr>
              <a:t>". It changes the infinitely long ridge into a local minimum.</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Remedies to multicollinearity </a:t>
            </a:r>
            <a:endParaRPr/>
          </a:p>
        </p:txBody>
      </p:sp>
      <p:sp>
        <p:nvSpPr>
          <p:cNvPr id="171" name="Google Shape;171;p27"/>
          <p:cNvSpPr txBox="1">
            <a:spLocks noGrp="1"/>
          </p:cNvSpPr>
          <p:nvPr>
            <p:ph type="body" idx="1"/>
          </p:nvPr>
        </p:nvSpPr>
        <p:spPr>
          <a:xfrm>
            <a:off x="134200" y="1371500"/>
            <a:ext cx="8520600" cy="3545700"/>
          </a:xfrm>
          <a:prstGeom prst="rect">
            <a:avLst/>
          </a:prstGeom>
        </p:spPr>
        <p:txBody>
          <a:bodyPr spcFirstLastPara="1" wrap="square" lIns="91425" tIns="91425" rIns="91425" bIns="91425" anchor="t" anchorCtr="0">
            <a:noAutofit/>
          </a:bodyPr>
          <a:lstStyle/>
          <a:p>
            <a:pPr marL="457200" lvl="0" indent="-304958" algn="l" rtl="0">
              <a:lnSpc>
                <a:spcPct val="95000"/>
              </a:lnSpc>
              <a:spcBef>
                <a:spcPts val="0"/>
              </a:spcBef>
              <a:spcAft>
                <a:spcPts val="0"/>
              </a:spcAft>
              <a:buSzPts val="1203"/>
              <a:buChar char="●"/>
            </a:pPr>
            <a:r>
              <a:rPr lang="en" sz="1202">
                <a:solidFill>
                  <a:srgbClr val="00B050"/>
                </a:solidFill>
              </a:rPr>
              <a:t>Ridge regression</a:t>
            </a:r>
            <a:r>
              <a:rPr lang="en" sz="1202"/>
              <a:t> or </a:t>
            </a:r>
            <a:r>
              <a:rPr lang="en" sz="1202">
                <a:solidFill>
                  <a:srgbClr val="00B050"/>
                </a:solidFill>
              </a:rPr>
              <a:t>principal component</a:t>
            </a:r>
            <a:r>
              <a:rPr lang="en" sz="1202"/>
              <a:t> regression or </a:t>
            </a:r>
            <a:r>
              <a:rPr lang="en" sz="1202">
                <a:solidFill>
                  <a:srgbClr val="00B050"/>
                </a:solidFill>
              </a:rPr>
              <a:t>partial least squares</a:t>
            </a:r>
            <a:r>
              <a:rPr lang="en" sz="1202"/>
              <a:t> regression can be used</a:t>
            </a:r>
            <a:endParaRPr sz="1202"/>
          </a:p>
          <a:p>
            <a:pPr marL="457200" lvl="0" indent="-304958" algn="l" rtl="0">
              <a:lnSpc>
                <a:spcPct val="95000"/>
              </a:lnSpc>
              <a:spcBef>
                <a:spcPts val="0"/>
              </a:spcBef>
              <a:spcAft>
                <a:spcPts val="0"/>
              </a:spcAft>
              <a:buSzPts val="1203"/>
              <a:buChar char="●"/>
            </a:pPr>
            <a:r>
              <a:rPr lang="en" sz="1202"/>
              <a:t>Leave the model as is, despite multicollinearity. It will still work well as a predictor</a:t>
            </a:r>
            <a:endParaRPr sz="1202"/>
          </a:p>
          <a:p>
            <a:pPr marL="457200" lvl="0" indent="-304958" algn="l" rtl="0">
              <a:lnSpc>
                <a:spcPct val="95000"/>
              </a:lnSpc>
              <a:spcBef>
                <a:spcPts val="0"/>
              </a:spcBef>
              <a:spcAft>
                <a:spcPts val="0"/>
              </a:spcAft>
              <a:buSzPts val="1203"/>
              <a:buChar char="●"/>
            </a:pPr>
            <a:r>
              <a:rPr lang="en" sz="1202"/>
              <a:t>Try dropping one of the variables – see if coefficients for others will change</a:t>
            </a:r>
            <a:endParaRPr sz="1202"/>
          </a:p>
          <a:p>
            <a:pPr marL="457200" lvl="0" indent="-304958" algn="l" rtl="0">
              <a:lnSpc>
                <a:spcPct val="95000"/>
              </a:lnSpc>
              <a:spcBef>
                <a:spcPts val="0"/>
              </a:spcBef>
              <a:spcAft>
                <a:spcPts val="0"/>
              </a:spcAft>
              <a:buSzPts val="1203"/>
              <a:buChar char="●"/>
            </a:pPr>
            <a:r>
              <a:rPr lang="en" sz="1202"/>
              <a:t>Combine the correlated variables</a:t>
            </a:r>
            <a:endParaRPr sz="1202"/>
          </a:p>
          <a:p>
            <a:pPr marL="457200" lvl="0" indent="-304958" algn="l" rtl="0">
              <a:lnSpc>
                <a:spcPct val="95000"/>
              </a:lnSpc>
              <a:spcBef>
                <a:spcPts val="0"/>
              </a:spcBef>
              <a:spcAft>
                <a:spcPts val="0"/>
              </a:spcAft>
              <a:buSzPts val="1203"/>
              <a:buChar char="●"/>
            </a:pPr>
            <a:r>
              <a:rPr lang="en" sz="1202"/>
              <a:t>Do not add dummy variables which could cause multicollinearity</a:t>
            </a:r>
            <a:endParaRPr sz="1202"/>
          </a:p>
          <a:p>
            <a:pPr marL="457200" lvl="0" indent="-304958" algn="l" rtl="0">
              <a:lnSpc>
                <a:spcPct val="95000"/>
              </a:lnSpc>
              <a:spcBef>
                <a:spcPts val="0"/>
              </a:spcBef>
              <a:spcAft>
                <a:spcPts val="0"/>
              </a:spcAft>
              <a:buSzPts val="1203"/>
              <a:buChar char="●"/>
            </a:pPr>
            <a:r>
              <a:rPr lang="en" sz="1202"/>
              <a:t>Try subsets of training data – watch how stable the coefficients are</a:t>
            </a:r>
            <a:endParaRPr sz="1202"/>
          </a:p>
          <a:p>
            <a:pPr marL="457200" lvl="0" indent="-304958" algn="l" rtl="0">
              <a:lnSpc>
                <a:spcPct val="95000"/>
              </a:lnSpc>
              <a:spcBef>
                <a:spcPts val="0"/>
              </a:spcBef>
              <a:spcAft>
                <a:spcPts val="0"/>
              </a:spcAft>
              <a:buSzPts val="1203"/>
              <a:buChar char="●"/>
            </a:pPr>
            <a:r>
              <a:rPr lang="en" sz="1202"/>
              <a:t>Get more data – thus get better estimates</a:t>
            </a:r>
            <a:endParaRPr sz="1202"/>
          </a:p>
          <a:p>
            <a:pPr marL="457200" lvl="0" indent="-304958" algn="l" rtl="0">
              <a:lnSpc>
                <a:spcPct val="95000"/>
              </a:lnSpc>
              <a:spcBef>
                <a:spcPts val="0"/>
              </a:spcBef>
              <a:spcAft>
                <a:spcPts val="0"/>
              </a:spcAft>
              <a:buSzPts val="1203"/>
              <a:buChar char="●"/>
            </a:pPr>
            <a:r>
              <a:rPr lang="en" sz="1202"/>
              <a:t>Mean-center the predictor variables. Generating polynomial terms or interaction terms can cause some multicollinearity otherwise</a:t>
            </a:r>
            <a:endParaRPr sz="1202"/>
          </a:p>
          <a:p>
            <a:pPr marL="457200" lvl="0" indent="-304958" algn="l" rtl="0">
              <a:lnSpc>
                <a:spcPct val="95000"/>
              </a:lnSpc>
              <a:spcBef>
                <a:spcPts val="0"/>
              </a:spcBef>
              <a:spcAft>
                <a:spcPts val="0"/>
              </a:spcAft>
              <a:buSzPts val="1203"/>
              <a:buChar char="●"/>
            </a:pPr>
            <a:r>
              <a:rPr lang="en" sz="1202"/>
              <a:t>Standardize your independent variables</a:t>
            </a:r>
            <a:endParaRPr sz="1202"/>
          </a:p>
          <a:p>
            <a:pPr marL="457200" lvl="0" indent="-304958" algn="l" rtl="0">
              <a:lnSpc>
                <a:spcPct val="95000"/>
              </a:lnSpc>
              <a:spcBef>
                <a:spcPts val="0"/>
              </a:spcBef>
              <a:spcAft>
                <a:spcPts val="0"/>
              </a:spcAft>
              <a:buSzPts val="1203"/>
              <a:buChar char="●"/>
            </a:pPr>
            <a:r>
              <a:rPr lang="en" sz="1202"/>
              <a:t>It has also been suggested that using the Shapley value, a game theory tool, the model could account for the effects of multicollinearity</a:t>
            </a:r>
            <a:endParaRPr sz="1202"/>
          </a:p>
          <a:p>
            <a:pPr marL="457200" lvl="0" indent="-304958" algn="l" rtl="0">
              <a:lnSpc>
                <a:spcPct val="95000"/>
              </a:lnSpc>
              <a:spcBef>
                <a:spcPts val="0"/>
              </a:spcBef>
              <a:spcAft>
                <a:spcPts val="0"/>
              </a:spcAft>
              <a:buSzPts val="1203"/>
              <a:buChar char="●"/>
            </a:pPr>
            <a:r>
              <a:rPr lang="en" sz="1202"/>
              <a:t>If the correlated explanators are different lagged values of the same underlying explanator, </a:t>
            </a:r>
            <a:br>
              <a:rPr lang="en" sz="1202"/>
            </a:br>
            <a:r>
              <a:rPr lang="en" sz="1202"/>
              <a:t>then a distributed lag technique can be used, imposing a general structure on the relative values of the coefficients to be estimated</a:t>
            </a:r>
            <a:endParaRPr sz="1202"/>
          </a:p>
          <a:p>
            <a:pPr marL="0" lvl="0" indent="0" algn="l" rtl="0">
              <a:lnSpc>
                <a:spcPct val="95000"/>
              </a:lnSpc>
              <a:spcBef>
                <a:spcPts val="0"/>
              </a:spcBef>
              <a:spcAft>
                <a:spcPts val="0"/>
              </a:spcAft>
              <a:buSzPts val="1018"/>
              <a:buNone/>
            </a:pPr>
            <a:endParaRPr sz="1202"/>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 linear regression in Python</a:t>
            </a:r>
            <a:endParaRPr/>
          </a:p>
        </p:txBody>
      </p:sp>
      <p:pic>
        <p:nvPicPr>
          <p:cNvPr id="177" name="Google Shape;177;p28"/>
          <p:cNvPicPr preferRelativeResize="0"/>
          <p:nvPr/>
        </p:nvPicPr>
        <p:blipFill>
          <a:blip r:embed="rId3">
            <a:alphaModFix/>
          </a:blip>
          <a:stretch>
            <a:fillRect/>
          </a:stretch>
        </p:blipFill>
        <p:spPr>
          <a:xfrm>
            <a:off x="94900" y="1344100"/>
            <a:ext cx="5286375" cy="3705225"/>
          </a:xfrm>
          <a:prstGeom prst="rect">
            <a:avLst/>
          </a:prstGeom>
          <a:noFill/>
          <a:ln>
            <a:noFill/>
          </a:ln>
        </p:spPr>
      </p:pic>
      <p:pic>
        <p:nvPicPr>
          <p:cNvPr id="178" name="Google Shape;178;p28" descr="About statsmodels — statsmodels"/>
          <p:cNvPicPr preferRelativeResize="0"/>
          <p:nvPr/>
        </p:nvPicPr>
        <p:blipFill>
          <a:blip r:embed="rId4">
            <a:alphaModFix/>
          </a:blip>
          <a:stretch>
            <a:fillRect/>
          </a:stretch>
        </p:blipFill>
        <p:spPr>
          <a:xfrm>
            <a:off x="6258675" y="3576850"/>
            <a:ext cx="2027550" cy="1472475"/>
          </a:xfrm>
          <a:prstGeom prst="rect">
            <a:avLst/>
          </a:prstGeom>
          <a:noFill/>
          <a:ln>
            <a:noFill/>
          </a:ln>
        </p:spPr>
      </p:pic>
      <p:sp>
        <p:nvSpPr>
          <p:cNvPr id="179" name="Google Shape;179;p28"/>
          <p:cNvSpPr txBox="1"/>
          <p:nvPr/>
        </p:nvSpPr>
        <p:spPr>
          <a:xfrm>
            <a:off x="5712600" y="1429400"/>
            <a:ext cx="3119700" cy="19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Example:</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Predict Stock_Index_Price using  Interest_Rate and Unemployment_Rate</a:t>
            </a:r>
            <a:endParaRPr sz="1100">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More examples:</a:t>
            </a:r>
            <a:endParaRPr sz="1100">
              <a:latin typeface="Roboto"/>
              <a:ea typeface="Roboto"/>
              <a:cs typeface="Roboto"/>
              <a:sym typeface="Roboto"/>
            </a:endParaRPr>
          </a:p>
          <a:p>
            <a:pPr marL="0" lvl="0" indent="0" algn="l" rtl="0">
              <a:spcBef>
                <a:spcPts val="0"/>
              </a:spcBef>
              <a:spcAft>
                <a:spcPts val="0"/>
              </a:spcAft>
              <a:buNone/>
            </a:pPr>
            <a:r>
              <a:rPr lang="en" sz="1100" u="sng">
                <a:solidFill>
                  <a:schemeClr val="hlink"/>
                </a:solidFill>
                <a:latin typeface="Roboto"/>
                <a:ea typeface="Roboto"/>
                <a:cs typeface="Roboto"/>
                <a:sym typeface="Roboto"/>
                <a:hlinkClick r:id="rId5"/>
              </a:rPr>
              <a:t>https://www.statsmodels.org/stable/examples/index.html#examples-index--page-root</a:t>
            </a:r>
            <a:endParaRPr sz="1100">
              <a:latin typeface="Roboto"/>
              <a:ea typeface="Roboto"/>
              <a:cs typeface="Roboto"/>
              <a:sym typeface="Roboto"/>
            </a:endParaRPr>
          </a:p>
          <a:p>
            <a:pPr marL="0" lvl="0" indent="0" algn="l" rtl="0">
              <a:spcBef>
                <a:spcPts val="0"/>
              </a:spcBef>
              <a:spcAft>
                <a:spcPts val="0"/>
              </a:spcAft>
              <a:buNone/>
            </a:pPr>
            <a:endParaRPr sz="11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descr="How to perform Linear Regression in Python using statsmodels"/>
          <p:cNvPicPr preferRelativeResize="0"/>
          <p:nvPr/>
        </p:nvPicPr>
        <p:blipFill>
          <a:blip r:embed="rId3">
            <a:alphaModFix/>
          </a:blip>
          <a:stretch>
            <a:fillRect/>
          </a:stretch>
        </p:blipFill>
        <p:spPr>
          <a:xfrm>
            <a:off x="3917802" y="1391025"/>
            <a:ext cx="5008274" cy="2591450"/>
          </a:xfrm>
          <a:prstGeom prst="rect">
            <a:avLst/>
          </a:prstGeom>
          <a:noFill/>
          <a:ln>
            <a:noFill/>
          </a:ln>
        </p:spPr>
      </p:pic>
      <p:sp>
        <p:nvSpPr>
          <p:cNvPr id="185" name="Google Shape;185;p29"/>
          <p:cNvSpPr txBox="1">
            <a:spLocks noGrp="1"/>
          </p:cNvSpPr>
          <p:nvPr>
            <p:ph type="title"/>
          </p:nvPr>
        </p:nvSpPr>
        <p:spPr>
          <a:xfrm>
            <a:off x="0" y="230050"/>
            <a:ext cx="3757200" cy="4913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AutoNum type="arabicPeriod"/>
            </a:pPr>
            <a:r>
              <a:rPr lang="en" sz="1000">
                <a:solidFill>
                  <a:srgbClr val="FF0000"/>
                </a:solidFill>
              </a:rPr>
              <a:t>Adjusted. R-squared</a:t>
            </a:r>
            <a:r>
              <a:rPr lang="en" sz="1000"/>
              <a:t> reflects the fit of the model. R-squared values range from 0 to 1, where a higher value generally indicates a better fit, assuming certain conditions are met.</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6AA84F"/>
                </a:solidFill>
              </a:rPr>
              <a:t>const coefficient</a:t>
            </a:r>
            <a:r>
              <a:rPr lang="en" sz="1000"/>
              <a:t> is your Y-intercept. It means that if both the Interest_Rate and Unemployment_Rate coefficients are zero, then the expected output (i.e., the Y) would be equal to the const coefficient.</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3C78D8"/>
                </a:solidFill>
              </a:rPr>
              <a:t>Interest_Rate coefficient</a:t>
            </a:r>
            <a:r>
              <a:rPr lang="en" sz="1000"/>
              <a:t> represents the change in the output Y due to a change of one unit in the interest rate (everything else held constant)</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A64D79"/>
                </a:solidFill>
              </a:rPr>
              <a:t>Unemployment_Rate coefficient</a:t>
            </a:r>
            <a:r>
              <a:rPr lang="en" sz="1000"/>
              <a:t> represents the change in the output Y due to a change of one unit in the unemployment rate (everything else held constant)</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F1C232"/>
                </a:solidFill>
              </a:rPr>
              <a:t>std err</a:t>
            </a:r>
            <a:r>
              <a:rPr lang="en" sz="1000"/>
              <a:t> reflects the level of accuracy of the coefficients. The lower it is, the higher is the level of accuracy</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FFD966"/>
                </a:solidFill>
              </a:rPr>
              <a:t>P &gt;|t|</a:t>
            </a:r>
            <a:r>
              <a:rPr lang="en" sz="1000"/>
              <a:t> is your p-value. A p-value of less than 0.05 is considered to be statistically significant</a:t>
            </a:r>
            <a:endParaRPr sz="1000"/>
          </a:p>
          <a:p>
            <a:pPr marL="457200" lvl="0" indent="0" algn="l" rtl="0">
              <a:spcBef>
                <a:spcPts val="0"/>
              </a:spcBef>
              <a:spcAft>
                <a:spcPts val="0"/>
              </a:spcAft>
              <a:buNone/>
            </a:pPr>
            <a:endParaRPr sz="1000"/>
          </a:p>
          <a:p>
            <a:pPr marL="457200" lvl="0" indent="-292100" algn="l" rtl="0">
              <a:spcBef>
                <a:spcPts val="0"/>
              </a:spcBef>
              <a:spcAft>
                <a:spcPts val="0"/>
              </a:spcAft>
              <a:buSzPts val="1000"/>
              <a:buAutoNum type="arabicPeriod"/>
            </a:pPr>
            <a:r>
              <a:rPr lang="en" sz="1000">
                <a:solidFill>
                  <a:srgbClr val="FFD966"/>
                </a:solidFill>
              </a:rPr>
              <a:t>Confidence Interval</a:t>
            </a:r>
            <a:r>
              <a:rPr lang="en" sz="1000"/>
              <a:t> represents the range in which our coefficients are likely to fall (with a likelihood of 95%)</a:t>
            </a:r>
            <a:endParaRPr sz="1000"/>
          </a:p>
          <a:p>
            <a:pPr marL="0" lvl="0" indent="0" algn="l" rtl="0">
              <a:spcBef>
                <a:spcPts val="0"/>
              </a:spcBef>
              <a:spcAft>
                <a:spcPts val="0"/>
              </a:spcAft>
              <a:buNone/>
            </a:pPr>
            <a:endParaRPr sz="1000"/>
          </a:p>
        </p:txBody>
      </p:sp>
      <p:sp>
        <p:nvSpPr>
          <p:cNvPr id="186" name="Google Shape;186;p29"/>
          <p:cNvSpPr txBox="1"/>
          <p:nvPr/>
        </p:nvSpPr>
        <p:spPr>
          <a:xfrm>
            <a:off x="4006500" y="230050"/>
            <a:ext cx="483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Interpreting Linear Regression Through statsmodels .summary()</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a:t>
            </a:r>
            <a:endParaRPr/>
          </a:p>
        </p:txBody>
      </p:sp>
      <p:sp>
        <p:nvSpPr>
          <p:cNvPr id="192" name="Google Shape;192;p30"/>
          <p:cNvSpPr txBox="1"/>
          <p:nvPr/>
        </p:nvSpPr>
        <p:spPr>
          <a:xfrm>
            <a:off x="352375" y="1591100"/>
            <a:ext cx="8439300" cy="24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https://realpython.com/linear-regression-in-python/#beyond-linear-regression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https://towardsdatascience.com/understanding-the-ols-method-for-simple-linear-regression-e0a4e8f692cc</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latin typeface="Roboto"/>
                <a:ea typeface="Roboto"/>
                <a:cs typeface="Roboto"/>
                <a:sym typeface="Roboto"/>
                <a:hlinkClick r:id="rId5"/>
              </a:rPr>
              <a:t>https://datatofish.com/statsmodels-linear-regression/</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r>
              <a:rPr lang="en" sz="1300" u="sng">
                <a:solidFill>
                  <a:schemeClr val="hlink"/>
                </a:solidFill>
                <a:latin typeface="Roboto"/>
                <a:ea typeface="Roboto"/>
                <a:cs typeface="Roboto"/>
                <a:sym typeface="Roboto"/>
                <a:hlinkClick r:id="rId6"/>
              </a:rPr>
              <a:t>https://365datascience.com/tutorials/statistics-tutorials/sum-squares/</a:t>
            </a:r>
            <a:endParaRPr sz="1300">
              <a:solidFill>
                <a:schemeClr val="dk2"/>
              </a:solidFill>
              <a:latin typeface="Roboto"/>
              <a:ea typeface="Roboto"/>
              <a:cs typeface="Roboto"/>
              <a:sym typeface="Roboto"/>
            </a:endParaRPr>
          </a:p>
          <a:p>
            <a:pPr marL="0" lvl="0" indent="0" algn="l" rtl="0">
              <a:lnSpc>
                <a:spcPct val="115000"/>
              </a:lnSpc>
              <a:spcBef>
                <a:spcPts val="1200"/>
              </a:spcBef>
              <a:spcAft>
                <a:spcPts val="1200"/>
              </a:spcAft>
              <a:buNone/>
            </a:pP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Simple Linear Regression</a:t>
            </a:r>
            <a:endParaRPr/>
          </a:p>
        </p:txBody>
      </p:sp>
      <p:sp>
        <p:nvSpPr>
          <p:cNvPr id="70" name="Google Shape;70;p14"/>
          <p:cNvSpPr txBox="1">
            <a:spLocks noGrp="1"/>
          </p:cNvSpPr>
          <p:nvPr>
            <p:ph type="body" idx="1"/>
          </p:nvPr>
        </p:nvSpPr>
        <p:spPr>
          <a:xfrm>
            <a:off x="311700" y="1505700"/>
            <a:ext cx="3646200" cy="307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310"/>
              <a:t>Simple or single-variate linear regression is the simplest case of linear regression. It establishes the relationship between </a:t>
            </a:r>
            <a:r>
              <a:rPr lang="en" sz="1310">
                <a:solidFill>
                  <a:srgbClr val="E06666"/>
                </a:solidFill>
              </a:rPr>
              <a:t>response variable y</a:t>
            </a:r>
            <a:r>
              <a:rPr lang="en" sz="1310"/>
              <a:t> and </a:t>
            </a:r>
            <a:r>
              <a:rPr lang="en" sz="1310" b="1"/>
              <a:t>ONE</a:t>
            </a:r>
            <a:r>
              <a:rPr lang="en" sz="1310"/>
              <a:t> </a:t>
            </a:r>
            <a:r>
              <a:rPr lang="en" sz="1310">
                <a:solidFill>
                  <a:srgbClr val="6FA8DC"/>
                </a:solidFill>
              </a:rPr>
              <a:t>predictor variable x</a:t>
            </a:r>
            <a:r>
              <a:rPr lang="en" sz="1310"/>
              <a:t> using a straight line. </a:t>
            </a:r>
            <a:endParaRPr sz="1310"/>
          </a:p>
          <a:p>
            <a:pPr marL="0" lvl="0" indent="0" algn="l" rtl="0">
              <a:lnSpc>
                <a:spcPct val="95000"/>
              </a:lnSpc>
              <a:spcBef>
                <a:spcPts val="1200"/>
              </a:spcBef>
              <a:spcAft>
                <a:spcPts val="0"/>
              </a:spcAft>
              <a:buNone/>
            </a:pPr>
            <a:r>
              <a:rPr lang="en" sz="1310"/>
              <a:t>Formulation:</a:t>
            </a:r>
            <a:endParaRPr sz="1310"/>
          </a:p>
          <a:p>
            <a:pPr marL="0" lvl="0" indent="0" algn="ctr" rtl="0">
              <a:lnSpc>
                <a:spcPct val="95000"/>
              </a:lnSpc>
              <a:spcBef>
                <a:spcPts val="1200"/>
              </a:spcBef>
              <a:spcAft>
                <a:spcPts val="0"/>
              </a:spcAft>
              <a:buNone/>
            </a:pPr>
            <a:r>
              <a:rPr lang="en" sz="1310">
                <a:solidFill>
                  <a:srgbClr val="E06666"/>
                </a:solidFill>
              </a:rPr>
              <a:t>𝑦</a:t>
            </a:r>
            <a:r>
              <a:rPr lang="en" sz="1310"/>
              <a:t> = 𝛽₀ + 𝛽₁</a:t>
            </a:r>
            <a:r>
              <a:rPr lang="en" sz="1310">
                <a:solidFill>
                  <a:srgbClr val="6FA8DC"/>
                </a:solidFill>
              </a:rPr>
              <a:t>𝑥</a:t>
            </a:r>
            <a:r>
              <a:rPr lang="en" sz="1310"/>
              <a:t> + 𝜀</a:t>
            </a:r>
            <a:endParaRPr sz="1310"/>
          </a:p>
          <a:p>
            <a:pPr marL="0" lvl="0" indent="0" algn="l" rtl="0">
              <a:lnSpc>
                <a:spcPct val="95000"/>
              </a:lnSpc>
              <a:spcBef>
                <a:spcPts val="1200"/>
              </a:spcBef>
              <a:spcAft>
                <a:spcPts val="0"/>
              </a:spcAft>
              <a:buNone/>
            </a:pPr>
            <a:r>
              <a:rPr lang="en" sz="1310"/>
              <a:t>Visually, it attempts to draw a line that comes closest to the </a:t>
            </a:r>
            <a:r>
              <a:rPr lang="en" sz="1310">
                <a:solidFill>
                  <a:srgbClr val="008000"/>
                </a:solidFill>
              </a:rPr>
              <a:t>data</a:t>
            </a:r>
            <a:r>
              <a:rPr lang="en" sz="1310"/>
              <a:t> by finding the slope(𝛽₁) and intercept(𝛽₀) that define the </a:t>
            </a:r>
            <a:r>
              <a:rPr lang="en" sz="1310" b="1">
                <a:solidFill>
                  <a:srgbClr val="111111"/>
                </a:solidFill>
              </a:rPr>
              <a:t>line</a:t>
            </a:r>
            <a:r>
              <a:rPr lang="en" sz="1310"/>
              <a:t> and minimize regression errors (𝜀, dotted lines in the plot, also called </a:t>
            </a:r>
            <a:r>
              <a:rPr lang="en" sz="1310" b="1"/>
              <a:t>Residuals</a:t>
            </a:r>
            <a:r>
              <a:rPr lang="en" sz="1310"/>
              <a:t>).</a:t>
            </a:r>
            <a:endParaRPr sz="1310"/>
          </a:p>
          <a:p>
            <a:pPr marL="0" lvl="0" indent="0" algn="ctr" rtl="0">
              <a:lnSpc>
                <a:spcPct val="95000"/>
              </a:lnSpc>
              <a:spcBef>
                <a:spcPts val="1200"/>
              </a:spcBef>
              <a:spcAft>
                <a:spcPts val="0"/>
              </a:spcAft>
              <a:buNone/>
            </a:pPr>
            <a:endParaRPr sz="1310"/>
          </a:p>
          <a:p>
            <a:pPr marL="0" lvl="0" indent="0" algn="l" rtl="0">
              <a:lnSpc>
                <a:spcPct val="95000"/>
              </a:lnSpc>
              <a:spcBef>
                <a:spcPts val="1200"/>
              </a:spcBef>
              <a:spcAft>
                <a:spcPts val="0"/>
              </a:spcAft>
              <a:buNone/>
            </a:pPr>
            <a:endParaRPr sz="1310"/>
          </a:p>
          <a:p>
            <a:pPr marL="0" lvl="0" indent="0" algn="l" rtl="0">
              <a:lnSpc>
                <a:spcPct val="95000"/>
              </a:lnSpc>
              <a:spcBef>
                <a:spcPts val="1200"/>
              </a:spcBef>
              <a:spcAft>
                <a:spcPts val="1200"/>
              </a:spcAft>
              <a:buNone/>
            </a:pPr>
            <a:endParaRPr sz="1310"/>
          </a:p>
        </p:txBody>
      </p:sp>
      <p:sp>
        <p:nvSpPr>
          <p:cNvPr id="71" name="Google Shape;71;p1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rgbClr val="000000"/>
              </a:buClr>
              <a:buSzPts val="770"/>
              <a:buFont typeface="Arial"/>
              <a:buNone/>
            </a:pPr>
            <a:endParaRPr sz="1310"/>
          </a:p>
          <a:p>
            <a:pPr marL="0" lvl="0" indent="0" algn="ctr" rtl="0">
              <a:spcBef>
                <a:spcPts val="1200"/>
              </a:spcBef>
              <a:spcAft>
                <a:spcPts val="1200"/>
              </a:spcAft>
              <a:buNone/>
            </a:pPr>
            <a:endParaRPr/>
          </a:p>
        </p:txBody>
      </p:sp>
      <p:pic>
        <p:nvPicPr>
          <p:cNvPr id="72" name="Google Shape;72;p14" descr="Example of simple linear regression"/>
          <p:cNvPicPr preferRelativeResize="0"/>
          <p:nvPr/>
        </p:nvPicPr>
        <p:blipFill>
          <a:blip r:embed="rId3">
            <a:alphaModFix/>
          </a:blip>
          <a:stretch>
            <a:fillRect/>
          </a:stretch>
        </p:blipFill>
        <p:spPr>
          <a:xfrm>
            <a:off x="3890900" y="1730925"/>
            <a:ext cx="5186000" cy="2625750"/>
          </a:xfrm>
          <a:prstGeom prst="rect">
            <a:avLst/>
          </a:prstGeom>
          <a:noFill/>
          <a:ln>
            <a:noFill/>
          </a:ln>
        </p:spPr>
      </p:pic>
      <p:sp>
        <p:nvSpPr>
          <p:cNvPr id="73" name="Google Shape;73;p14"/>
          <p:cNvSpPr txBox="1"/>
          <p:nvPr/>
        </p:nvSpPr>
        <p:spPr>
          <a:xfrm>
            <a:off x="4351600" y="4356675"/>
            <a:ext cx="4725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a:ea typeface="Roboto"/>
                <a:cs typeface="Roboto"/>
                <a:sym typeface="Roboto"/>
              </a:rPr>
              <a:t>Example of simple linear regression</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Ordinary Least Squares</a:t>
            </a:r>
            <a:endParaRPr/>
          </a:p>
        </p:txBody>
      </p:sp>
      <p:sp>
        <p:nvSpPr>
          <p:cNvPr id="79" name="Google Shape;79;p15"/>
          <p:cNvSpPr txBox="1">
            <a:spLocks noGrp="1"/>
          </p:cNvSpPr>
          <p:nvPr>
            <p:ph type="body" idx="2"/>
          </p:nvPr>
        </p:nvSpPr>
        <p:spPr>
          <a:xfrm>
            <a:off x="3440975" y="1544050"/>
            <a:ext cx="5592600" cy="2146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How to estimate parameters in linear regression?</a:t>
            </a:r>
            <a:endParaRPr/>
          </a:p>
          <a:p>
            <a:pPr marL="0" lvl="0" indent="0" algn="l" rtl="0">
              <a:spcBef>
                <a:spcPts val="1200"/>
              </a:spcBef>
              <a:spcAft>
                <a:spcPts val="0"/>
              </a:spcAft>
              <a:buNone/>
            </a:pPr>
            <a:r>
              <a:rPr lang="en"/>
              <a:t>Ordinary least squares is the method to find parameters α and β in a linear regression model by minimizing the sum of the squared residuals. </a:t>
            </a:r>
            <a:endParaRPr/>
          </a:p>
          <a:p>
            <a:pPr marL="0" lvl="0" indent="0" algn="l" rtl="0">
              <a:spcBef>
                <a:spcPts val="1200"/>
              </a:spcBef>
              <a:spcAft>
                <a:spcPts val="0"/>
              </a:spcAft>
              <a:buNone/>
            </a:pPr>
            <a:r>
              <a:rPr lang="en"/>
              <a:t>We take partial derivatives by two coefficients and solve system of 2 equations, and after some algebraic transformations, we derive the standard OLS method</a:t>
            </a:r>
            <a:endParaRPr/>
          </a:p>
          <a:p>
            <a:pPr marL="0" lvl="0" indent="0" algn="l" rtl="0">
              <a:spcBef>
                <a:spcPts val="1200"/>
              </a:spcBef>
              <a:spcAft>
                <a:spcPts val="0"/>
              </a:spcAft>
              <a:buNone/>
            </a:pPr>
            <a:r>
              <a:rPr lang="en" b="1"/>
              <a:t>Why Squared?</a:t>
            </a:r>
            <a:r>
              <a:rPr lang="en"/>
              <a:t> </a:t>
            </a:r>
            <a:endParaRPr/>
          </a:p>
          <a:p>
            <a:pPr marL="0" lvl="0" indent="0" algn="l" rtl="0">
              <a:spcBef>
                <a:spcPts val="1200"/>
              </a:spcBef>
              <a:spcAft>
                <a:spcPts val="1200"/>
              </a:spcAft>
              <a:buNone/>
            </a:pPr>
            <a:r>
              <a:rPr lang="en"/>
              <a:t>We do not want our positive errors to be compensated by the negative ones, since they are equally penalizing for our model.</a:t>
            </a:r>
            <a:endParaRPr b="1"/>
          </a:p>
        </p:txBody>
      </p:sp>
      <p:pic>
        <p:nvPicPr>
          <p:cNvPr id="80" name="Google Shape;80;p15"/>
          <p:cNvPicPr preferRelativeResize="0"/>
          <p:nvPr/>
        </p:nvPicPr>
        <p:blipFill>
          <a:blip r:embed="rId3">
            <a:alphaModFix/>
          </a:blip>
          <a:stretch>
            <a:fillRect/>
          </a:stretch>
        </p:blipFill>
        <p:spPr>
          <a:xfrm>
            <a:off x="497175" y="1544050"/>
            <a:ext cx="2438400" cy="733425"/>
          </a:xfrm>
          <a:prstGeom prst="rect">
            <a:avLst/>
          </a:prstGeom>
          <a:noFill/>
          <a:ln>
            <a:noFill/>
          </a:ln>
        </p:spPr>
      </p:pic>
      <p:pic>
        <p:nvPicPr>
          <p:cNvPr id="81" name="Google Shape;81;p15" descr="Simple) Linear Regression and OLS: Introduction to the Theory | by Maurizio  Sluijmers | Towards Data Science"/>
          <p:cNvPicPr preferRelativeResize="0"/>
          <p:nvPr/>
        </p:nvPicPr>
        <p:blipFill>
          <a:blip r:embed="rId4">
            <a:alphaModFix/>
          </a:blip>
          <a:stretch>
            <a:fillRect/>
          </a:stretch>
        </p:blipFill>
        <p:spPr>
          <a:xfrm>
            <a:off x="175825" y="3325975"/>
            <a:ext cx="3081100" cy="1505425"/>
          </a:xfrm>
          <a:prstGeom prst="rect">
            <a:avLst/>
          </a:prstGeom>
          <a:noFill/>
          <a:ln>
            <a:noFill/>
          </a:ln>
        </p:spPr>
      </p:pic>
      <p:cxnSp>
        <p:nvCxnSpPr>
          <p:cNvPr id="82" name="Google Shape;82;p15"/>
          <p:cNvCxnSpPr>
            <a:stCxn id="80" idx="2"/>
            <a:endCxn id="81" idx="0"/>
          </p:cNvCxnSpPr>
          <p:nvPr/>
        </p:nvCxnSpPr>
        <p:spPr>
          <a:xfrm>
            <a:off x="1716375" y="2277475"/>
            <a:ext cx="0" cy="10485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5"/>
          <p:cNvSpPr txBox="1"/>
          <p:nvPr/>
        </p:nvSpPr>
        <p:spPr>
          <a:xfrm>
            <a:off x="3440975" y="3690250"/>
            <a:ext cx="3162900" cy="1203600"/>
          </a:xfrm>
          <a:prstGeom prst="rect">
            <a:avLst/>
          </a:prstGeom>
          <a:solidFill>
            <a:srgbClr val="F4CCCC"/>
          </a:solid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Roboto"/>
                <a:ea typeface="Roboto"/>
                <a:cs typeface="Roboto"/>
                <a:sym typeface="Roboto"/>
              </a:rPr>
              <a:t>var(x) = sum((x-x</a:t>
            </a:r>
            <a:r>
              <a:rPr lang="en" baseline="-25000">
                <a:latin typeface="Roboto"/>
                <a:ea typeface="Roboto"/>
                <a:cs typeface="Roboto"/>
                <a:sym typeface="Roboto"/>
              </a:rPr>
              <a:t>mean</a:t>
            </a:r>
            <a:r>
              <a:rPr lang="en">
                <a:latin typeface="Roboto"/>
                <a:ea typeface="Roboto"/>
                <a:cs typeface="Roboto"/>
                <a:sym typeface="Roboto"/>
              </a:rPr>
              <a:t>)</a:t>
            </a:r>
            <a:r>
              <a:rPr lang="en" baseline="30000">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a:p>
            <a:pPr marL="0" lvl="0" indent="0" algn="l" rtl="0">
              <a:lnSpc>
                <a:spcPct val="115000"/>
              </a:lnSpc>
              <a:spcBef>
                <a:spcPts val="1200"/>
              </a:spcBef>
              <a:spcAft>
                <a:spcPts val="0"/>
              </a:spcAft>
              <a:buNone/>
            </a:pPr>
            <a:r>
              <a:rPr lang="en">
                <a:latin typeface="Roboto"/>
                <a:ea typeface="Roboto"/>
                <a:cs typeface="Roboto"/>
                <a:sym typeface="Roboto"/>
              </a:rPr>
              <a:t>cov(x,y) = sum((x-x</a:t>
            </a:r>
            <a:r>
              <a:rPr lang="en" baseline="-25000">
                <a:latin typeface="Roboto"/>
                <a:ea typeface="Roboto"/>
                <a:cs typeface="Roboto"/>
                <a:sym typeface="Roboto"/>
              </a:rPr>
              <a:t>mean</a:t>
            </a:r>
            <a:r>
              <a:rPr lang="en">
                <a:latin typeface="Roboto"/>
                <a:ea typeface="Roboto"/>
                <a:cs typeface="Roboto"/>
                <a:sym typeface="Roboto"/>
              </a:rPr>
              <a:t>)(y-y</a:t>
            </a:r>
            <a:r>
              <a:rPr lang="en" baseline="-25000">
                <a:latin typeface="Roboto"/>
                <a:ea typeface="Roboto"/>
                <a:cs typeface="Roboto"/>
                <a:sym typeface="Roboto"/>
              </a:rPr>
              <a:t>mean</a:t>
            </a:r>
            <a:r>
              <a:rPr lang="en">
                <a:latin typeface="Roboto"/>
                <a:ea typeface="Roboto"/>
                <a:cs typeface="Roboto"/>
                <a:sym typeface="Roboto"/>
              </a:rPr>
              <a:t>))</a:t>
            </a:r>
            <a:endParaRPr>
              <a:latin typeface="Roboto"/>
              <a:ea typeface="Roboto"/>
              <a:cs typeface="Roboto"/>
              <a:sym typeface="Roboto"/>
            </a:endParaRPr>
          </a:p>
          <a:p>
            <a:pPr marL="0" lvl="0" indent="0" algn="l" rtl="0">
              <a:lnSpc>
                <a:spcPct val="115000"/>
              </a:lnSpc>
              <a:spcBef>
                <a:spcPts val="1200"/>
              </a:spcBef>
              <a:spcAft>
                <a:spcPts val="1200"/>
              </a:spcAft>
              <a:buNone/>
            </a:pPr>
            <a:r>
              <a:rPr lang="en">
                <a:latin typeface="Roboto"/>
                <a:ea typeface="Roboto"/>
                <a:cs typeface="Roboto"/>
                <a:sym typeface="Roboto"/>
              </a:rPr>
              <a:t>covar(x,y) / var(x)</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Multiple Linear Regression </a:t>
            </a:r>
            <a:endParaRPr/>
          </a:p>
        </p:txBody>
      </p:sp>
      <p:sp>
        <p:nvSpPr>
          <p:cNvPr id="89" name="Google Shape;89;p16"/>
          <p:cNvSpPr txBox="1">
            <a:spLocks noGrp="1"/>
          </p:cNvSpPr>
          <p:nvPr>
            <p:ph type="body" idx="1"/>
          </p:nvPr>
        </p:nvSpPr>
        <p:spPr>
          <a:xfrm>
            <a:off x="311725" y="1505700"/>
            <a:ext cx="4135800" cy="325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100"/>
              <a:t>Multiple or multivariate linear regression is a case of linear regression with </a:t>
            </a:r>
            <a:r>
              <a:rPr lang="en" sz="1100" b="1"/>
              <a:t>TWO OR MORE</a:t>
            </a:r>
            <a:r>
              <a:rPr lang="en" sz="1100"/>
              <a:t> independent variables.</a:t>
            </a:r>
            <a:endParaRPr sz="1100"/>
          </a:p>
          <a:p>
            <a:pPr marL="0" lvl="0" indent="0" algn="l" rtl="0">
              <a:lnSpc>
                <a:spcPct val="95000"/>
              </a:lnSpc>
              <a:spcBef>
                <a:spcPts val="1200"/>
              </a:spcBef>
              <a:spcAft>
                <a:spcPts val="0"/>
              </a:spcAft>
              <a:buSzPts val="770"/>
              <a:buNone/>
            </a:pPr>
            <a:r>
              <a:rPr lang="en" sz="1100"/>
              <a:t>Formulation:</a:t>
            </a:r>
            <a:endParaRPr sz="1100"/>
          </a:p>
          <a:p>
            <a:pPr marL="0" lvl="0" indent="0" algn="ctr" rtl="0">
              <a:lnSpc>
                <a:spcPct val="95000"/>
              </a:lnSpc>
              <a:spcBef>
                <a:spcPts val="1200"/>
              </a:spcBef>
              <a:spcAft>
                <a:spcPts val="0"/>
              </a:spcAft>
              <a:buSzPts val="770"/>
              <a:buNone/>
            </a:pPr>
            <a:r>
              <a:rPr lang="en" sz="1100">
                <a:solidFill>
                  <a:srgbClr val="222222"/>
                </a:solidFill>
                <a:highlight>
                  <a:srgbClr val="FFFFFF"/>
                </a:highlight>
              </a:rPr>
              <a:t>𝑦 = 𝛽₀ + 𝛽₁𝑥₁ + ⋯ + 𝛽ᵣ𝑥ᵣ + 𝜀</a:t>
            </a:r>
            <a:endParaRPr sz="1100"/>
          </a:p>
          <a:p>
            <a:pPr marL="0" lvl="0" indent="0" algn="l" rtl="0">
              <a:spcBef>
                <a:spcPts val="1200"/>
              </a:spcBef>
              <a:spcAft>
                <a:spcPts val="0"/>
              </a:spcAft>
              <a:buNone/>
            </a:pPr>
            <a:r>
              <a:rPr lang="en" sz="1100"/>
              <a:t>𝛽₀, 𝛽₁, …, 𝛽ᵣ are the regression coefficients, and 𝜀 is the random error.</a:t>
            </a:r>
            <a:endParaRPr sz="1100"/>
          </a:p>
          <a:p>
            <a:pPr marL="0" lvl="0" indent="0" algn="l" rtl="0">
              <a:lnSpc>
                <a:spcPct val="95000"/>
              </a:lnSpc>
              <a:spcBef>
                <a:spcPts val="1200"/>
              </a:spcBef>
              <a:spcAft>
                <a:spcPts val="0"/>
              </a:spcAft>
              <a:buSzPts val="770"/>
              <a:buNone/>
            </a:pPr>
            <a:r>
              <a:rPr lang="en" sz="1100"/>
              <a:t>Visually, if there are just two independent variables, the estimated regression function is 𝑓(𝑥₁, 𝑥₂) = 𝛽₀ + 𝛽₁𝑥₁ + 𝛽₂𝑥₂. It represents a </a:t>
            </a:r>
            <a:r>
              <a:rPr lang="en" sz="1100" b="1"/>
              <a:t>flat plane</a:t>
            </a:r>
            <a:r>
              <a:rPr lang="en" sz="1100"/>
              <a:t> in a 3D space. </a:t>
            </a:r>
            <a:endParaRPr sz="1100"/>
          </a:p>
          <a:p>
            <a:pPr marL="0" lvl="0" indent="0" algn="l" rtl="0">
              <a:lnSpc>
                <a:spcPct val="95000"/>
              </a:lnSpc>
              <a:spcBef>
                <a:spcPts val="1200"/>
              </a:spcBef>
              <a:spcAft>
                <a:spcPts val="1200"/>
              </a:spcAft>
              <a:buSzPts val="770"/>
              <a:buNone/>
            </a:pPr>
            <a:r>
              <a:rPr lang="en" sz="1100"/>
              <a:t>The goal of regression is to determine the values of the weights 𝛽₀ , 𝛽₁, and 𝛽₂ such that this plane is as close as possible to the actual responses and yield the minimal sum of squared residuals (</a:t>
            </a:r>
            <a:r>
              <a:rPr lang="en" sz="1100" b="1"/>
              <a:t>SSE, sum of squared errors</a:t>
            </a:r>
            <a:r>
              <a:rPr lang="en" sz="1100"/>
              <a:t>).</a:t>
            </a:r>
            <a:endParaRPr sz="1100"/>
          </a:p>
        </p:txBody>
      </p:sp>
      <p:sp>
        <p:nvSpPr>
          <p:cNvPr id="90" name="Google Shape;90;p16"/>
          <p:cNvSpPr txBox="1"/>
          <p:nvPr/>
        </p:nvSpPr>
        <p:spPr>
          <a:xfrm>
            <a:off x="4821200" y="4763700"/>
            <a:ext cx="385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Roboto"/>
                <a:ea typeface="Roboto"/>
                <a:cs typeface="Roboto"/>
                <a:sym typeface="Roboto"/>
              </a:rPr>
              <a:t>Example of multivariate regression when i = 2</a:t>
            </a:r>
            <a:endParaRPr>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4723738" y="2134575"/>
            <a:ext cx="4048125" cy="200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SST, SSR, SSE,? </a:t>
            </a:r>
            <a:endParaRPr/>
          </a:p>
        </p:txBody>
      </p:sp>
      <p:sp>
        <p:nvSpPr>
          <p:cNvPr id="97" name="Google Shape;97;p17"/>
          <p:cNvSpPr txBox="1"/>
          <p:nvPr/>
        </p:nvSpPr>
        <p:spPr>
          <a:xfrm>
            <a:off x="4981313" y="4414300"/>
            <a:ext cx="39903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2"/>
                </a:solidFill>
                <a:latin typeface="Roboto"/>
                <a:ea typeface="Roboto"/>
                <a:cs typeface="Roboto"/>
                <a:sym typeface="Roboto"/>
              </a:rPr>
              <a:t>https://365datascience.com/tutorials/statistics-tutorials/sum-squares/</a:t>
            </a:r>
            <a:endParaRPr sz="900">
              <a:latin typeface="Roboto"/>
              <a:ea typeface="Roboto"/>
              <a:cs typeface="Roboto"/>
              <a:sym typeface="Roboto"/>
            </a:endParaRPr>
          </a:p>
        </p:txBody>
      </p:sp>
      <p:sp>
        <p:nvSpPr>
          <p:cNvPr id="98" name="Google Shape;98;p17"/>
          <p:cNvSpPr txBox="1"/>
          <p:nvPr/>
        </p:nvSpPr>
        <p:spPr>
          <a:xfrm>
            <a:off x="311725" y="1466500"/>
            <a:ext cx="4260300" cy="325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2"/>
                </a:solidFill>
                <a:highlight>
                  <a:srgbClr val="FFFFFF"/>
                </a:highlight>
              </a:rPr>
              <a:t>Some abbreviations you will see when people talk about OLS:</a:t>
            </a:r>
            <a:endParaRPr sz="1050">
              <a:solidFill>
                <a:schemeClr val="dk2"/>
              </a:solidFill>
              <a:highlight>
                <a:srgbClr val="FFFFFF"/>
              </a:highlight>
            </a:endParaRPr>
          </a:p>
          <a:p>
            <a:pPr marL="457200" lvl="0" indent="-295275" algn="l" rtl="0">
              <a:spcBef>
                <a:spcPts val="0"/>
              </a:spcBef>
              <a:spcAft>
                <a:spcPts val="0"/>
              </a:spcAft>
              <a:buClr>
                <a:schemeClr val="dk2"/>
              </a:buClr>
              <a:buSzPts val="1050"/>
              <a:buChar char="●"/>
            </a:pPr>
            <a:r>
              <a:rPr lang="en" sz="1050">
                <a:solidFill>
                  <a:schemeClr val="dk2"/>
                </a:solidFill>
                <a:highlight>
                  <a:srgbClr val="FFFFFF"/>
                </a:highlight>
              </a:rPr>
              <a:t>Sum of Squares</a:t>
            </a:r>
            <a:r>
              <a:rPr lang="en" sz="1050" b="1">
                <a:solidFill>
                  <a:schemeClr val="dk2"/>
                </a:solidFill>
                <a:highlight>
                  <a:srgbClr val="FFFFFF"/>
                </a:highlight>
              </a:rPr>
              <a:t> Total </a:t>
            </a:r>
            <a:r>
              <a:rPr lang="en" sz="1050">
                <a:solidFill>
                  <a:schemeClr val="dk2"/>
                </a:solidFill>
                <a:highlight>
                  <a:srgbClr val="FFFFFF"/>
                </a:highlight>
              </a:rPr>
              <a:t>(SS</a:t>
            </a:r>
            <a:r>
              <a:rPr lang="en" sz="1050" b="1">
                <a:solidFill>
                  <a:schemeClr val="dk2"/>
                </a:solidFill>
                <a:highlight>
                  <a:srgbClr val="FFFFFF"/>
                </a:highlight>
              </a:rPr>
              <a:t>T</a:t>
            </a:r>
            <a:r>
              <a:rPr lang="en" sz="1050">
                <a:solidFill>
                  <a:schemeClr val="dk2"/>
                </a:solidFill>
                <a:highlight>
                  <a:srgbClr val="FFFFFF"/>
                </a:highlight>
              </a:rPr>
              <a:t>): measure of the total variability of the dataset</a:t>
            </a:r>
            <a:endParaRPr sz="1050">
              <a:solidFill>
                <a:schemeClr val="dk2"/>
              </a:solidFill>
              <a:highlight>
                <a:srgbClr val="FFFFFF"/>
              </a:highlight>
            </a:endParaRPr>
          </a:p>
          <a:p>
            <a:pPr marL="457200" lvl="0" indent="0" algn="l" rtl="0">
              <a:spcBef>
                <a:spcPts val="0"/>
              </a:spcBef>
              <a:spcAft>
                <a:spcPts val="0"/>
              </a:spcAft>
              <a:buNone/>
            </a:pPr>
            <a:endParaRPr sz="1050">
              <a:solidFill>
                <a:schemeClr val="dk2"/>
              </a:solidFill>
              <a:highlight>
                <a:srgbClr val="FFFFFF"/>
              </a:highlight>
            </a:endParaRPr>
          </a:p>
          <a:p>
            <a:pPr marL="457200" lvl="0" indent="-295275" algn="l" rtl="0">
              <a:spcBef>
                <a:spcPts val="0"/>
              </a:spcBef>
              <a:spcAft>
                <a:spcPts val="0"/>
              </a:spcAft>
              <a:buClr>
                <a:schemeClr val="dk2"/>
              </a:buClr>
              <a:buSzPts val="1050"/>
              <a:buChar char="●"/>
            </a:pPr>
            <a:r>
              <a:rPr lang="en" sz="1050">
                <a:solidFill>
                  <a:schemeClr val="dk2"/>
                </a:solidFill>
                <a:highlight>
                  <a:srgbClr val="FFFFFF"/>
                </a:highlight>
              </a:rPr>
              <a:t>Sum of Squares</a:t>
            </a:r>
            <a:r>
              <a:rPr lang="en" sz="1050" b="1">
                <a:solidFill>
                  <a:schemeClr val="dk2"/>
                </a:solidFill>
                <a:highlight>
                  <a:srgbClr val="FFFFFF"/>
                </a:highlight>
              </a:rPr>
              <a:t> Regression</a:t>
            </a:r>
            <a:r>
              <a:rPr lang="en" sz="1050">
                <a:solidFill>
                  <a:schemeClr val="dk2"/>
                </a:solidFill>
                <a:highlight>
                  <a:srgbClr val="FFFFFF"/>
                </a:highlight>
              </a:rPr>
              <a:t> (SS</a:t>
            </a:r>
            <a:r>
              <a:rPr lang="en" sz="1050" b="1">
                <a:solidFill>
                  <a:schemeClr val="dk2"/>
                </a:solidFill>
                <a:highlight>
                  <a:srgbClr val="FFFFFF"/>
                </a:highlight>
              </a:rPr>
              <a:t>R</a:t>
            </a:r>
            <a:r>
              <a:rPr lang="en" sz="1050">
                <a:solidFill>
                  <a:schemeClr val="dk2"/>
                </a:solidFill>
                <a:highlight>
                  <a:srgbClr val="FFFFFF"/>
                </a:highlight>
              </a:rPr>
              <a:t>): a measure that describes how well our line fits the </a:t>
            </a:r>
            <a:r>
              <a:rPr lang="en" sz="1050">
                <a:solidFill>
                  <a:schemeClr val="dk2"/>
                </a:solidFill>
                <a:highlight>
                  <a:srgbClr val="FFFFFF"/>
                </a:highlight>
                <a:uFill>
                  <a:noFill/>
                </a:uFill>
                <a:hlinkClick r:id="rId3">
                  <a:extLst>
                    <a:ext uri="{A12FA001-AC4F-418D-AE19-62706E023703}">
                      <ahyp:hlinkClr xmlns:ahyp="http://schemas.microsoft.com/office/drawing/2018/hyperlinkcolor" val="tx"/>
                    </a:ext>
                  </a:extLst>
                </a:hlinkClick>
              </a:rPr>
              <a:t>data</a:t>
            </a:r>
            <a:endParaRPr sz="1050">
              <a:solidFill>
                <a:schemeClr val="dk2"/>
              </a:solidFill>
              <a:highlight>
                <a:srgbClr val="FFFFFF"/>
              </a:highlight>
            </a:endParaRPr>
          </a:p>
          <a:p>
            <a:pPr marL="457200" lvl="0" indent="0" algn="l" rtl="0">
              <a:spcBef>
                <a:spcPts val="0"/>
              </a:spcBef>
              <a:spcAft>
                <a:spcPts val="0"/>
              </a:spcAft>
              <a:buNone/>
            </a:pPr>
            <a:endParaRPr sz="1050">
              <a:solidFill>
                <a:schemeClr val="dk2"/>
              </a:solidFill>
              <a:highlight>
                <a:srgbClr val="FFFFFF"/>
              </a:highlight>
            </a:endParaRPr>
          </a:p>
          <a:p>
            <a:pPr marL="457200" lvl="0" indent="-295275" algn="l" rtl="0">
              <a:spcBef>
                <a:spcPts val="0"/>
              </a:spcBef>
              <a:spcAft>
                <a:spcPts val="0"/>
              </a:spcAft>
              <a:buClr>
                <a:schemeClr val="dk2"/>
              </a:buClr>
              <a:buSzPts val="1050"/>
              <a:buChar char="●"/>
            </a:pPr>
            <a:r>
              <a:rPr lang="en" sz="1050">
                <a:solidFill>
                  <a:schemeClr val="dk2"/>
                </a:solidFill>
                <a:highlight>
                  <a:srgbClr val="FFFFFF"/>
                </a:highlight>
              </a:rPr>
              <a:t>Sum of Squares</a:t>
            </a:r>
            <a:r>
              <a:rPr lang="en" sz="1050" b="1">
                <a:solidFill>
                  <a:schemeClr val="dk2"/>
                </a:solidFill>
                <a:highlight>
                  <a:srgbClr val="FFFFFF"/>
                </a:highlight>
              </a:rPr>
              <a:t> Error</a:t>
            </a:r>
            <a:r>
              <a:rPr lang="en" sz="1050">
                <a:solidFill>
                  <a:schemeClr val="dk2"/>
                </a:solidFill>
                <a:highlight>
                  <a:srgbClr val="FFFFFF"/>
                </a:highlight>
              </a:rPr>
              <a:t> (SS</a:t>
            </a:r>
            <a:r>
              <a:rPr lang="en" sz="1050" b="1">
                <a:solidFill>
                  <a:schemeClr val="dk2"/>
                </a:solidFill>
                <a:highlight>
                  <a:srgbClr val="FFFFFF"/>
                </a:highlight>
              </a:rPr>
              <a:t>E</a:t>
            </a:r>
            <a:r>
              <a:rPr lang="en" sz="1050">
                <a:solidFill>
                  <a:schemeClr val="dk2"/>
                </a:solidFill>
                <a:highlight>
                  <a:srgbClr val="FFFFFF"/>
                </a:highlight>
              </a:rPr>
              <a:t>): the error we want to minimize</a:t>
            </a:r>
            <a:endParaRPr sz="1050">
              <a:solidFill>
                <a:schemeClr val="dk2"/>
              </a:solidFill>
              <a:highlight>
                <a:srgbClr val="FFFFFF"/>
              </a:highlight>
            </a:endParaRPr>
          </a:p>
          <a:p>
            <a:pPr marL="0" lvl="0" indent="0" algn="l" rtl="0">
              <a:spcBef>
                <a:spcPts val="0"/>
              </a:spcBef>
              <a:spcAft>
                <a:spcPts val="0"/>
              </a:spcAft>
              <a:buNone/>
            </a:pP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Mathematically, </a:t>
            </a:r>
            <a:endParaRPr sz="1050">
              <a:solidFill>
                <a:schemeClr val="dk2"/>
              </a:solidFill>
              <a:highlight>
                <a:srgbClr val="FFFFFF"/>
              </a:highlight>
            </a:endParaRPr>
          </a:p>
          <a:p>
            <a:pPr marL="0" lvl="0" indent="0" algn="l" rtl="0">
              <a:spcBef>
                <a:spcPts val="0"/>
              </a:spcBef>
              <a:spcAft>
                <a:spcPts val="0"/>
              </a:spcAft>
              <a:buNone/>
            </a:pPr>
            <a:endParaRPr sz="1050">
              <a:solidFill>
                <a:schemeClr val="dk2"/>
              </a:solidFill>
              <a:highlight>
                <a:srgbClr val="FFFFFF"/>
              </a:highlight>
            </a:endParaRPr>
          </a:p>
          <a:p>
            <a:pPr marL="0" lvl="0" indent="0" algn="ctr" rtl="0">
              <a:spcBef>
                <a:spcPts val="0"/>
              </a:spcBef>
              <a:spcAft>
                <a:spcPts val="0"/>
              </a:spcAft>
              <a:buNone/>
            </a:pPr>
            <a:r>
              <a:rPr lang="en" sz="1050" b="1">
                <a:solidFill>
                  <a:schemeClr val="dk2"/>
                </a:solidFill>
                <a:highlight>
                  <a:srgbClr val="FFFFFF"/>
                </a:highlight>
              </a:rPr>
              <a:t>SST = SSR + SSE</a:t>
            </a:r>
            <a:r>
              <a:rPr lang="en" sz="1050">
                <a:solidFill>
                  <a:schemeClr val="dk2"/>
                </a:solidFill>
                <a:highlight>
                  <a:srgbClr val="FFFFFF"/>
                </a:highlight>
              </a:rPr>
              <a:t>.</a:t>
            </a:r>
            <a:endParaRPr sz="1050">
              <a:solidFill>
                <a:schemeClr val="dk2"/>
              </a:solidFill>
              <a:highlight>
                <a:srgbClr val="FFFFFF"/>
              </a:highlight>
            </a:endParaRPr>
          </a:p>
          <a:p>
            <a:pPr marL="0" lvl="0" indent="0" algn="l" rtl="0">
              <a:spcBef>
                <a:spcPts val="0"/>
              </a:spcBef>
              <a:spcAft>
                <a:spcPts val="0"/>
              </a:spcAft>
              <a:buNone/>
            </a:pPr>
            <a:endParaRPr sz="1050">
              <a:solidFill>
                <a:schemeClr val="dk2"/>
              </a:solidFill>
              <a:highlight>
                <a:srgbClr val="FFFFFF"/>
              </a:highlight>
            </a:endParaRPr>
          </a:p>
          <a:p>
            <a:pPr marL="0" lvl="0" indent="0" algn="l" rtl="0">
              <a:spcBef>
                <a:spcPts val="0"/>
              </a:spcBef>
              <a:spcAft>
                <a:spcPts val="0"/>
              </a:spcAft>
              <a:buNone/>
            </a:pPr>
            <a:r>
              <a:rPr lang="en" sz="1050">
                <a:solidFill>
                  <a:schemeClr val="dk2"/>
                </a:solidFill>
                <a:highlight>
                  <a:srgbClr val="FFFFFF"/>
                </a:highlight>
              </a:rPr>
              <a:t>The rationale is the following: the total variability of the data set is equal to the variability explained by the regression line plus the unexplained variability, known as error. Given a constant total variability, a lower error will cause a better regression. Conversely, a higher error will cause a less powerful regression.</a:t>
            </a:r>
            <a:endParaRPr sz="1050">
              <a:solidFill>
                <a:schemeClr val="dk2"/>
              </a:solidFill>
              <a:highlight>
                <a:srgbClr val="FFFFFF"/>
              </a:highlight>
            </a:endParaRPr>
          </a:p>
          <a:p>
            <a:pPr marL="0" lvl="0" indent="0" algn="l" rtl="0">
              <a:spcBef>
                <a:spcPts val="0"/>
              </a:spcBef>
              <a:spcAft>
                <a:spcPts val="0"/>
              </a:spcAft>
              <a:buNone/>
            </a:pPr>
            <a:endParaRPr sz="1050">
              <a:solidFill>
                <a:srgbClr val="16191D"/>
              </a:solidFill>
              <a:highlight>
                <a:srgbClr val="FFFFFF"/>
              </a:highlight>
            </a:endParaRPr>
          </a:p>
        </p:txBody>
      </p:sp>
      <p:pic>
        <p:nvPicPr>
          <p:cNvPr id="99" name="Google Shape;99;p17" descr="The sum of squares total, the sum of squares regression, and the sum of squares error." title="sum-of-squares"/>
          <p:cNvPicPr preferRelativeResize="0"/>
          <p:nvPr/>
        </p:nvPicPr>
        <p:blipFill>
          <a:blip r:embed="rId4">
            <a:alphaModFix/>
          </a:blip>
          <a:stretch>
            <a:fillRect/>
          </a:stretch>
        </p:blipFill>
        <p:spPr>
          <a:xfrm>
            <a:off x="4751425" y="1871363"/>
            <a:ext cx="4335074" cy="216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 of Squares Total</a:t>
            </a:r>
            <a:endParaRPr/>
          </a:p>
        </p:txBody>
      </p:sp>
      <p:pic>
        <p:nvPicPr>
          <p:cNvPr id="105" name="Google Shape;105;p18" descr="Sum of squares total" title="sum-of-squares"/>
          <p:cNvPicPr preferRelativeResize="0"/>
          <p:nvPr/>
        </p:nvPicPr>
        <p:blipFill>
          <a:blip r:embed="rId3">
            <a:alphaModFix/>
          </a:blip>
          <a:stretch>
            <a:fillRect/>
          </a:stretch>
        </p:blipFill>
        <p:spPr>
          <a:xfrm>
            <a:off x="765363" y="1286275"/>
            <a:ext cx="7613326" cy="385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11" name="Google Shape;111;p19" descr="Sum of squares regression" title="sum-of-squares"/>
          <p:cNvPicPr preferRelativeResize="0"/>
          <p:nvPr/>
        </p:nvPicPr>
        <p:blipFill>
          <a:blip r:embed="rId3">
            <a:alphaModFix/>
          </a:blip>
          <a:stretch>
            <a:fillRect/>
          </a:stretch>
        </p:blipFill>
        <p:spPr>
          <a:xfrm>
            <a:off x="695790" y="1180968"/>
            <a:ext cx="7752410" cy="39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 of Sqaures Error</a:t>
            </a:r>
            <a:endParaRPr/>
          </a:p>
        </p:txBody>
      </p:sp>
      <p:pic>
        <p:nvPicPr>
          <p:cNvPr id="117" name="Google Shape;117;p20" descr="Sum of squares error" title="sum-of-squares"/>
          <p:cNvPicPr preferRelativeResize="0"/>
          <p:nvPr/>
        </p:nvPicPr>
        <p:blipFill>
          <a:blip r:embed="rId3">
            <a:alphaModFix/>
          </a:blip>
          <a:stretch>
            <a:fillRect/>
          </a:stretch>
        </p:blipFill>
        <p:spPr>
          <a:xfrm>
            <a:off x="736462" y="1244075"/>
            <a:ext cx="7671074" cy="389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 of Sqaures Error</a:t>
            </a:r>
            <a:endParaRPr/>
          </a:p>
        </p:txBody>
      </p:sp>
      <p:sp>
        <p:nvSpPr>
          <p:cNvPr id="123" name="Google Shape;123;p21"/>
          <p:cNvSpPr txBox="1"/>
          <p:nvPr/>
        </p:nvSpPr>
        <p:spPr>
          <a:xfrm>
            <a:off x="366775" y="4498550"/>
            <a:ext cx="841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highlight>
                  <a:srgbClr val="FFFFFF"/>
                </a:highlight>
              </a:rPr>
              <a:t>Sometimes, it becomes really confusing because some people denote SSE as SSR. This makes it unclear whether we are talking about the </a:t>
            </a:r>
            <a:r>
              <a:rPr lang="en" sz="1300" b="1">
                <a:solidFill>
                  <a:schemeClr val="dk2"/>
                </a:solidFill>
                <a:highlight>
                  <a:srgbClr val="FFFFFF"/>
                </a:highlight>
              </a:rPr>
              <a:t>sum of squares</a:t>
            </a:r>
            <a:r>
              <a:rPr lang="en" sz="1300">
                <a:solidFill>
                  <a:schemeClr val="dk2"/>
                </a:solidFill>
                <a:highlight>
                  <a:srgbClr val="FFFFFF"/>
                </a:highlight>
              </a:rPr>
              <a:t> due to regression or</a:t>
            </a:r>
            <a:r>
              <a:rPr lang="en" sz="1300" b="1">
                <a:solidFill>
                  <a:schemeClr val="dk2"/>
                </a:solidFill>
                <a:highlight>
                  <a:srgbClr val="FFFFFF"/>
                </a:highlight>
              </a:rPr>
              <a:t> sum of squared residuals</a:t>
            </a:r>
            <a:r>
              <a:rPr lang="en" sz="1300">
                <a:solidFill>
                  <a:schemeClr val="dk2"/>
                </a:solidFill>
                <a:highlight>
                  <a:srgbClr val="FFFFFF"/>
                </a:highlight>
              </a:rPr>
              <a:t>.</a:t>
            </a:r>
            <a:endParaRPr>
              <a:solidFill>
                <a:schemeClr val="dk2"/>
              </a:solidFill>
              <a:latin typeface="Roboto"/>
              <a:ea typeface="Roboto"/>
              <a:cs typeface="Roboto"/>
              <a:sym typeface="Roboto"/>
            </a:endParaRPr>
          </a:p>
        </p:txBody>
      </p:sp>
      <p:pic>
        <p:nvPicPr>
          <p:cNvPr id="124" name="Google Shape;124;p21" descr="Sum of squares error" title="sum-of-squares"/>
          <p:cNvPicPr preferRelativeResize="0"/>
          <p:nvPr/>
        </p:nvPicPr>
        <p:blipFill>
          <a:blip r:embed="rId3">
            <a:alphaModFix/>
          </a:blip>
          <a:stretch>
            <a:fillRect/>
          </a:stretch>
        </p:blipFill>
        <p:spPr>
          <a:xfrm>
            <a:off x="1899763" y="1300075"/>
            <a:ext cx="5344476" cy="30230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Macintosh PowerPoint</Application>
  <PresentationFormat>On-screen Show (16:9)</PresentationFormat>
  <Paragraphs>114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Arial</vt:lpstr>
      <vt:lpstr>Merriweather</vt:lpstr>
      <vt:lpstr>Roboto</vt:lpstr>
      <vt:lpstr>Paradigm</vt:lpstr>
      <vt:lpstr>Implement Linear Regression in Python</vt:lpstr>
      <vt:lpstr>Simple Linear Regression</vt:lpstr>
      <vt:lpstr>Ordinary Least Squares</vt:lpstr>
      <vt:lpstr>Multiple Linear Regression </vt:lpstr>
      <vt:lpstr>SST, SSR, SSE,? </vt:lpstr>
      <vt:lpstr>Sum of Squares Total</vt:lpstr>
      <vt:lpstr>PowerPoint Presentation</vt:lpstr>
      <vt:lpstr>Sum of Sqaures Error</vt:lpstr>
      <vt:lpstr>Sum of Sqaures Error</vt:lpstr>
      <vt:lpstr>Connection</vt:lpstr>
      <vt:lpstr>Polynomial Regression</vt:lpstr>
      <vt:lpstr>Before applying linear regression... </vt:lpstr>
      <vt:lpstr>Demo: Checking linear regression assumptions using Scikit-learn</vt:lpstr>
      <vt:lpstr>Problems with correlated features</vt:lpstr>
      <vt:lpstr>Remedies to multicollinearity </vt:lpstr>
      <vt:lpstr>Implement linear regression in Python</vt:lpstr>
      <vt:lpstr>Adjusted. R-squared reflects the fit of the model. R-squared values range from 0 to 1, where a higher value generally indicates a better fit, assuming certain conditions are met.  const coefficient is your Y-intercept. It means that if both the Interest_Rate and Unemployment_Rate coefficients are zero, then the expected output (i.e., the Y) would be equal to the const coefficient.  Interest_Rate coefficient represents the change in the output Y due to a change of one unit in the interest rate (everything else held constant)  Unemployment_Rate coefficient represents the change in the output Y due to a change of one unit in the unemployment rate (everything else held constant)  std err reflects the level of accuracy of the coefficients. The lower it is, the higher is the level of accuracy  P &gt;|t| is your p-value. A p-value of less than 0.05 is considered to be statistically significant  Confidence Interval represents the range in which our coefficients are likely to fall (with a likelihood of 95%)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Linear Regression in Python</dc:title>
  <cp:lastModifiedBy>Lev Selector</cp:lastModifiedBy>
  <cp:revision>1</cp:revision>
  <dcterms:modified xsi:type="dcterms:W3CDTF">2021-06-15T02:45:38Z</dcterms:modified>
</cp:coreProperties>
</file>