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gF1r/kh4YCjYgocfBqQ8GJXAT3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https://towardsdatascience.com/beyond-one-hot-17-ways-of-transforming-categorical-features-into-numeric-features-57f54f199ea4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chemeClr val="dk1"/>
                </a:solidFill>
                <a:latin typeface="Roboto"/>
                <a:ea typeface="Roboto"/>
                <a:cs typeface="Roboto"/>
                <a:sym typeface="Roboto"/>
              </a:rPr>
              <a:t>https://chris-said.io/2017/05/03/empirical-bayes-for-multiple-sample-sizes/</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400"/>
              <a:buNone/>
            </a:pPr>
            <a:r>
              <a:t/>
            </a:r>
            <a:endParaRPr sz="1200">
              <a:solidFill>
                <a:schemeClr val="lt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3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3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0" name="Google Shape;60;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 name="Shape 15"/>
        <p:cNvGrpSpPr/>
        <p:nvPr/>
      </p:nvGrpSpPr>
      <p:grpSpPr>
        <a:xfrm>
          <a:off x="0" y="0"/>
          <a:ext cx="0" cy="0"/>
          <a:chOff x="0" y="0"/>
          <a:chExt cx="0" cy="0"/>
        </a:xfrm>
      </p:grpSpPr>
      <p:sp>
        <p:nvSpPr>
          <p:cNvPr id="16" name="Google Shape;16;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2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20" name="Google Shape;20;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2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1" name="Google Shape;31;p2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2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8"/>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41" name="Google Shape;41;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2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3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towardsdatascience.com/beyond-one-hot-17-ways-of-transforming-categorical-features-into-numeric-features-57f54f199ea4" TargetMode="External"/><Relationship Id="rId4" Type="http://schemas.openxmlformats.org/officeDocument/2006/relationships/hyperlink" Target="https://github.com/smazzanti/beyond_one_hot/blob/main/beyond_one_hot.ipynb" TargetMode="External"/><Relationship Id="rId5" Type="http://schemas.openxmlformats.org/officeDocument/2006/relationships/hyperlink" Target="https://www.statsmodels.org/devel/contrasts.html#backward-difference-cod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cikit-learn-contrib/category_encod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statsmodels.org/devel/contrasts.html"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Encoding categorical features</a:t>
            </a:r>
            <a:endParaRPr/>
          </a:p>
        </p:txBody>
      </p:sp>
      <p:sp>
        <p:nvSpPr>
          <p:cNvPr id="68" name="Google Shape;68;p1"/>
          <p:cNvSpPr txBox="1"/>
          <p:nvPr>
            <p:ph idx="1" type="subTitle"/>
          </p:nvPr>
        </p:nvSpPr>
        <p:spPr>
          <a:xfrm>
            <a:off x="390525" y="2789130"/>
            <a:ext cx="6352181" cy="1878286"/>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88235"/>
              <a:buNone/>
            </a:pPr>
            <a:r>
              <a:rPr lang="en" sz="2400"/>
              <a:t>Beyond One-hot Encoding</a:t>
            </a:r>
            <a:endParaRPr/>
          </a:p>
          <a:p>
            <a:pPr indent="0" lvl="0" marL="0" rtl="0" algn="l">
              <a:lnSpc>
                <a:spcPct val="100000"/>
              </a:lnSpc>
              <a:spcBef>
                <a:spcPts val="0"/>
              </a:spcBef>
              <a:spcAft>
                <a:spcPts val="0"/>
              </a:spcAft>
              <a:buSzPct val="88235"/>
              <a:buNone/>
            </a:pPr>
            <a:r>
              <a:t/>
            </a:r>
            <a:endParaRPr sz="2400"/>
          </a:p>
          <a:p>
            <a:pPr indent="0" lvl="0" marL="0" rtl="0" algn="l">
              <a:lnSpc>
                <a:spcPct val="100000"/>
              </a:lnSpc>
              <a:spcBef>
                <a:spcPts val="0"/>
              </a:spcBef>
              <a:spcAft>
                <a:spcPts val="0"/>
              </a:spcAft>
              <a:buSzPct val="88235"/>
              <a:buNone/>
            </a:pPr>
            <a:r>
              <a:rPr lang="en" sz="2400"/>
              <a:t>by Alex Ni</a:t>
            </a:r>
            <a:endParaRPr/>
          </a:p>
          <a:p>
            <a:pPr indent="0" lvl="0" marL="0" rtl="0" algn="l">
              <a:lnSpc>
                <a:spcPct val="100000"/>
              </a:lnSpc>
              <a:spcBef>
                <a:spcPts val="0"/>
              </a:spcBef>
              <a:spcAft>
                <a:spcPts val="0"/>
              </a:spcAft>
              <a:buSzPct val="88235"/>
              <a:buNone/>
            </a:pPr>
            <a:r>
              <a:rPr lang="en" sz="2400"/>
              <a:t>June 11,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a:t>6. HelmertEncoder (Another contrast encoding))</a:t>
            </a:r>
            <a:endParaRPr/>
          </a:p>
        </p:txBody>
      </p:sp>
      <p:sp>
        <p:nvSpPr>
          <p:cNvPr id="140" name="Google Shape;140;p10"/>
          <p:cNvSpPr txBox="1"/>
          <p:nvPr>
            <p:ph idx="4294967295" type="body"/>
          </p:nvPr>
        </p:nvSpPr>
        <p:spPr>
          <a:xfrm>
            <a:off x="460950" y="801150"/>
            <a:ext cx="8222100" cy="2113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Compares the mean of the dependent variable for a given level to the mean of the dependent variable for the </a:t>
            </a:r>
            <a:r>
              <a:rPr b="1" lang="en"/>
              <a:t>ALL</a:t>
            </a:r>
            <a:r>
              <a:rPr lang="en"/>
              <a:t> </a:t>
            </a:r>
            <a:r>
              <a:rPr b="1" lang="en"/>
              <a:t>prior level</a:t>
            </a:r>
            <a:endParaRPr/>
          </a:p>
          <a:p>
            <a:pPr indent="-317500" lvl="1" marL="914400" rtl="0" algn="l">
              <a:lnSpc>
                <a:spcPct val="115000"/>
              </a:lnSpc>
              <a:spcBef>
                <a:spcPts val="0"/>
              </a:spcBef>
              <a:spcAft>
                <a:spcPts val="0"/>
              </a:spcAft>
              <a:buSzPts val="1400"/>
              <a:buChar char="○"/>
            </a:pPr>
            <a:r>
              <a:rPr lang="en"/>
              <a:t>Example: PhD’s coefficient is 24, because PhD is 24 higher than the mean of the previous levels 68-((35+45+52)/3)=24.</a:t>
            </a:r>
            <a:endParaRPr/>
          </a:p>
        </p:txBody>
      </p:sp>
      <p:pic>
        <p:nvPicPr>
          <p:cNvPr id="141" name="Google Shape;141;p10"/>
          <p:cNvPicPr preferRelativeResize="0"/>
          <p:nvPr/>
        </p:nvPicPr>
        <p:blipFill rotWithShape="1">
          <a:blip r:embed="rId3">
            <a:alphaModFix/>
          </a:blip>
          <a:srcRect b="0" l="0" r="0" t="0"/>
          <a:stretch/>
        </p:blipFill>
        <p:spPr>
          <a:xfrm>
            <a:off x="1425450" y="2571750"/>
            <a:ext cx="6172200"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a:t>7. Orthogonal Polynomial Coding</a:t>
            </a:r>
            <a:endParaRPr/>
          </a:p>
        </p:txBody>
      </p:sp>
      <p:sp>
        <p:nvSpPr>
          <p:cNvPr id="147" name="Google Shape;147;p11"/>
          <p:cNvSpPr txBox="1"/>
          <p:nvPr>
            <p:ph idx="4294967295" type="body"/>
          </p:nvPr>
        </p:nvSpPr>
        <p:spPr>
          <a:xfrm>
            <a:off x="460950" y="801150"/>
            <a:ext cx="8222100" cy="2113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Designed to quantify linear, quadratic and cubic behaviors of the target variable with respect to the categorical variable</a:t>
            </a:r>
            <a:endParaRPr/>
          </a:p>
          <a:p>
            <a:pPr indent="-342900" lvl="0" marL="457200" rtl="0" algn="l">
              <a:lnSpc>
                <a:spcPct val="115000"/>
              </a:lnSpc>
              <a:spcBef>
                <a:spcPts val="0"/>
              </a:spcBef>
              <a:spcAft>
                <a:spcPts val="0"/>
              </a:spcAft>
              <a:buSzPts val="1800"/>
              <a:buChar char="●"/>
            </a:pPr>
            <a:r>
              <a:rPr lang="en"/>
              <a:t>Assume that the underlying categorical variable has levels that are not only ordinable, but also equally spaced</a:t>
            </a:r>
            <a:endParaRPr/>
          </a:p>
        </p:txBody>
      </p:sp>
      <p:pic>
        <p:nvPicPr>
          <p:cNvPr id="148" name="Google Shape;148;p11"/>
          <p:cNvPicPr preferRelativeResize="0"/>
          <p:nvPr/>
        </p:nvPicPr>
        <p:blipFill rotWithShape="1">
          <a:blip r:embed="rId3">
            <a:alphaModFix/>
          </a:blip>
          <a:srcRect b="0" l="0" r="0" t="0"/>
          <a:stretch/>
        </p:blipFill>
        <p:spPr>
          <a:xfrm>
            <a:off x="1990725" y="2303375"/>
            <a:ext cx="516255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8. BinaryEncoder</a:t>
            </a:r>
            <a:endParaRPr/>
          </a:p>
        </p:txBody>
      </p:sp>
      <p:sp>
        <p:nvSpPr>
          <p:cNvPr id="154" name="Google Shape;154;p12"/>
          <p:cNvSpPr txBox="1"/>
          <p:nvPr>
            <p:ph idx="1" type="body"/>
          </p:nvPr>
        </p:nvSpPr>
        <p:spPr>
          <a:xfrm>
            <a:off x="471900" y="1919075"/>
            <a:ext cx="2940300" cy="2710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Basically the same of OrdinalEncoder, the only difference is that the integers are converted to binary numbers, then every positional digit is one-hot encoded.</a:t>
            </a:r>
            <a:endParaRPr/>
          </a:p>
        </p:txBody>
      </p:sp>
      <p:pic>
        <p:nvPicPr>
          <p:cNvPr id="155" name="Google Shape;155;p12"/>
          <p:cNvPicPr preferRelativeResize="0"/>
          <p:nvPr/>
        </p:nvPicPr>
        <p:blipFill rotWithShape="1">
          <a:blip r:embed="rId3">
            <a:alphaModFix/>
          </a:blip>
          <a:srcRect b="0" l="0" r="0" t="0"/>
          <a:stretch/>
        </p:blipFill>
        <p:spPr>
          <a:xfrm>
            <a:off x="3657600" y="1940675"/>
            <a:ext cx="54864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9. BaseNEncoder</a:t>
            </a:r>
            <a:endParaRPr/>
          </a:p>
        </p:txBody>
      </p:sp>
      <p:sp>
        <p:nvSpPr>
          <p:cNvPr id="161" name="Google Shape;161;p13"/>
          <p:cNvSpPr txBox="1"/>
          <p:nvPr>
            <p:ph idx="1" type="body"/>
          </p:nvPr>
        </p:nvSpPr>
        <p:spPr>
          <a:xfrm>
            <a:off x="471900" y="1919075"/>
            <a:ext cx="2940300" cy="2710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A generalization of the BinaryEncoder. In fact, in BinaryEncoder, the numbers are in base 2, whereas in BaseNEncoder, numbers are in base n, with n greater than 1.</a:t>
            </a:r>
            <a:endParaRPr/>
          </a:p>
        </p:txBody>
      </p:sp>
      <p:pic>
        <p:nvPicPr>
          <p:cNvPr id="162" name="Google Shape;162;p13"/>
          <p:cNvPicPr preferRelativeResize="0"/>
          <p:nvPr/>
        </p:nvPicPr>
        <p:blipFill rotWithShape="1">
          <a:blip r:embed="rId3">
            <a:alphaModFix/>
          </a:blip>
          <a:srcRect b="0" l="0" r="0" t="0"/>
          <a:stretch/>
        </p:blipFill>
        <p:spPr>
          <a:xfrm>
            <a:off x="4229100" y="2026400"/>
            <a:ext cx="4914900" cy="249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10. HashingEncoder</a:t>
            </a:r>
            <a:endParaRPr/>
          </a:p>
        </p:txBody>
      </p:sp>
      <p:sp>
        <p:nvSpPr>
          <p:cNvPr id="168" name="Google Shape;168;p14"/>
          <p:cNvSpPr txBox="1"/>
          <p:nvPr>
            <p:ph idx="1" type="body"/>
          </p:nvPr>
        </p:nvSpPr>
        <p:spPr>
          <a:xfrm>
            <a:off x="471900" y="1919075"/>
            <a:ext cx="8164200" cy="1713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Each original level is hashed, using some hashing algorithm, such as SHA-256. Then, the outcome is converted to integer and the module of that integer with respect to some (big) divisor is taken.</a:t>
            </a:r>
            <a:endParaRPr/>
          </a:p>
        </p:txBody>
      </p:sp>
      <p:pic>
        <p:nvPicPr>
          <p:cNvPr id="169" name="Google Shape;169;p14"/>
          <p:cNvPicPr preferRelativeResize="0"/>
          <p:nvPr/>
        </p:nvPicPr>
        <p:blipFill rotWithShape="1">
          <a:blip r:embed="rId3">
            <a:alphaModFix/>
          </a:blip>
          <a:srcRect b="0" l="0" r="0" t="0"/>
          <a:stretch/>
        </p:blipFill>
        <p:spPr>
          <a:xfrm>
            <a:off x="1118476" y="2772926"/>
            <a:ext cx="6928951" cy="221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10. HashingEncoder</a:t>
            </a:r>
            <a:endParaRPr/>
          </a:p>
        </p:txBody>
      </p:sp>
      <p:sp>
        <p:nvSpPr>
          <p:cNvPr id="175" name="Google Shape;175;p15"/>
          <p:cNvSpPr txBox="1"/>
          <p:nvPr>
            <p:ph idx="1" type="body"/>
          </p:nvPr>
        </p:nvSpPr>
        <p:spPr>
          <a:xfrm>
            <a:off x="471900" y="1919075"/>
            <a:ext cx="8164200" cy="1713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Then, the outcome is converted to integer and the module of that integer with respect to some (big) divisor is taken. By doing so, we have mapped each original string to an integer between 1 and divisor-1. </a:t>
            </a:r>
            <a:endParaRPr/>
          </a:p>
          <a:p>
            <a:pPr indent="-317500" lvl="0" marL="457200" rtl="0" algn="l">
              <a:lnSpc>
                <a:spcPct val="115000"/>
              </a:lnSpc>
              <a:spcBef>
                <a:spcPts val="0"/>
              </a:spcBef>
              <a:spcAft>
                <a:spcPts val="0"/>
              </a:spcAft>
              <a:buSzPts val="1400"/>
              <a:buChar char="●"/>
            </a:pPr>
            <a:r>
              <a:rPr lang="en"/>
              <a:t>Lastly, the integer that has been obtained by this procedure is one-hot encoded.</a:t>
            </a:r>
            <a:endParaRPr/>
          </a:p>
        </p:txBody>
      </p:sp>
      <p:pic>
        <p:nvPicPr>
          <p:cNvPr id="176" name="Google Shape;176;p15"/>
          <p:cNvPicPr preferRelativeResize="0"/>
          <p:nvPr/>
        </p:nvPicPr>
        <p:blipFill rotWithShape="1">
          <a:blip r:embed="rId3">
            <a:alphaModFix/>
          </a:blip>
          <a:srcRect b="0" l="0" r="0" t="0"/>
          <a:stretch/>
        </p:blipFill>
        <p:spPr>
          <a:xfrm>
            <a:off x="2158133" y="3208375"/>
            <a:ext cx="4827725" cy="188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Supervised encodings</a:t>
            </a:r>
            <a:endParaRPr/>
          </a:p>
        </p:txBody>
      </p:sp>
      <p:sp>
        <p:nvSpPr>
          <p:cNvPr id="182" name="Google Shape;182;p16"/>
          <p:cNvSpPr txBox="1"/>
          <p:nvPr>
            <p:ph idx="1" type="body"/>
          </p:nvPr>
        </p:nvSpPr>
        <p:spPr>
          <a:xfrm>
            <a:off x="0" y="1919075"/>
            <a:ext cx="9144000" cy="27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Let’s say you want to employ the information carried by y, an idea is to take the mean of y for each level of x</a:t>
            </a:r>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Problem: some groups may be too small or too variable to be reliable. </a:t>
            </a:r>
            <a:endParaRPr/>
          </a:p>
          <a:p>
            <a:pPr indent="0" lvl="0" marL="0" rtl="0" algn="l">
              <a:lnSpc>
                <a:spcPct val="115000"/>
              </a:lnSpc>
              <a:spcBef>
                <a:spcPts val="1200"/>
              </a:spcBef>
              <a:spcAft>
                <a:spcPts val="1200"/>
              </a:spcAft>
              <a:buSzPts val="1800"/>
              <a:buNone/>
            </a:pPr>
            <a:r>
              <a:rPr lang="en"/>
              <a:t>Solution: choose a middle way between the group mean and the global mean of y:</a:t>
            </a:r>
            <a:endParaRPr/>
          </a:p>
        </p:txBody>
      </p:sp>
      <p:pic>
        <p:nvPicPr>
          <p:cNvPr id="183" name="Google Shape;183;p16"/>
          <p:cNvPicPr preferRelativeResize="0"/>
          <p:nvPr/>
        </p:nvPicPr>
        <p:blipFill rotWithShape="1">
          <a:blip r:embed="rId3">
            <a:alphaModFix/>
          </a:blip>
          <a:srcRect b="0" l="0" r="0" t="0"/>
          <a:stretch/>
        </p:blipFill>
        <p:spPr>
          <a:xfrm>
            <a:off x="2895600" y="2762850"/>
            <a:ext cx="3352800" cy="381000"/>
          </a:xfrm>
          <a:prstGeom prst="rect">
            <a:avLst/>
          </a:prstGeom>
          <a:noFill/>
          <a:ln>
            <a:noFill/>
          </a:ln>
        </p:spPr>
      </p:pic>
      <p:pic>
        <p:nvPicPr>
          <p:cNvPr id="184" name="Google Shape;184;p16"/>
          <p:cNvPicPr preferRelativeResize="0"/>
          <p:nvPr/>
        </p:nvPicPr>
        <p:blipFill rotWithShape="1">
          <a:blip r:embed="rId4">
            <a:alphaModFix/>
          </a:blip>
          <a:srcRect b="0" l="0" r="0" t="0"/>
          <a:stretch/>
        </p:blipFill>
        <p:spPr>
          <a:xfrm>
            <a:off x="720550" y="4400275"/>
            <a:ext cx="7724775" cy="38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11. TargetEncoder</a:t>
            </a:r>
            <a:endParaRPr/>
          </a:p>
        </p:txBody>
      </p:sp>
      <p:pic>
        <p:nvPicPr>
          <p:cNvPr id="190" name="Google Shape;190;p17"/>
          <p:cNvPicPr preferRelativeResize="0"/>
          <p:nvPr/>
        </p:nvPicPr>
        <p:blipFill rotWithShape="1">
          <a:blip r:embed="rId3">
            <a:alphaModFix/>
          </a:blip>
          <a:srcRect b="0" l="0" r="0" t="0"/>
          <a:stretch/>
        </p:blipFill>
        <p:spPr>
          <a:xfrm>
            <a:off x="3338175" y="1747625"/>
            <a:ext cx="5805825" cy="3298080"/>
          </a:xfrm>
          <a:prstGeom prst="rect">
            <a:avLst/>
          </a:prstGeom>
          <a:noFill/>
          <a:ln>
            <a:noFill/>
          </a:ln>
        </p:spPr>
      </p:pic>
      <p:sp>
        <p:nvSpPr>
          <p:cNvPr id="191" name="Google Shape;191;p1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
              <a:t>The weight depends on a parameter called “smoothing”. </a:t>
            </a:r>
            <a:endParaRPr/>
          </a:p>
          <a:p>
            <a:pPr indent="-304800" lvl="0" marL="457200" rtl="0" algn="l">
              <a:lnSpc>
                <a:spcPct val="115000"/>
              </a:lnSpc>
              <a:spcBef>
                <a:spcPts val="0"/>
              </a:spcBef>
              <a:spcAft>
                <a:spcPts val="0"/>
              </a:spcAft>
              <a:buSzPts val="1200"/>
              <a:buChar char="●"/>
            </a:pPr>
            <a:r>
              <a:rPr lang="en"/>
              <a:t>When smoothing is 0, we rely solely on group means. Then, as smoothing increases, the global mean weights more and more, leading to a stronger regularization.</a:t>
            </a:r>
            <a:endParaRPr/>
          </a:p>
        </p:txBody>
      </p:sp>
      <p:pic>
        <p:nvPicPr>
          <p:cNvPr id="192" name="Google Shape;192;p17"/>
          <p:cNvPicPr preferRelativeResize="0"/>
          <p:nvPr/>
        </p:nvPicPr>
        <p:blipFill rotWithShape="1">
          <a:blip r:embed="rId4">
            <a:alphaModFix/>
          </a:blip>
          <a:srcRect b="0" l="0" r="0" t="0"/>
          <a:stretch/>
        </p:blipFill>
        <p:spPr>
          <a:xfrm>
            <a:off x="3517675" y="638037"/>
            <a:ext cx="5298626" cy="261338"/>
          </a:xfrm>
          <a:prstGeom prst="rect">
            <a:avLst/>
          </a:prstGeom>
          <a:noFill/>
          <a:ln>
            <a:noFill/>
          </a:ln>
        </p:spPr>
      </p:pic>
      <p:sp>
        <p:nvSpPr>
          <p:cNvPr id="193" name="Google Shape;193;p17"/>
          <p:cNvSpPr/>
          <p:nvPr/>
        </p:nvSpPr>
        <p:spPr>
          <a:xfrm>
            <a:off x="4791500" y="1639025"/>
            <a:ext cx="863700" cy="329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a:off x="4791500" y="501850"/>
            <a:ext cx="1620900" cy="53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7"/>
          <p:cNvSpPr/>
          <p:nvPr/>
        </p:nvSpPr>
        <p:spPr>
          <a:xfrm>
            <a:off x="5691400" y="1639025"/>
            <a:ext cx="863700" cy="3298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7"/>
          <p:cNvSpPr/>
          <p:nvPr/>
        </p:nvSpPr>
        <p:spPr>
          <a:xfrm>
            <a:off x="7840450" y="501850"/>
            <a:ext cx="1121400" cy="533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7"/>
          <p:cNvSpPr txBox="1"/>
          <p:nvPr/>
        </p:nvSpPr>
        <p:spPr>
          <a:xfrm>
            <a:off x="3479325" y="1111850"/>
            <a:ext cx="548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w_i= 1 / (1 + np.exp(-(count_encoding - 1) / smoothing))</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12. MEstimateEncoder</a:t>
            </a:r>
            <a:endParaRPr/>
          </a:p>
        </p:txBody>
      </p:sp>
      <p:sp>
        <p:nvSpPr>
          <p:cNvPr id="203" name="Google Shape;203;p1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
              <a:t>Similar to TargetEncoder, but w_i depends on a parameter called “m”, which sets how much the global mean should weight in absolute terms</a:t>
            </a:r>
            <a:endParaRPr/>
          </a:p>
        </p:txBody>
      </p:sp>
      <p:pic>
        <p:nvPicPr>
          <p:cNvPr id="204" name="Google Shape;204;p18"/>
          <p:cNvPicPr preferRelativeResize="0"/>
          <p:nvPr/>
        </p:nvPicPr>
        <p:blipFill rotWithShape="1">
          <a:blip r:embed="rId3">
            <a:alphaModFix/>
          </a:blip>
          <a:srcRect b="0" l="0" r="0" t="0"/>
          <a:stretch/>
        </p:blipFill>
        <p:spPr>
          <a:xfrm>
            <a:off x="3517675" y="638037"/>
            <a:ext cx="5298626" cy="261338"/>
          </a:xfrm>
          <a:prstGeom prst="rect">
            <a:avLst/>
          </a:prstGeom>
          <a:noFill/>
          <a:ln>
            <a:noFill/>
          </a:ln>
        </p:spPr>
      </p:pic>
      <p:sp>
        <p:nvSpPr>
          <p:cNvPr id="205" name="Google Shape;205;p18"/>
          <p:cNvSpPr/>
          <p:nvPr/>
        </p:nvSpPr>
        <p:spPr>
          <a:xfrm>
            <a:off x="4791500" y="501850"/>
            <a:ext cx="1620900" cy="53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7840450" y="501850"/>
            <a:ext cx="1121400" cy="533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txBox="1"/>
          <p:nvPr/>
        </p:nvSpPr>
        <p:spPr>
          <a:xfrm>
            <a:off x="3479325" y="1111850"/>
            <a:ext cx="548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w_i= count_encoding / (count_encoding + m)</a:t>
            </a:r>
            <a:endParaRPr b="0" i="0" sz="1400" u="none" cap="none" strike="noStrike">
              <a:solidFill>
                <a:srgbClr val="000000"/>
              </a:solidFill>
              <a:latin typeface="Roboto"/>
              <a:ea typeface="Roboto"/>
              <a:cs typeface="Roboto"/>
              <a:sym typeface="Roboto"/>
            </a:endParaRPr>
          </a:p>
        </p:txBody>
      </p:sp>
      <p:pic>
        <p:nvPicPr>
          <p:cNvPr id="208" name="Google Shape;208;p18"/>
          <p:cNvPicPr preferRelativeResize="0"/>
          <p:nvPr/>
        </p:nvPicPr>
        <p:blipFill rotWithShape="1">
          <a:blip r:embed="rId4">
            <a:alphaModFix/>
          </a:blip>
          <a:srcRect b="0" l="0" r="0" t="0"/>
          <a:stretch/>
        </p:blipFill>
        <p:spPr>
          <a:xfrm>
            <a:off x="3305850" y="1639024"/>
            <a:ext cx="5794075" cy="3364300"/>
          </a:xfrm>
          <a:prstGeom prst="rect">
            <a:avLst/>
          </a:prstGeom>
          <a:noFill/>
          <a:ln>
            <a:noFill/>
          </a:ln>
        </p:spPr>
      </p:pic>
      <p:sp>
        <p:nvSpPr>
          <p:cNvPr id="209" name="Google Shape;209;p18"/>
          <p:cNvSpPr/>
          <p:nvPr/>
        </p:nvSpPr>
        <p:spPr>
          <a:xfrm>
            <a:off x="5933050" y="1639025"/>
            <a:ext cx="832800" cy="336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6910725" y="1639025"/>
            <a:ext cx="726300" cy="3364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13. JamesSteinEncoder</a:t>
            </a:r>
            <a:endParaRPr/>
          </a:p>
        </p:txBody>
      </p:sp>
      <p:sp>
        <p:nvSpPr>
          <p:cNvPr id="216" name="Google Shape;216;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Char char="●"/>
            </a:pPr>
            <a:r>
              <a:rPr lang="en"/>
              <a:t>Unlike TargetEncoder and MEstimatedEncoder, it find an optimal weight that does not depend on a manually set parameters (e.g. smoothing for TargetEncoder and m for MEstimateEncoder)</a:t>
            </a:r>
            <a:endParaRPr/>
          </a:p>
          <a:p>
            <a:pPr indent="-304800" lvl="0" marL="457200" rtl="0" algn="l">
              <a:lnSpc>
                <a:spcPct val="115000"/>
              </a:lnSpc>
              <a:spcBef>
                <a:spcPts val="0"/>
              </a:spcBef>
              <a:spcAft>
                <a:spcPts val="0"/>
              </a:spcAft>
              <a:buSzPts val="1200"/>
              <a:buChar char="●"/>
            </a:pPr>
            <a:r>
              <a:rPr lang="en"/>
              <a:t>The intuition is that the mean of a group with high variance should be trusted less. Therefore, the higher the group variance, the lower the weight</a:t>
            </a:r>
            <a:endParaRPr/>
          </a:p>
        </p:txBody>
      </p:sp>
      <p:pic>
        <p:nvPicPr>
          <p:cNvPr id="217" name="Google Shape;217;p19"/>
          <p:cNvPicPr preferRelativeResize="0"/>
          <p:nvPr/>
        </p:nvPicPr>
        <p:blipFill rotWithShape="1">
          <a:blip r:embed="rId3">
            <a:alphaModFix/>
          </a:blip>
          <a:srcRect b="0" l="0" r="0" t="0"/>
          <a:stretch/>
        </p:blipFill>
        <p:spPr>
          <a:xfrm>
            <a:off x="3517675" y="638037"/>
            <a:ext cx="5298626" cy="261338"/>
          </a:xfrm>
          <a:prstGeom prst="rect">
            <a:avLst/>
          </a:prstGeom>
          <a:noFill/>
          <a:ln>
            <a:noFill/>
          </a:ln>
        </p:spPr>
      </p:pic>
      <p:pic>
        <p:nvPicPr>
          <p:cNvPr id="218" name="Google Shape;218;p19"/>
          <p:cNvPicPr preferRelativeResize="0"/>
          <p:nvPr/>
        </p:nvPicPr>
        <p:blipFill rotWithShape="1">
          <a:blip r:embed="rId4">
            <a:alphaModFix/>
          </a:blip>
          <a:srcRect b="0" l="0" r="0" t="0"/>
          <a:stretch/>
        </p:blipFill>
        <p:spPr>
          <a:xfrm>
            <a:off x="3338100" y="1801950"/>
            <a:ext cx="5805901" cy="28663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17 ways of encoding categorical variables</a:t>
            </a:r>
            <a:endParaRPr/>
          </a:p>
        </p:txBody>
      </p:sp>
      <p:sp>
        <p:nvSpPr>
          <p:cNvPr id="74" name="Google Shape;74;p2"/>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lnSpcReduction="20000"/>
          </a:bodyPr>
          <a:lstStyle/>
          <a:p>
            <a:pPr indent="-304800" lvl="0" marL="457200" rtl="0" algn="l">
              <a:lnSpc>
                <a:spcPct val="115000"/>
              </a:lnSpc>
              <a:spcBef>
                <a:spcPts val="0"/>
              </a:spcBef>
              <a:spcAft>
                <a:spcPts val="0"/>
              </a:spcAft>
              <a:buSzPts val="1200"/>
              <a:buAutoNum type="arabicPeriod"/>
            </a:pPr>
            <a:r>
              <a:rPr lang="en"/>
              <a:t>OrdinalEncoder</a:t>
            </a:r>
            <a:endParaRPr/>
          </a:p>
          <a:p>
            <a:pPr indent="-304800" lvl="0" marL="457200" rtl="0" algn="l">
              <a:lnSpc>
                <a:spcPct val="115000"/>
              </a:lnSpc>
              <a:spcBef>
                <a:spcPts val="0"/>
              </a:spcBef>
              <a:spcAft>
                <a:spcPts val="0"/>
              </a:spcAft>
              <a:buSzPts val="1200"/>
              <a:buAutoNum type="arabicPeriod"/>
            </a:pPr>
            <a:r>
              <a:rPr lang="en"/>
              <a:t>CountEncoder</a:t>
            </a:r>
            <a:endParaRPr/>
          </a:p>
          <a:p>
            <a:pPr indent="-304800" lvl="0" marL="457200" rtl="0" algn="l">
              <a:lnSpc>
                <a:spcPct val="115000"/>
              </a:lnSpc>
              <a:spcBef>
                <a:spcPts val="0"/>
              </a:spcBef>
              <a:spcAft>
                <a:spcPts val="0"/>
              </a:spcAft>
              <a:buSzPts val="1200"/>
              <a:buAutoNum type="arabicPeriod"/>
            </a:pPr>
            <a:r>
              <a:rPr lang="en"/>
              <a:t>OnehotEncoder</a:t>
            </a:r>
            <a:endParaRPr/>
          </a:p>
          <a:p>
            <a:pPr indent="-304800" lvl="0" marL="457200" rtl="0" algn="l">
              <a:lnSpc>
                <a:spcPct val="115000"/>
              </a:lnSpc>
              <a:spcBef>
                <a:spcPts val="0"/>
              </a:spcBef>
              <a:spcAft>
                <a:spcPts val="0"/>
              </a:spcAft>
              <a:buSzPts val="1200"/>
              <a:buAutoNum type="arabicPeriod"/>
            </a:pPr>
            <a:r>
              <a:rPr lang="en"/>
              <a:t>SumEncoder</a:t>
            </a:r>
            <a:endParaRPr/>
          </a:p>
          <a:p>
            <a:pPr indent="-304800" lvl="0" marL="457200" rtl="0" algn="l">
              <a:lnSpc>
                <a:spcPct val="115000"/>
              </a:lnSpc>
              <a:spcBef>
                <a:spcPts val="0"/>
              </a:spcBef>
              <a:spcAft>
                <a:spcPts val="0"/>
              </a:spcAft>
              <a:buSzPts val="1200"/>
              <a:buAutoNum type="arabicPeriod"/>
            </a:pPr>
            <a:r>
              <a:rPr lang="en"/>
              <a:t>BackwardDifferenceEncoder</a:t>
            </a:r>
            <a:endParaRPr/>
          </a:p>
          <a:p>
            <a:pPr indent="-304800" lvl="0" marL="457200" rtl="0" algn="l">
              <a:lnSpc>
                <a:spcPct val="115000"/>
              </a:lnSpc>
              <a:spcBef>
                <a:spcPts val="0"/>
              </a:spcBef>
              <a:spcAft>
                <a:spcPts val="0"/>
              </a:spcAft>
              <a:buSzPts val="1200"/>
              <a:buAutoNum type="arabicPeriod"/>
            </a:pPr>
            <a:r>
              <a:rPr lang="en"/>
              <a:t>HelmertEncoder</a:t>
            </a:r>
            <a:endParaRPr/>
          </a:p>
          <a:p>
            <a:pPr indent="-304800" lvl="0" marL="457200" rtl="0" algn="l">
              <a:lnSpc>
                <a:spcPct val="115000"/>
              </a:lnSpc>
              <a:spcBef>
                <a:spcPts val="0"/>
              </a:spcBef>
              <a:spcAft>
                <a:spcPts val="0"/>
              </a:spcAft>
              <a:buSzPts val="1200"/>
              <a:buAutoNum type="arabicPeriod"/>
            </a:pPr>
            <a:r>
              <a:rPr lang="en"/>
              <a:t>PolynomialEncoder</a:t>
            </a:r>
            <a:endParaRPr/>
          </a:p>
          <a:p>
            <a:pPr indent="-304800" lvl="0" marL="457200" rtl="0" algn="l">
              <a:lnSpc>
                <a:spcPct val="115000"/>
              </a:lnSpc>
              <a:spcBef>
                <a:spcPts val="0"/>
              </a:spcBef>
              <a:spcAft>
                <a:spcPts val="0"/>
              </a:spcAft>
              <a:buSzPts val="1200"/>
              <a:buAutoNum type="arabicPeriod"/>
            </a:pPr>
            <a:r>
              <a:rPr lang="en"/>
              <a:t>BinaryEncoder</a:t>
            </a:r>
            <a:endParaRPr/>
          </a:p>
          <a:p>
            <a:pPr indent="-304800" lvl="0" marL="457200" rtl="0" algn="l">
              <a:lnSpc>
                <a:spcPct val="115000"/>
              </a:lnSpc>
              <a:spcBef>
                <a:spcPts val="0"/>
              </a:spcBef>
              <a:spcAft>
                <a:spcPts val="0"/>
              </a:spcAft>
              <a:buSzPts val="1200"/>
              <a:buAutoNum type="arabicPeriod"/>
            </a:pPr>
            <a:r>
              <a:rPr lang="en"/>
              <a:t>BaseNEconder</a:t>
            </a:r>
            <a:endParaRPr/>
          </a:p>
          <a:p>
            <a:pPr indent="-304800" lvl="0" marL="457200" rtl="0" algn="l">
              <a:lnSpc>
                <a:spcPct val="115000"/>
              </a:lnSpc>
              <a:spcBef>
                <a:spcPts val="0"/>
              </a:spcBef>
              <a:spcAft>
                <a:spcPts val="0"/>
              </a:spcAft>
              <a:buSzPts val="1200"/>
              <a:buAutoNum type="arabicPeriod"/>
            </a:pPr>
            <a:r>
              <a:rPr lang="en"/>
              <a:t>HashingEncoder</a:t>
            </a:r>
            <a:endParaRPr/>
          </a:p>
          <a:p>
            <a:pPr indent="-304800" lvl="0" marL="457200" rtl="0" algn="l">
              <a:lnSpc>
                <a:spcPct val="115000"/>
              </a:lnSpc>
              <a:spcBef>
                <a:spcPts val="0"/>
              </a:spcBef>
              <a:spcAft>
                <a:spcPts val="0"/>
              </a:spcAft>
              <a:buSzPts val="1200"/>
              <a:buAutoNum type="arabicPeriod"/>
            </a:pPr>
            <a:r>
              <a:rPr lang="en"/>
              <a:t>TargetEconder</a:t>
            </a:r>
            <a:endParaRPr/>
          </a:p>
          <a:p>
            <a:pPr indent="-304800" lvl="0" marL="457200" rtl="0" algn="l">
              <a:lnSpc>
                <a:spcPct val="115000"/>
              </a:lnSpc>
              <a:spcBef>
                <a:spcPts val="0"/>
              </a:spcBef>
              <a:spcAft>
                <a:spcPts val="0"/>
              </a:spcAft>
              <a:buSzPts val="1200"/>
              <a:buAutoNum type="arabicPeriod"/>
            </a:pPr>
            <a:r>
              <a:rPr lang="en"/>
              <a:t>MEstimateEncoder</a:t>
            </a:r>
            <a:endParaRPr/>
          </a:p>
          <a:p>
            <a:pPr indent="-304800" lvl="0" marL="457200" rtl="0" algn="l">
              <a:lnSpc>
                <a:spcPct val="115000"/>
              </a:lnSpc>
              <a:spcBef>
                <a:spcPts val="0"/>
              </a:spcBef>
              <a:spcAft>
                <a:spcPts val="0"/>
              </a:spcAft>
              <a:buSzPts val="1200"/>
              <a:buAutoNum type="arabicPeriod"/>
            </a:pPr>
            <a:r>
              <a:rPr lang="en"/>
              <a:t>JamesSteinEncoder</a:t>
            </a:r>
            <a:endParaRPr/>
          </a:p>
          <a:p>
            <a:pPr indent="-304800" lvl="0" marL="457200" rtl="0" algn="l">
              <a:lnSpc>
                <a:spcPct val="115000"/>
              </a:lnSpc>
              <a:spcBef>
                <a:spcPts val="0"/>
              </a:spcBef>
              <a:spcAft>
                <a:spcPts val="0"/>
              </a:spcAft>
              <a:buSzPts val="1200"/>
              <a:buAutoNum type="arabicPeriod"/>
            </a:pPr>
            <a:r>
              <a:rPr lang="en"/>
              <a:t>GLMMEncoder</a:t>
            </a:r>
            <a:endParaRPr/>
          </a:p>
          <a:p>
            <a:pPr indent="-304800" lvl="0" marL="457200" rtl="0" algn="l">
              <a:lnSpc>
                <a:spcPct val="115000"/>
              </a:lnSpc>
              <a:spcBef>
                <a:spcPts val="0"/>
              </a:spcBef>
              <a:spcAft>
                <a:spcPts val="0"/>
              </a:spcAft>
              <a:buSzPts val="1200"/>
              <a:buAutoNum type="arabicPeriod"/>
            </a:pPr>
            <a:r>
              <a:rPr lang="en"/>
              <a:t>WOEEncoder</a:t>
            </a:r>
            <a:endParaRPr/>
          </a:p>
          <a:p>
            <a:pPr indent="-304800" lvl="0" marL="457200" rtl="0" algn="l">
              <a:lnSpc>
                <a:spcPct val="115000"/>
              </a:lnSpc>
              <a:spcBef>
                <a:spcPts val="0"/>
              </a:spcBef>
              <a:spcAft>
                <a:spcPts val="0"/>
              </a:spcAft>
              <a:buSzPts val="1200"/>
              <a:buAutoNum type="arabicPeriod"/>
            </a:pPr>
            <a:r>
              <a:rPr lang="en"/>
              <a:t>LeaveOneOutEncoder</a:t>
            </a:r>
            <a:endParaRPr/>
          </a:p>
          <a:p>
            <a:pPr indent="-304800" lvl="0" marL="457200" rtl="0" algn="l">
              <a:lnSpc>
                <a:spcPct val="115000"/>
              </a:lnSpc>
              <a:spcBef>
                <a:spcPts val="0"/>
              </a:spcBef>
              <a:spcAft>
                <a:spcPts val="0"/>
              </a:spcAft>
              <a:buSzPts val="1200"/>
              <a:buAutoNum type="arabicPeriod"/>
            </a:pPr>
            <a:r>
              <a:rPr lang="en"/>
              <a:t>CatBosstEncoder</a:t>
            </a:r>
            <a:endParaRPr/>
          </a:p>
        </p:txBody>
      </p:sp>
      <p:pic>
        <p:nvPicPr>
          <p:cNvPr id="75" name="Google Shape;75;p2"/>
          <p:cNvPicPr preferRelativeResize="0"/>
          <p:nvPr/>
        </p:nvPicPr>
        <p:blipFill rotWithShape="1">
          <a:blip r:embed="rId3">
            <a:alphaModFix/>
          </a:blip>
          <a:srcRect b="0" l="0" r="0" t="0"/>
          <a:stretch/>
        </p:blipFill>
        <p:spPr>
          <a:xfrm>
            <a:off x="3281325" y="-12"/>
            <a:ext cx="5805126" cy="3265384"/>
          </a:xfrm>
          <a:prstGeom prst="rect">
            <a:avLst/>
          </a:prstGeom>
          <a:noFill/>
          <a:ln>
            <a:noFill/>
          </a:ln>
        </p:spPr>
      </p:pic>
      <p:sp>
        <p:nvSpPr>
          <p:cNvPr id="76" name="Google Shape;76;p2"/>
          <p:cNvSpPr txBox="1"/>
          <p:nvPr/>
        </p:nvSpPr>
        <p:spPr>
          <a:xfrm>
            <a:off x="3421800" y="3325950"/>
            <a:ext cx="55881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Roboto"/>
                <a:ea typeface="Roboto"/>
                <a:cs typeface="Roboto"/>
                <a:sym typeface="Roboto"/>
              </a:rPr>
              <a:t>Method</a:t>
            </a:r>
            <a:endParaRPr b="1"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lang="en" sz="1200">
                <a:latin typeface="Roboto"/>
                <a:ea typeface="Roboto"/>
                <a:cs typeface="Roboto"/>
                <a:sym typeface="Roboto"/>
              </a:rPr>
              <a:t>Uns</a:t>
            </a:r>
            <a:r>
              <a:rPr b="0" i="0" lang="en" sz="1200" u="none" cap="none" strike="noStrike">
                <a:solidFill>
                  <a:srgbClr val="000000"/>
                </a:solidFill>
                <a:latin typeface="Roboto"/>
                <a:ea typeface="Roboto"/>
                <a:cs typeface="Roboto"/>
                <a:sym typeface="Roboto"/>
              </a:rPr>
              <a:t>upervised: the encoding is based solely on the categorical column</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lang="en" sz="1200">
                <a:latin typeface="Roboto"/>
                <a:ea typeface="Roboto"/>
                <a:cs typeface="Roboto"/>
                <a:sym typeface="Roboto"/>
              </a:rPr>
              <a:t>S</a:t>
            </a:r>
            <a:r>
              <a:rPr b="0" i="0" lang="en" sz="1200" u="none" cap="none" strike="noStrike">
                <a:solidFill>
                  <a:srgbClr val="000000"/>
                </a:solidFill>
                <a:latin typeface="Roboto"/>
                <a:ea typeface="Roboto"/>
                <a:cs typeface="Roboto"/>
                <a:sym typeface="Roboto"/>
              </a:rPr>
              <a:t>upervised: the encoding is based on some function of original column and a second (numeric) column</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Roboto"/>
                <a:ea typeface="Roboto"/>
                <a:cs typeface="Roboto"/>
                <a:sym typeface="Roboto"/>
              </a:rPr>
              <a:t>Output dimension</a:t>
            </a:r>
            <a:endParaRPr b="1"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 sz="1200" u="none" cap="none" strike="noStrike">
                <a:solidFill>
                  <a:srgbClr val="000000"/>
                </a:solidFill>
                <a:latin typeface="Roboto"/>
                <a:ea typeface="Roboto"/>
                <a:cs typeface="Roboto"/>
                <a:sym typeface="Roboto"/>
              </a:rPr>
              <a:t>The encoding of a categorical column may produce one numeric column (output dimension = 1) or many numeric columns (output dimension &gt; 1)</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Roboto"/>
                <a:ea typeface="Roboto"/>
                <a:cs typeface="Roboto"/>
                <a:sym typeface="Roboto"/>
              </a:rPr>
              <a:t>Mapping</a:t>
            </a:r>
            <a:endParaRPr b="0" i="0" sz="1200" u="none" cap="none" strike="noStrike">
              <a:solidFill>
                <a:srgbClr val="000000"/>
              </a:solidFill>
              <a:latin typeface="Roboto"/>
              <a:ea typeface="Roboto"/>
              <a:cs typeface="Roboto"/>
              <a:sym typeface="Roboto"/>
            </a:endParaRPr>
          </a:p>
          <a:p>
            <a:pPr indent="-304800" lvl="0" marL="457200" marR="0" rtl="0" algn="l">
              <a:lnSpc>
                <a:spcPct val="100000"/>
              </a:lnSpc>
              <a:spcBef>
                <a:spcPts val="0"/>
              </a:spcBef>
              <a:spcAft>
                <a:spcPts val="0"/>
              </a:spcAft>
              <a:buClr>
                <a:srgbClr val="000000"/>
              </a:buClr>
              <a:buSzPts val="1200"/>
              <a:buFont typeface="Roboto"/>
              <a:buChar char="●"/>
            </a:pPr>
            <a:r>
              <a:rPr b="0" i="0" lang="en" sz="1200" u="none" cap="none" strike="noStrike">
                <a:solidFill>
                  <a:srgbClr val="000000"/>
                </a:solidFill>
                <a:latin typeface="Roboto"/>
                <a:ea typeface="Roboto"/>
                <a:cs typeface="Roboto"/>
                <a:sym typeface="Roboto"/>
              </a:rPr>
              <a:t>Whether each level is mapping to a unique output</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More encoders...</a:t>
            </a:r>
            <a:endParaRPr/>
          </a:p>
        </p:txBody>
      </p:sp>
      <p:sp>
        <p:nvSpPr>
          <p:cNvPr id="224" name="Google Shape;224;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GLMMEncoder</a:t>
            </a:r>
            <a:endParaRPr/>
          </a:p>
          <a:p>
            <a:pPr indent="-342900" lvl="0" marL="457200" rtl="0" algn="l">
              <a:lnSpc>
                <a:spcPct val="115000"/>
              </a:lnSpc>
              <a:spcBef>
                <a:spcPts val="0"/>
              </a:spcBef>
              <a:spcAft>
                <a:spcPts val="0"/>
              </a:spcAft>
              <a:buSzPts val="1800"/>
              <a:buChar char="●"/>
            </a:pPr>
            <a:r>
              <a:rPr lang="en"/>
              <a:t>WOEEncoder</a:t>
            </a:r>
            <a:endParaRPr/>
          </a:p>
          <a:p>
            <a:pPr indent="-342900" lvl="0" marL="457200" rtl="0" algn="l">
              <a:lnSpc>
                <a:spcPct val="115000"/>
              </a:lnSpc>
              <a:spcBef>
                <a:spcPts val="0"/>
              </a:spcBef>
              <a:spcAft>
                <a:spcPts val="0"/>
              </a:spcAft>
              <a:buSzPts val="1800"/>
              <a:buChar char="●"/>
            </a:pPr>
            <a:r>
              <a:rPr lang="en"/>
              <a:t>LeaveOneOutEncoder</a:t>
            </a:r>
            <a:endParaRPr/>
          </a:p>
          <a:p>
            <a:pPr indent="-342900" lvl="0" marL="457200" rtl="0" algn="l">
              <a:lnSpc>
                <a:spcPct val="115000"/>
              </a:lnSpc>
              <a:spcBef>
                <a:spcPts val="0"/>
              </a:spcBef>
              <a:spcAft>
                <a:spcPts val="0"/>
              </a:spcAft>
              <a:buSzPts val="1800"/>
              <a:buChar char="●"/>
            </a:pPr>
            <a:r>
              <a:rPr lang="en"/>
              <a:t>CatBoostEncoder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Reference</a:t>
            </a:r>
            <a:endParaRPr/>
          </a:p>
        </p:txBody>
      </p:sp>
      <p:sp>
        <p:nvSpPr>
          <p:cNvPr id="230" name="Google Shape;230;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u="sng">
                <a:solidFill>
                  <a:schemeClr val="hlink"/>
                </a:solidFill>
                <a:hlinkClick r:id="rId3"/>
              </a:rPr>
              <a:t>https://towardsdatascience.com/beyond-one-hot-17-ways-of-transforming-categorical-features-into-numeric-features-57f54f199ea4</a:t>
            </a:r>
            <a:endParaRPr/>
          </a:p>
          <a:p>
            <a:pPr indent="0" lvl="0" marL="0" rtl="0" algn="l">
              <a:lnSpc>
                <a:spcPct val="115000"/>
              </a:lnSpc>
              <a:spcBef>
                <a:spcPts val="1200"/>
              </a:spcBef>
              <a:spcAft>
                <a:spcPts val="0"/>
              </a:spcAft>
              <a:buSzPct val="108108"/>
              <a:buNone/>
            </a:pPr>
            <a:r>
              <a:rPr lang="en" u="sng">
                <a:solidFill>
                  <a:schemeClr val="hlink"/>
                </a:solidFill>
                <a:hlinkClick r:id="rId4"/>
              </a:rPr>
              <a:t>https://github.com/smazzanti/beyond_one_hot/blob/main/beyond_one_hot.ipynb</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 u="sng">
                <a:solidFill>
                  <a:schemeClr val="hlink"/>
                </a:solidFill>
                <a:hlinkClick r:id="rId5"/>
              </a:rPr>
              <a:t>https://www.statsmodels.org/devel/contrasts.html#backward-difference-coding</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71900" y="729150"/>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Python libraries: category_encoders</a:t>
            </a:r>
            <a:endParaRPr/>
          </a:p>
        </p:txBody>
      </p:sp>
      <p:sp>
        <p:nvSpPr>
          <p:cNvPr id="82" name="Google Shape;82;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A set of scikit-learn-style transformers for encoding categorical variables into numeric by means of different techniques.</a:t>
            </a:r>
            <a:endParaRPr sz="1200">
              <a:solidFill>
                <a:srgbClr val="24292E"/>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a:t>Github link: </a:t>
            </a:r>
            <a:r>
              <a:rPr lang="en" u="sng">
                <a:solidFill>
                  <a:schemeClr val="hlink"/>
                </a:solidFill>
                <a:hlinkClick r:id="rId3"/>
              </a:rPr>
              <a:t>https://github.com/scikit-learn-contrib/category_encoders</a:t>
            </a:r>
            <a:endParaRPr/>
          </a:p>
          <a:p>
            <a:pPr indent="-342900" lvl="0" marL="457200" rtl="0" algn="l">
              <a:lnSpc>
                <a:spcPct val="115000"/>
              </a:lnSpc>
              <a:spcBef>
                <a:spcPts val="0"/>
              </a:spcBef>
              <a:spcAft>
                <a:spcPts val="0"/>
              </a:spcAft>
              <a:buSzPts val="1800"/>
              <a:buChar char="●"/>
            </a:pPr>
            <a:r>
              <a:rPr lang="en"/>
              <a:t>How to use:</a:t>
            </a:r>
            <a:endParaRPr/>
          </a:p>
          <a:p>
            <a:pPr indent="457200" lvl="0" marL="457200" rtl="0" algn="l">
              <a:lnSpc>
                <a:spcPct val="115000"/>
              </a:lnSpc>
              <a:spcBef>
                <a:spcPts val="1200"/>
              </a:spcBef>
              <a:spcAft>
                <a:spcPts val="0"/>
              </a:spcAft>
              <a:buSzPts val="1800"/>
              <a:buNone/>
            </a:pPr>
            <a:r>
              <a:rPr lang="en"/>
              <a:t>!pip install category_encoders</a:t>
            </a:r>
            <a:endParaRPr/>
          </a:p>
          <a:p>
            <a:pPr indent="457200" lvl="0" marL="457200" rtl="0" algn="l">
              <a:lnSpc>
                <a:spcPct val="115000"/>
              </a:lnSpc>
              <a:spcBef>
                <a:spcPts val="1200"/>
              </a:spcBef>
              <a:spcAft>
                <a:spcPts val="0"/>
              </a:spcAft>
              <a:buSzPts val="1800"/>
              <a:buNone/>
            </a:pPr>
            <a:r>
              <a:rPr lang="en"/>
              <a:t>import category_encoders as ce</a:t>
            </a:r>
            <a:endParaRPr/>
          </a:p>
          <a:p>
            <a:pPr indent="457200" lvl="0" marL="457200" rtl="0" algn="l">
              <a:lnSpc>
                <a:spcPct val="115000"/>
              </a:lnSpc>
              <a:spcBef>
                <a:spcPts val="1200"/>
              </a:spcBef>
              <a:spcAft>
                <a:spcPts val="1200"/>
              </a:spcAft>
              <a:buSzPts val="1800"/>
              <a:buNone/>
            </a:pPr>
            <a:r>
              <a:rPr lang="en"/>
              <a:t>ce.OrdinalEncoder().fit_transform(x)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Unsupervised encoding</a:t>
            </a:r>
            <a:endParaRPr/>
          </a:p>
        </p:txBody>
      </p:sp>
      <p:sp>
        <p:nvSpPr>
          <p:cNvPr id="88" name="Google Shape;88;p4"/>
          <p:cNvSpPr txBox="1"/>
          <p:nvPr>
            <p:ph idx="4294967295" type="body"/>
          </p:nvPr>
        </p:nvSpPr>
        <p:spPr>
          <a:xfrm>
            <a:off x="4296848" y="2571750"/>
            <a:ext cx="3465600" cy="422700"/>
          </a:xfrm>
          <a:prstGeom prst="rect">
            <a:avLst/>
          </a:prstGeom>
          <a:noFill/>
          <a:ln>
            <a:noFill/>
          </a:ln>
        </p:spPr>
        <p:txBody>
          <a:bodyPr anchorCtr="0" anchor="t" bIns="91425" lIns="91425" spcFirstLastPara="1" rIns="91425" wrap="square" tIns="91425">
            <a:normAutofit fontScale="85000"/>
          </a:bodyPr>
          <a:lstStyle/>
          <a:p>
            <a:pPr indent="0" lvl="0" marL="0" rtl="0" algn="ctr">
              <a:lnSpc>
                <a:spcPct val="115000"/>
              </a:lnSpc>
              <a:spcBef>
                <a:spcPts val="0"/>
              </a:spcBef>
              <a:spcAft>
                <a:spcPts val="1200"/>
              </a:spcAft>
              <a:buSzPct val="117647"/>
              <a:buNone/>
            </a:pPr>
            <a:r>
              <a:rPr lang="en"/>
              <a:t>Output dimension &gt; 1</a:t>
            </a:r>
            <a:endParaRPr/>
          </a:p>
        </p:txBody>
      </p:sp>
      <p:pic>
        <p:nvPicPr>
          <p:cNvPr id="89" name="Google Shape;89;p4"/>
          <p:cNvPicPr preferRelativeResize="0"/>
          <p:nvPr/>
        </p:nvPicPr>
        <p:blipFill rotWithShape="1">
          <a:blip r:embed="rId3">
            <a:alphaModFix/>
          </a:blip>
          <a:srcRect b="0" l="0" r="0" t="0"/>
          <a:stretch/>
        </p:blipFill>
        <p:spPr>
          <a:xfrm>
            <a:off x="4477075" y="357788"/>
            <a:ext cx="3105150" cy="2286000"/>
          </a:xfrm>
          <a:prstGeom prst="rect">
            <a:avLst/>
          </a:prstGeom>
          <a:noFill/>
          <a:ln>
            <a:noFill/>
          </a:ln>
        </p:spPr>
      </p:pic>
      <p:pic>
        <p:nvPicPr>
          <p:cNvPr id="90" name="Google Shape;90;p4"/>
          <p:cNvPicPr preferRelativeResize="0"/>
          <p:nvPr/>
        </p:nvPicPr>
        <p:blipFill rotWithShape="1">
          <a:blip r:embed="rId4">
            <a:alphaModFix/>
          </a:blip>
          <a:srcRect b="0" l="0" r="0" t="0"/>
          <a:stretch/>
        </p:blipFill>
        <p:spPr>
          <a:xfrm>
            <a:off x="3577063" y="2955550"/>
            <a:ext cx="5516224" cy="2133775"/>
          </a:xfrm>
          <a:prstGeom prst="rect">
            <a:avLst/>
          </a:prstGeom>
          <a:noFill/>
          <a:ln>
            <a:noFill/>
          </a:ln>
        </p:spPr>
      </p:pic>
      <p:sp>
        <p:nvSpPr>
          <p:cNvPr id="91" name="Google Shape;91;p4"/>
          <p:cNvSpPr txBox="1"/>
          <p:nvPr>
            <p:ph idx="4294967295" type="body"/>
          </p:nvPr>
        </p:nvSpPr>
        <p:spPr>
          <a:xfrm>
            <a:off x="4296848" y="-64900"/>
            <a:ext cx="3465600" cy="422700"/>
          </a:xfrm>
          <a:prstGeom prst="rect">
            <a:avLst/>
          </a:prstGeom>
          <a:noFill/>
          <a:ln>
            <a:noFill/>
          </a:ln>
        </p:spPr>
        <p:txBody>
          <a:bodyPr anchorCtr="0" anchor="t" bIns="91425" lIns="91425" spcFirstLastPara="1" rIns="91425" wrap="square" tIns="91425">
            <a:normAutofit fontScale="85000"/>
          </a:bodyPr>
          <a:lstStyle/>
          <a:p>
            <a:pPr indent="0" lvl="0" marL="0" rtl="0" algn="ctr">
              <a:lnSpc>
                <a:spcPct val="115000"/>
              </a:lnSpc>
              <a:spcBef>
                <a:spcPts val="0"/>
              </a:spcBef>
              <a:spcAft>
                <a:spcPts val="1200"/>
              </a:spcAft>
              <a:buSzPct val="117647"/>
              <a:buNone/>
            </a:pPr>
            <a:r>
              <a:rPr lang="en"/>
              <a:t>Output dimension = 1</a:t>
            </a:r>
            <a:endParaRPr/>
          </a:p>
        </p:txBody>
      </p:sp>
      <p:sp>
        <p:nvSpPr>
          <p:cNvPr id="92" name="Google Shape;92;p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When the encoding is based solely on the categorical column</a:t>
            </a:r>
            <a:endParaRPr/>
          </a:p>
          <a:p>
            <a:pPr indent="0" lvl="0" marL="0" rtl="0" algn="l">
              <a:lnSpc>
                <a:spcPct val="115000"/>
              </a:lnSpc>
              <a:spcBef>
                <a:spcPts val="1200"/>
              </a:spcBef>
              <a:spcAft>
                <a:spcPts val="0"/>
              </a:spcAft>
              <a:buSzPct val="108108"/>
              <a:buNone/>
            </a:pPr>
            <a:r>
              <a:rPr lang="en"/>
              <a:t>Encoders include:</a:t>
            </a:r>
            <a:endParaRPr/>
          </a:p>
          <a:p>
            <a:pPr indent="-299085" lvl="0" marL="457200" rtl="0" algn="l">
              <a:lnSpc>
                <a:spcPct val="115000"/>
              </a:lnSpc>
              <a:spcBef>
                <a:spcPts val="1200"/>
              </a:spcBef>
              <a:spcAft>
                <a:spcPts val="0"/>
              </a:spcAft>
              <a:buSzPct val="100000"/>
              <a:buChar char="●"/>
            </a:pPr>
            <a:r>
              <a:rPr lang="en"/>
              <a:t>OrdinalEncoder</a:t>
            </a:r>
            <a:endParaRPr/>
          </a:p>
          <a:p>
            <a:pPr indent="-299085" lvl="0" marL="457200" rtl="0" algn="l">
              <a:lnSpc>
                <a:spcPct val="115000"/>
              </a:lnSpc>
              <a:spcBef>
                <a:spcPts val="0"/>
              </a:spcBef>
              <a:spcAft>
                <a:spcPts val="0"/>
              </a:spcAft>
              <a:buSzPct val="100000"/>
              <a:buChar char="●"/>
            </a:pPr>
            <a:r>
              <a:rPr lang="en"/>
              <a:t>CountEncoder</a:t>
            </a:r>
            <a:endParaRPr/>
          </a:p>
          <a:p>
            <a:pPr indent="0" lvl="0" marL="457200" rtl="0" algn="l">
              <a:lnSpc>
                <a:spcPct val="115000"/>
              </a:lnSpc>
              <a:spcBef>
                <a:spcPts val="1200"/>
              </a:spcBef>
              <a:spcAft>
                <a:spcPts val="0"/>
              </a:spcAft>
              <a:buSzPct val="108108"/>
              <a:buNone/>
            </a:pPr>
            <a:r>
              <a:t/>
            </a:r>
            <a:endParaRPr/>
          </a:p>
          <a:p>
            <a:pPr indent="-299085" lvl="0" marL="457200" rtl="0" algn="l">
              <a:lnSpc>
                <a:spcPct val="115000"/>
              </a:lnSpc>
              <a:spcBef>
                <a:spcPts val="1200"/>
              </a:spcBef>
              <a:spcAft>
                <a:spcPts val="0"/>
              </a:spcAft>
              <a:buSzPct val="100000"/>
              <a:buChar char="●"/>
            </a:pPr>
            <a:r>
              <a:rPr lang="en"/>
              <a:t>OnehotEncoder</a:t>
            </a:r>
            <a:endParaRPr/>
          </a:p>
          <a:p>
            <a:pPr indent="-299085" lvl="0" marL="457200" rtl="0" algn="l">
              <a:lnSpc>
                <a:spcPct val="115000"/>
              </a:lnSpc>
              <a:spcBef>
                <a:spcPts val="0"/>
              </a:spcBef>
              <a:spcAft>
                <a:spcPts val="0"/>
              </a:spcAft>
              <a:buSzPct val="100000"/>
              <a:buChar char="●"/>
            </a:pPr>
            <a:r>
              <a:rPr lang="en"/>
              <a:t>SumEncoder</a:t>
            </a:r>
            <a:endParaRPr/>
          </a:p>
          <a:p>
            <a:pPr indent="-299085" lvl="0" marL="457200" rtl="0" algn="l">
              <a:lnSpc>
                <a:spcPct val="115000"/>
              </a:lnSpc>
              <a:spcBef>
                <a:spcPts val="0"/>
              </a:spcBef>
              <a:spcAft>
                <a:spcPts val="0"/>
              </a:spcAft>
              <a:buSzPct val="100000"/>
              <a:buChar char="●"/>
            </a:pPr>
            <a:r>
              <a:rPr lang="en"/>
              <a:t>BackwardDifferenceEncoder</a:t>
            </a:r>
            <a:endParaRPr/>
          </a:p>
          <a:p>
            <a:pPr indent="-299085" lvl="0" marL="457200" rtl="0" algn="l">
              <a:lnSpc>
                <a:spcPct val="115000"/>
              </a:lnSpc>
              <a:spcBef>
                <a:spcPts val="0"/>
              </a:spcBef>
              <a:spcAft>
                <a:spcPts val="0"/>
              </a:spcAft>
              <a:buSzPct val="100000"/>
              <a:buChar char="●"/>
            </a:pPr>
            <a:r>
              <a:rPr lang="en"/>
              <a:t>HelmertEncoder</a:t>
            </a:r>
            <a:endParaRPr/>
          </a:p>
          <a:p>
            <a:pPr indent="-299085" lvl="0" marL="457200" rtl="0" algn="l">
              <a:lnSpc>
                <a:spcPct val="115000"/>
              </a:lnSpc>
              <a:spcBef>
                <a:spcPts val="0"/>
              </a:spcBef>
              <a:spcAft>
                <a:spcPts val="0"/>
              </a:spcAft>
              <a:buSzPct val="100000"/>
              <a:buChar char="●"/>
            </a:pPr>
            <a:r>
              <a:rPr lang="en"/>
              <a:t>PolynomialEncoder</a:t>
            </a:r>
            <a:endParaRPr/>
          </a:p>
          <a:p>
            <a:pPr indent="-299085" lvl="0" marL="457200" rtl="0" algn="l">
              <a:lnSpc>
                <a:spcPct val="115000"/>
              </a:lnSpc>
              <a:spcBef>
                <a:spcPts val="0"/>
              </a:spcBef>
              <a:spcAft>
                <a:spcPts val="0"/>
              </a:spcAft>
              <a:buSzPct val="100000"/>
              <a:buChar char="●"/>
            </a:pPr>
            <a:r>
              <a:rPr lang="en"/>
              <a:t>BinaryEncoder</a:t>
            </a:r>
            <a:endParaRPr/>
          </a:p>
          <a:p>
            <a:pPr indent="-299085" lvl="0" marL="457200" rtl="0" algn="l">
              <a:lnSpc>
                <a:spcPct val="115000"/>
              </a:lnSpc>
              <a:spcBef>
                <a:spcPts val="0"/>
              </a:spcBef>
              <a:spcAft>
                <a:spcPts val="0"/>
              </a:spcAft>
              <a:buSzPct val="100000"/>
              <a:buChar char="●"/>
            </a:pPr>
            <a:r>
              <a:rPr lang="en"/>
              <a:t>BaseNEconder</a:t>
            </a:r>
            <a:endParaRPr/>
          </a:p>
          <a:p>
            <a:pPr indent="-299085" lvl="0" marL="457200" rtl="0" algn="l">
              <a:lnSpc>
                <a:spcPct val="115000"/>
              </a:lnSpc>
              <a:spcBef>
                <a:spcPts val="0"/>
              </a:spcBef>
              <a:spcAft>
                <a:spcPts val="0"/>
              </a:spcAft>
              <a:buSzPct val="100000"/>
              <a:buChar char="●"/>
            </a:pPr>
            <a:r>
              <a:rPr lang="en"/>
              <a:t>HashingEncoder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431800" lvl="0" marL="457200" rtl="0" algn="l">
              <a:lnSpc>
                <a:spcPct val="100000"/>
              </a:lnSpc>
              <a:spcBef>
                <a:spcPts val="0"/>
              </a:spcBef>
              <a:spcAft>
                <a:spcPts val="0"/>
              </a:spcAft>
              <a:buSzPts val="3200"/>
              <a:buAutoNum type="arabicPeriod"/>
            </a:pPr>
            <a:r>
              <a:rPr lang="en"/>
              <a:t>OrdinalEncoder(LabelEncoder)</a:t>
            </a:r>
            <a:endParaRPr/>
          </a:p>
        </p:txBody>
      </p:sp>
      <p:sp>
        <p:nvSpPr>
          <p:cNvPr id="98" name="Google Shape;9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Each level is mapped to an integer, from 1 to L (where L is the number of levels)</a:t>
            </a:r>
            <a:endParaRPr/>
          </a:p>
          <a:p>
            <a:pPr indent="-317500" lvl="0" marL="457200" rtl="0" algn="l">
              <a:lnSpc>
                <a:spcPct val="115000"/>
              </a:lnSpc>
              <a:spcBef>
                <a:spcPts val="0"/>
              </a:spcBef>
              <a:spcAft>
                <a:spcPts val="0"/>
              </a:spcAft>
              <a:buSzPts val="1400"/>
              <a:buChar char="●"/>
            </a:pPr>
            <a:r>
              <a:rPr lang="en"/>
              <a:t>Risk of imposing ordinality, especially if the levels have no intrinsic order </a:t>
            </a:r>
            <a:endParaRPr/>
          </a:p>
        </p:txBody>
      </p:sp>
      <p:pic>
        <p:nvPicPr>
          <p:cNvPr id="99" name="Google Shape;99;p5"/>
          <p:cNvPicPr preferRelativeResize="0"/>
          <p:nvPr/>
        </p:nvPicPr>
        <p:blipFill rotWithShape="1">
          <a:blip r:embed="rId3">
            <a:alphaModFix/>
          </a:blip>
          <a:srcRect b="0" l="0" r="0" t="0"/>
          <a:stretch/>
        </p:blipFill>
        <p:spPr>
          <a:xfrm>
            <a:off x="4694250" y="1919075"/>
            <a:ext cx="3681355" cy="2710200"/>
          </a:xfrm>
          <a:prstGeom prst="rect">
            <a:avLst/>
          </a:prstGeom>
          <a:noFill/>
          <a:ln>
            <a:noFill/>
          </a:ln>
        </p:spPr>
      </p:pic>
      <p:sp>
        <p:nvSpPr>
          <p:cNvPr id="100" name="Google Shape;100;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2. CountEncoder</a:t>
            </a:r>
            <a:endParaRPr/>
          </a:p>
        </p:txBody>
      </p:sp>
      <p:sp>
        <p:nvSpPr>
          <p:cNvPr id="106" name="Google Shape;106;p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Each level is mapped to the number of observations carrying that level</a:t>
            </a:r>
            <a:endParaRPr/>
          </a:p>
          <a:p>
            <a:pPr indent="-317500" lvl="0" marL="457200" rtl="0" algn="l">
              <a:lnSpc>
                <a:spcPct val="115000"/>
              </a:lnSpc>
              <a:spcBef>
                <a:spcPts val="0"/>
              </a:spcBef>
              <a:spcAft>
                <a:spcPts val="0"/>
              </a:spcAft>
              <a:buSzPts val="1400"/>
              <a:buChar char="●"/>
            </a:pPr>
            <a:r>
              <a:rPr lang="en"/>
              <a:t>Could be useful to reflect the “credibility” of each level</a:t>
            </a:r>
            <a:endParaRPr/>
          </a:p>
        </p:txBody>
      </p:sp>
      <p:sp>
        <p:nvSpPr>
          <p:cNvPr id="107" name="Google Shape;107;p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108" name="Google Shape;108;p6"/>
          <p:cNvPicPr preferRelativeResize="0"/>
          <p:nvPr/>
        </p:nvPicPr>
        <p:blipFill rotWithShape="1">
          <a:blip r:embed="rId3">
            <a:alphaModFix/>
          </a:blip>
          <a:srcRect b="0" l="0" r="0" t="0"/>
          <a:stretch/>
        </p:blipFill>
        <p:spPr>
          <a:xfrm>
            <a:off x="4694250" y="1919075"/>
            <a:ext cx="3613600" cy="271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a:t>3. OneHotEncoder</a:t>
            </a:r>
            <a:endParaRPr/>
          </a:p>
        </p:txBody>
      </p:sp>
      <p:sp>
        <p:nvSpPr>
          <p:cNvPr id="114" name="Google Shape;114;p7"/>
          <p:cNvSpPr txBox="1"/>
          <p:nvPr>
            <p:ph idx="4294967295" type="body"/>
          </p:nvPr>
        </p:nvSpPr>
        <p:spPr>
          <a:xfrm>
            <a:off x="460950" y="810700"/>
            <a:ext cx="8222100" cy="1905600"/>
          </a:xfrm>
          <a:prstGeom prst="rect">
            <a:avLst/>
          </a:prstGeom>
          <a:noFill/>
          <a:ln>
            <a:noFill/>
          </a:ln>
        </p:spPr>
        <p:txBody>
          <a:bodyPr anchorCtr="0" anchor="t" bIns="91425" lIns="91425" spcFirstLastPara="1" rIns="91425" wrap="square" tIns="91425">
            <a:normAutofit/>
          </a:bodyPr>
          <a:lstStyle/>
          <a:p>
            <a:pPr indent="-327977" lvl="0" marL="457200" rtl="0" algn="l">
              <a:lnSpc>
                <a:spcPct val="95000"/>
              </a:lnSpc>
              <a:spcBef>
                <a:spcPts val="0"/>
              </a:spcBef>
              <a:spcAft>
                <a:spcPts val="0"/>
              </a:spcAft>
              <a:buSzPts val="1565"/>
              <a:buChar char="●"/>
            </a:pPr>
            <a:r>
              <a:rPr lang="en" sz="1565"/>
              <a:t>Each level is mapped to a dummy column, indicating whether that level is carried by that row</a:t>
            </a:r>
            <a:endParaRPr sz="1565"/>
          </a:p>
          <a:p>
            <a:pPr indent="-327977" lvl="0" marL="457200" rtl="0" algn="l">
              <a:lnSpc>
                <a:spcPct val="95000"/>
              </a:lnSpc>
              <a:spcBef>
                <a:spcPts val="0"/>
              </a:spcBef>
              <a:spcAft>
                <a:spcPts val="0"/>
              </a:spcAft>
              <a:buSzPts val="1565"/>
              <a:buChar char="●"/>
            </a:pPr>
            <a:r>
              <a:rPr lang="en" sz="1565"/>
              <a:t>Compares the mean of dependent variables for a given level to a base reference level(i.e. the value of the intercept)</a:t>
            </a:r>
            <a:endParaRPr sz="1565"/>
          </a:p>
          <a:p>
            <a:pPr indent="-327977" lvl="0" marL="457200" rtl="0" algn="l">
              <a:lnSpc>
                <a:spcPct val="95000"/>
              </a:lnSpc>
              <a:spcBef>
                <a:spcPts val="0"/>
              </a:spcBef>
              <a:spcAft>
                <a:spcPts val="0"/>
              </a:spcAft>
              <a:buSzPts val="1565"/>
              <a:buChar char="●"/>
            </a:pPr>
            <a:r>
              <a:rPr lang="en" sz="1565"/>
              <a:t>Risk: feature space can blow up quickly leading to curse of dimensionality</a:t>
            </a:r>
            <a:endParaRPr sz="1565"/>
          </a:p>
          <a:p>
            <a:pPr indent="-327977" lvl="0" marL="457200" rtl="0" algn="l">
              <a:lnSpc>
                <a:spcPct val="95000"/>
              </a:lnSpc>
              <a:spcBef>
                <a:spcPts val="0"/>
              </a:spcBef>
              <a:spcAft>
                <a:spcPts val="0"/>
              </a:spcAft>
              <a:buSzPts val="1565"/>
              <a:buChar char="●"/>
            </a:pPr>
            <a:r>
              <a:rPr lang="en" sz="1565"/>
              <a:t>If we fit a linear regression on the data, </a:t>
            </a:r>
            <a:r>
              <a:rPr lang="en" sz="1565">
                <a:solidFill>
                  <a:schemeClr val="accent2"/>
                </a:solidFill>
              </a:rPr>
              <a:t>coefficients</a:t>
            </a:r>
            <a:r>
              <a:rPr lang="en" sz="1565"/>
              <a:t> are added to the intercept to obtain the estimate</a:t>
            </a:r>
            <a:endParaRPr sz="1565"/>
          </a:p>
        </p:txBody>
      </p:sp>
      <p:pic>
        <p:nvPicPr>
          <p:cNvPr id="115" name="Google Shape;115;p7"/>
          <p:cNvPicPr preferRelativeResize="0"/>
          <p:nvPr/>
        </p:nvPicPr>
        <p:blipFill rotWithShape="1">
          <a:blip r:embed="rId3">
            <a:alphaModFix/>
          </a:blip>
          <a:srcRect b="0" l="0" r="0" t="0"/>
          <a:stretch/>
        </p:blipFill>
        <p:spPr>
          <a:xfrm>
            <a:off x="460950" y="2659000"/>
            <a:ext cx="7372350" cy="2152650"/>
          </a:xfrm>
          <a:prstGeom prst="rect">
            <a:avLst/>
          </a:prstGeom>
          <a:noFill/>
          <a:ln>
            <a:noFill/>
          </a:ln>
        </p:spPr>
      </p:pic>
      <p:pic>
        <p:nvPicPr>
          <p:cNvPr descr="Regression Formula | Step by Step Calculation (with Examples)" id="116" name="Google Shape;116;p7"/>
          <p:cNvPicPr preferRelativeResize="0"/>
          <p:nvPr/>
        </p:nvPicPr>
        <p:blipFill rotWithShape="1">
          <a:blip r:embed="rId4">
            <a:alphaModFix/>
          </a:blip>
          <a:srcRect b="0" l="0" r="0" t="0"/>
          <a:stretch/>
        </p:blipFill>
        <p:spPr>
          <a:xfrm>
            <a:off x="7645750" y="2659000"/>
            <a:ext cx="1498250" cy="675300"/>
          </a:xfrm>
          <a:prstGeom prst="rect">
            <a:avLst/>
          </a:prstGeom>
          <a:noFill/>
          <a:ln>
            <a:noFill/>
          </a:ln>
        </p:spPr>
      </p:pic>
      <p:sp>
        <p:nvSpPr>
          <p:cNvPr id="117" name="Google Shape;117;p7"/>
          <p:cNvSpPr txBox="1"/>
          <p:nvPr/>
        </p:nvSpPr>
        <p:spPr>
          <a:xfrm>
            <a:off x="-3000" y="4811650"/>
            <a:ext cx="902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Example: </a:t>
            </a:r>
            <a:r>
              <a:rPr b="0" i="0" lang="en" sz="1400" u="none" cap="none" strike="noStrike">
                <a:solidFill>
                  <a:schemeClr val="dk1"/>
                </a:solidFill>
                <a:latin typeface="Roboto"/>
                <a:ea typeface="Roboto"/>
                <a:cs typeface="Roboto"/>
                <a:sym typeface="Roboto"/>
              </a:rPr>
              <a:t>40</a:t>
            </a:r>
            <a:r>
              <a:rPr b="0" i="0" lang="en" sz="1400" u="none" cap="none" strike="noStrike">
                <a:solidFill>
                  <a:srgbClr val="000000"/>
                </a:solidFill>
                <a:latin typeface="Roboto"/>
                <a:ea typeface="Roboto"/>
                <a:cs typeface="Roboto"/>
                <a:sym typeface="Roboto"/>
              </a:rPr>
              <a:t>+(</a:t>
            </a:r>
            <a:r>
              <a:rPr b="0" i="0" lang="en" sz="1400" u="none" cap="none" strike="noStrike">
                <a:solidFill>
                  <a:schemeClr val="accent2"/>
                </a:solidFill>
                <a:latin typeface="Roboto"/>
                <a:ea typeface="Roboto"/>
                <a:cs typeface="Roboto"/>
                <a:sym typeface="Roboto"/>
              </a:rPr>
              <a:t>-5</a:t>
            </a:r>
            <a:r>
              <a:rPr b="0" i="0" lang="en" sz="1400" u="none" cap="none" strike="noStrike">
                <a:solidFill>
                  <a:srgbClr val="000000"/>
                </a:solidFill>
                <a:latin typeface="Roboto"/>
                <a:ea typeface="Roboto"/>
                <a:cs typeface="Roboto"/>
                <a:sym typeface="Roboto"/>
              </a:rPr>
              <a:t>)*</a:t>
            </a:r>
            <a:r>
              <a:rPr b="0" i="0" lang="en" sz="1400" u="none" cap="none" strike="noStrike">
                <a:solidFill>
                  <a:srgbClr val="FF0000"/>
                </a:solidFill>
                <a:latin typeface="Roboto"/>
                <a:ea typeface="Roboto"/>
                <a:cs typeface="Roboto"/>
                <a:sym typeface="Roboto"/>
              </a:rPr>
              <a:t>1</a:t>
            </a:r>
            <a:r>
              <a:rPr b="0" i="0" lang="en" sz="1400" u="none" cap="none" strike="noStrike">
                <a:solidFill>
                  <a:srgbClr val="24292E"/>
                </a:solidFill>
                <a:latin typeface="Roboto"/>
                <a:ea typeface="Roboto"/>
                <a:cs typeface="Roboto"/>
                <a:sym typeface="Roboto"/>
              </a:rPr>
              <a:t>+(</a:t>
            </a:r>
            <a:r>
              <a:rPr b="0" i="0" lang="en" sz="1400" u="none" cap="none" strike="noStrike">
                <a:solidFill>
                  <a:schemeClr val="accent2"/>
                </a:solidFill>
                <a:latin typeface="Roboto"/>
                <a:ea typeface="Roboto"/>
                <a:cs typeface="Roboto"/>
                <a:sym typeface="Roboto"/>
              </a:rPr>
              <a:t>5</a:t>
            </a:r>
            <a:r>
              <a:rPr b="0" i="0" lang="en" sz="1400" u="none" cap="none" strike="noStrike">
                <a:solidFill>
                  <a:srgbClr val="24292E"/>
                </a:solidFill>
                <a:latin typeface="Roboto"/>
                <a:ea typeface="Roboto"/>
                <a:cs typeface="Roboto"/>
                <a:sym typeface="Roboto"/>
              </a:rPr>
              <a:t>)*</a:t>
            </a:r>
            <a:r>
              <a:rPr b="0" i="0" lang="en" sz="1400" u="none" cap="none" strike="noStrike">
                <a:solidFill>
                  <a:srgbClr val="FF0000"/>
                </a:solidFill>
                <a:latin typeface="Roboto"/>
                <a:ea typeface="Roboto"/>
                <a:cs typeface="Roboto"/>
                <a:sym typeface="Roboto"/>
              </a:rPr>
              <a:t>0</a:t>
            </a:r>
            <a:r>
              <a:rPr b="0" i="0" lang="en" sz="1400" u="none" cap="none" strike="noStrike">
                <a:solidFill>
                  <a:srgbClr val="24292E"/>
                </a:solidFill>
                <a:latin typeface="Roboto"/>
                <a:ea typeface="Roboto"/>
                <a:cs typeface="Roboto"/>
                <a:sym typeface="Roboto"/>
              </a:rPr>
              <a:t>+(</a:t>
            </a:r>
            <a:r>
              <a:rPr b="0" i="0" lang="en" sz="1400" u="none" cap="none" strike="noStrike">
                <a:solidFill>
                  <a:schemeClr val="accent2"/>
                </a:solidFill>
                <a:latin typeface="Roboto"/>
                <a:ea typeface="Roboto"/>
                <a:cs typeface="Roboto"/>
                <a:sym typeface="Roboto"/>
              </a:rPr>
              <a:t>12</a:t>
            </a:r>
            <a:r>
              <a:rPr b="0" i="0" lang="en" sz="1400" u="none" cap="none" strike="noStrike">
                <a:solidFill>
                  <a:srgbClr val="24292E"/>
                </a:solidFill>
                <a:latin typeface="Roboto"/>
                <a:ea typeface="Roboto"/>
                <a:cs typeface="Roboto"/>
                <a:sym typeface="Roboto"/>
              </a:rPr>
              <a:t>)*</a:t>
            </a:r>
            <a:r>
              <a:rPr b="0" i="0" lang="en" sz="1400" u="none" cap="none" strike="noStrike">
                <a:solidFill>
                  <a:srgbClr val="FF0000"/>
                </a:solidFill>
                <a:latin typeface="Roboto"/>
                <a:ea typeface="Roboto"/>
                <a:cs typeface="Roboto"/>
                <a:sym typeface="Roboto"/>
              </a:rPr>
              <a:t>0</a:t>
            </a:r>
            <a:r>
              <a:rPr b="0" i="0" lang="en" sz="1400" u="none" cap="none" strike="noStrike">
                <a:solidFill>
                  <a:srgbClr val="24292E"/>
                </a:solidFill>
                <a:latin typeface="Roboto"/>
                <a:ea typeface="Roboto"/>
                <a:cs typeface="Roboto"/>
                <a:sym typeface="Roboto"/>
              </a:rPr>
              <a:t>+(</a:t>
            </a:r>
            <a:r>
              <a:rPr b="0" i="0" lang="en" sz="1400" u="none" cap="none" strike="noStrike">
                <a:solidFill>
                  <a:schemeClr val="accent2"/>
                </a:solidFill>
                <a:latin typeface="Roboto"/>
                <a:ea typeface="Roboto"/>
                <a:cs typeface="Roboto"/>
                <a:sym typeface="Roboto"/>
              </a:rPr>
              <a:t>28</a:t>
            </a:r>
            <a:r>
              <a:rPr b="0" i="0" lang="en" sz="1400" u="none" cap="none" strike="noStrike">
                <a:solidFill>
                  <a:srgbClr val="24292E"/>
                </a:solidFill>
                <a:latin typeface="Roboto"/>
                <a:ea typeface="Roboto"/>
                <a:cs typeface="Roboto"/>
                <a:sym typeface="Roboto"/>
              </a:rPr>
              <a:t>)*</a:t>
            </a:r>
            <a:r>
              <a:rPr b="0" i="0" lang="en" sz="1400" u="none" cap="none" strike="noStrike">
                <a:solidFill>
                  <a:srgbClr val="FF0000"/>
                </a:solidFill>
                <a:latin typeface="Roboto"/>
                <a:ea typeface="Roboto"/>
                <a:cs typeface="Roboto"/>
                <a:sym typeface="Roboto"/>
              </a:rPr>
              <a:t>0</a:t>
            </a:r>
            <a:r>
              <a:rPr b="0" i="0" lang="en" sz="1400" u="none" cap="none" strike="noStrike">
                <a:solidFill>
                  <a:srgbClr val="24292E"/>
                </a:solidFill>
                <a:latin typeface="Roboto"/>
                <a:ea typeface="Roboto"/>
                <a:cs typeface="Roboto"/>
                <a:sym typeface="Roboto"/>
              </a:rPr>
              <a:t>=35</a:t>
            </a:r>
            <a:endParaRPr b="0" i="0" sz="1400" u="none" cap="none" strike="noStrike">
              <a:solidFill>
                <a:srgbClr val="24292E"/>
              </a:solidFill>
              <a:latin typeface="Roboto"/>
              <a:ea typeface="Roboto"/>
              <a:cs typeface="Roboto"/>
              <a:sym typeface="Roboto"/>
            </a:endParaRPr>
          </a:p>
        </p:txBody>
      </p:sp>
      <p:sp>
        <p:nvSpPr>
          <p:cNvPr id="118" name="Google Shape;118;p7"/>
          <p:cNvSpPr/>
          <p:nvPr/>
        </p:nvSpPr>
        <p:spPr>
          <a:xfrm>
            <a:off x="3776450" y="3591475"/>
            <a:ext cx="2712600" cy="2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a:off x="7159950" y="3651850"/>
            <a:ext cx="527100" cy="1159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7159950" y="3358888"/>
            <a:ext cx="527100" cy="182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a:t>4. SumEncoder (Deviation coding)</a:t>
            </a:r>
            <a:endParaRPr/>
          </a:p>
        </p:txBody>
      </p:sp>
      <p:sp>
        <p:nvSpPr>
          <p:cNvPr id="126" name="Google Shape;126;p8"/>
          <p:cNvSpPr txBox="1"/>
          <p:nvPr>
            <p:ph idx="4294967295" type="body"/>
          </p:nvPr>
        </p:nvSpPr>
        <p:spPr>
          <a:xfrm>
            <a:off x="460950" y="801150"/>
            <a:ext cx="8222100" cy="19056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Belongs to a class called “</a:t>
            </a:r>
            <a:r>
              <a:rPr b="1" lang="en"/>
              <a:t>contrast encodings</a:t>
            </a:r>
            <a:r>
              <a:rPr lang="en"/>
              <a:t>” </a:t>
            </a:r>
            <a:endParaRPr/>
          </a:p>
          <a:p>
            <a:pPr indent="-310832" lvl="1" marL="914400" rtl="0" algn="l">
              <a:lnSpc>
                <a:spcPct val="115000"/>
              </a:lnSpc>
              <a:spcBef>
                <a:spcPts val="0"/>
              </a:spcBef>
              <a:spcAft>
                <a:spcPts val="0"/>
              </a:spcAft>
              <a:buSzPct val="100000"/>
              <a:buChar char="○"/>
            </a:pPr>
            <a:r>
              <a:rPr lang="en"/>
              <a:t>Reference: </a:t>
            </a:r>
            <a:r>
              <a:rPr lang="en" u="sng">
                <a:solidFill>
                  <a:schemeClr val="accent5"/>
                </a:solidFill>
                <a:hlinkClick r:id="rId3">
                  <a:extLst>
                    <a:ext uri="{A12FA001-AC4F-418D-AE19-62706E023703}">
                      <ahyp:hlinkClr val="tx"/>
                    </a:ext>
                  </a:extLst>
                </a:hlinkClick>
              </a:rPr>
              <a:t>https://www.statsmodels.org/devel/contrasts.html</a:t>
            </a:r>
            <a:endParaRPr/>
          </a:p>
          <a:p>
            <a:pPr indent="-334327" lvl="0" marL="457200" rtl="0" algn="l">
              <a:lnSpc>
                <a:spcPct val="115000"/>
              </a:lnSpc>
              <a:spcBef>
                <a:spcPts val="0"/>
              </a:spcBef>
              <a:spcAft>
                <a:spcPts val="0"/>
              </a:spcAft>
              <a:buSzPct val="100000"/>
              <a:buChar char="●"/>
            </a:pPr>
            <a:r>
              <a:rPr lang="en"/>
              <a:t>Compares the mean of the dependent variable for a given level to the mean of the dependent variable</a:t>
            </a:r>
            <a:r>
              <a:rPr b="1" lang="en"/>
              <a:t> over all the levels</a:t>
            </a:r>
            <a:endParaRPr/>
          </a:p>
          <a:p>
            <a:pPr indent="-334327" lvl="0" marL="457200" rtl="0" algn="l">
              <a:lnSpc>
                <a:spcPct val="115000"/>
              </a:lnSpc>
              <a:spcBef>
                <a:spcPts val="0"/>
              </a:spcBef>
              <a:spcAft>
                <a:spcPts val="0"/>
              </a:spcAft>
              <a:buSzPct val="100000"/>
              <a:buChar char="●"/>
            </a:pPr>
            <a:r>
              <a:rPr lang="en"/>
              <a:t>It is used when you want the regression coefficients to have zero-sum</a:t>
            </a:r>
            <a:endParaRPr/>
          </a:p>
          <a:p>
            <a:pPr indent="-310832" lvl="1" marL="914400" rtl="0" algn="l">
              <a:lnSpc>
                <a:spcPct val="115000"/>
              </a:lnSpc>
              <a:spcBef>
                <a:spcPts val="0"/>
              </a:spcBef>
              <a:spcAft>
                <a:spcPts val="0"/>
              </a:spcAft>
              <a:buSzPct val="100000"/>
              <a:buChar char="○"/>
            </a:pPr>
            <a:r>
              <a:rPr lang="en"/>
              <a:t>The intercept(50) equals to the mean of y</a:t>
            </a:r>
            <a:endParaRPr/>
          </a:p>
          <a:p>
            <a:pPr indent="-310832" lvl="1" marL="914400" rtl="0" algn="l">
              <a:lnSpc>
                <a:spcPct val="115000"/>
              </a:lnSpc>
              <a:spcBef>
                <a:spcPts val="0"/>
              </a:spcBef>
              <a:spcAft>
                <a:spcPts val="0"/>
              </a:spcAft>
              <a:buSzPct val="100000"/>
              <a:buChar char="○"/>
            </a:pPr>
            <a:r>
              <a:rPr lang="en"/>
              <a:t>By taking y of the last level and subtracting it from the intercept (68-50) we get 18, which is exactly the opposite of the sum of the remaining coefficients (-15-5+2=-18)</a:t>
            </a:r>
            <a:endParaRPr/>
          </a:p>
        </p:txBody>
      </p:sp>
      <p:pic>
        <p:nvPicPr>
          <p:cNvPr id="127" name="Google Shape;127;p8"/>
          <p:cNvPicPr preferRelativeResize="0"/>
          <p:nvPr/>
        </p:nvPicPr>
        <p:blipFill rotWithShape="1">
          <a:blip r:embed="rId4">
            <a:alphaModFix/>
          </a:blip>
          <a:srcRect b="0" l="0" r="0" t="0"/>
          <a:stretch/>
        </p:blipFill>
        <p:spPr>
          <a:xfrm>
            <a:off x="1130175" y="2952750"/>
            <a:ext cx="6762750" cy="219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a:t>5. BackwardDifferenceEncoder (Another contrast encoding)</a:t>
            </a:r>
            <a:endParaRPr/>
          </a:p>
        </p:txBody>
      </p:sp>
      <p:sp>
        <p:nvSpPr>
          <p:cNvPr id="133" name="Google Shape;133;p9"/>
          <p:cNvSpPr txBox="1"/>
          <p:nvPr>
            <p:ph idx="4294967295" type="body"/>
          </p:nvPr>
        </p:nvSpPr>
        <p:spPr>
          <a:xfrm>
            <a:off x="460950" y="801150"/>
            <a:ext cx="8222100" cy="2113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Designed for comparing each couple of consecutive levels (e.g. bachelors vs. masters) with respect to the target variable (e.g. income)</a:t>
            </a:r>
            <a:endParaRPr sz="1500"/>
          </a:p>
          <a:p>
            <a:pPr indent="-323850" lvl="0" marL="457200" rtl="0" algn="l">
              <a:lnSpc>
                <a:spcPct val="115000"/>
              </a:lnSpc>
              <a:spcBef>
                <a:spcPts val="0"/>
              </a:spcBef>
              <a:spcAft>
                <a:spcPts val="0"/>
              </a:spcAft>
              <a:buSzPts val="1500"/>
              <a:buChar char="●"/>
            </a:pPr>
            <a:r>
              <a:rPr lang="en" sz="1500"/>
              <a:t>Compares the mean of the dependent variable for a given level to the mean of the dependent variable for the </a:t>
            </a:r>
            <a:r>
              <a:rPr b="1" lang="en" sz="1500"/>
              <a:t>prior level</a:t>
            </a:r>
            <a:endParaRPr sz="1500"/>
          </a:p>
          <a:p>
            <a:pPr indent="-323850" lvl="1" marL="914400" rtl="0" algn="l">
              <a:lnSpc>
                <a:spcPct val="115000"/>
              </a:lnSpc>
              <a:spcBef>
                <a:spcPts val="0"/>
              </a:spcBef>
              <a:spcAft>
                <a:spcPts val="0"/>
              </a:spcAft>
              <a:buSzPts val="1500"/>
              <a:buChar char="○"/>
            </a:pPr>
            <a:r>
              <a:rPr lang="en" sz="1500"/>
              <a:t>Example: the coefficient of Bachelors is 10, because y of Bachelors is 10 higher than High-School, Masters’ coefficient equals 7 because y of Masters is 7 higher than Bachelor's and so on.</a:t>
            </a:r>
            <a:endParaRPr sz="1500"/>
          </a:p>
        </p:txBody>
      </p:sp>
      <p:pic>
        <p:nvPicPr>
          <p:cNvPr id="134" name="Google Shape;134;p9"/>
          <p:cNvPicPr preferRelativeResize="0"/>
          <p:nvPr/>
        </p:nvPicPr>
        <p:blipFill rotWithShape="1">
          <a:blip r:embed="rId3">
            <a:alphaModFix/>
          </a:blip>
          <a:srcRect b="0" l="0" r="0" t="0"/>
          <a:stretch/>
        </p:blipFill>
        <p:spPr>
          <a:xfrm>
            <a:off x="1463550" y="2952750"/>
            <a:ext cx="6096000" cy="219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